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31" r:id="rId3"/>
    <p:sldId id="358" r:id="rId4"/>
    <p:sldId id="334" r:id="rId5"/>
    <p:sldId id="336" r:id="rId6"/>
    <p:sldId id="337" r:id="rId7"/>
    <p:sldId id="338" r:id="rId8"/>
    <p:sldId id="339" r:id="rId9"/>
    <p:sldId id="340" r:id="rId10"/>
    <p:sldId id="342" r:id="rId11"/>
    <p:sldId id="343" r:id="rId12"/>
    <p:sldId id="345" r:id="rId13"/>
    <p:sldId id="346" r:id="rId14"/>
    <p:sldId id="355" r:id="rId15"/>
    <p:sldId id="354" r:id="rId16"/>
    <p:sldId id="356" r:id="rId17"/>
    <p:sldId id="357" r:id="rId18"/>
    <p:sldId id="350" r:id="rId19"/>
    <p:sldId id="351" r:id="rId20"/>
    <p:sldId id="352" r:id="rId21"/>
    <p:sldId id="361" r:id="rId22"/>
    <p:sldId id="359" r:id="rId23"/>
    <p:sldId id="360" r:id="rId24"/>
    <p:sldId id="347" r:id="rId25"/>
    <p:sldId id="353" r:id="rId26"/>
    <p:sldId id="348" r:id="rId27"/>
    <p:sldId id="349" r:id="rId28"/>
    <p:sldId id="36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72CEC-6BFD-498F-8BD2-67343BEC8D9B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EEA36-EA75-4A68-AE42-9694C20B274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EEA36-EA75-4A68-AE42-9694C20B274A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424936" cy="53285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ОКАЗАНИЕ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ЛОГОПЕДИЧЕСКОЙ ПОМОЩИ ОБУЧАЮЩИМСЯ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дошкольных образовательных организациях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0"/>
            <a:ext cx="7704856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Допускается организовывать </a:t>
            </a:r>
            <a:r>
              <a:rPr lang="ru-RU" sz="2400" b="1" dirty="0" smtClean="0"/>
              <a:t>разновозрастные группы компенсирующей или комбинированной направленности </a:t>
            </a:r>
            <a:r>
              <a:rPr lang="ru-RU" sz="2400" dirty="0" smtClean="0"/>
              <a:t>для детей от 2 месяцев до 3 лет и от 3 лет и старше с учетом возможности организации в них режима дня, соответствующего анатомо-физиологическим особенностям детей каждой возрастной группы, </a:t>
            </a:r>
            <a:r>
              <a:rPr lang="ru-RU" sz="2400" b="1" dirty="0" smtClean="0"/>
              <a:t>с предельной наполняемостью 6 и 12 человек </a:t>
            </a:r>
            <a:r>
              <a:rPr lang="ru-RU" sz="2400" dirty="0" smtClean="0"/>
              <a:t>соответственно.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0"/>
            <a:ext cx="7704856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При комплектовании групп комбинированной направленности </a:t>
            </a:r>
            <a:r>
              <a:rPr lang="ru-RU" sz="2400" b="1" dirty="0" smtClean="0"/>
              <a:t>не допускается смешение более 3 категорий детей с ограниченными возможностями здоровья</a:t>
            </a:r>
            <a:r>
              <a:rPr lang="ru-RU" sz="2400" dirty="0" smtClean="0"/>
              <a:t>;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При объединении детей с разными нарушениями в развитии </a:t>
            </a:r>
            <a:r>
              <a:rPr lang="ru-RU" sz="2400" u="sng" dirty="0" smtClean="0"/>
              <a:t>учитываются</a:t>
            </a:r>
            <a:r>
              <a:rPr lang="ru-RU" sz="2400" dirty="0" smtClean="0"/>
              <a:t> направленность адаптированных образовательных программ дошкольного образования и </a:t>
            </a:r>
            <a:r>
              <a:rPr lang="ru-RU" sz="2400" u="sng" dirty="0" smtClean="0"/>
              <a:t>возможности их одновременной реализации в одной группе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052736"/>
            <a:ext cx="7704856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21. При получении дошкольного образования детьми с ограниченными возможностями здоровья </a:t>
            </a:r>
            <a:r>
              <a:rPr lang="ru-RU" sz="2400" b="1" dirty="0" smtClean="0"/>
              <a:t>в группах компенсирующей направленност</a:t>
            </a:r>
            <a:r>
              <a:rPr lang="ru-RU" sz="2400" dirty="0" smtClean="0"/>
              <a:t>и в штатное расписание вводятся штатные единицы следующих специалистов … на каждую группу:</a:t>
            </a:r>
          </a:p>
          <a:p>
            <a:pPr>
              <a:buNone/>
            </a:pPr>
            <a:endParaRPr lang="ru-RU" sz="2400" dirty="0" smtClean="0"/>
          </a:p>
          <a:p>
            <a:pPr indent="17463">
              <a:buNone/>
            </a:pPr>
            <a:r>
              <a:rPr lang="ru-RU" sz="2400" b="1" dirty="0" smtClean="0"/>
              <a:t>для детей с тяжелыми нарушениями речи </a:t>
            </a:r>
            <a:r>
              <a:rPr lang="ru-RU" sz="2400" dirty="0" smtClean="0"/>
              <a:t>- не менее 1 штатной единицы учителя-логопеда, не менее 0,5 штатной единицы педагога-психолога;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84784"/>
            <a:ext cx="7704856" cy="44644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При получении дошкольного образования детьми с ограниченными возможностями здоровья </a:t>
            </a:r>
            <a:r>
              <a:rPr lang="ru-RU" sz="2400" b="1" dirty="0" smtClean="0"/>
              <a:t>в группах комбинированной направленности</a:t>
            </a:r>
            <a:r>
              <a:rPr lang="ru-RU" sz="2400" dirty="0" smtClean="0"/>
              <a:t> для организации непрерывной образовательной деятельности и коррекционных занятий с учетом особенностей детей в штатное расписание вводятся штатные единицы следующих специалистов … из расчета 1 штатная единица:</a:t>
            </a:r>
          </a:p>
          <a:p>
            <a:pPr indent="17463">
              <a:buNone/>
            </a:pPr>
            <a:r>
              <a:rPr lang="ru-RU" sz="2400" dirty="0" smtClean="0"/>
              <a:t>учителя-логопеда </a:t>
            </a:r>
            <a:r>
              <a:rPr lang="ru-RU" sz="2400" b="1" dirty="0" smtClean="0"/>
              <a:t>на каждые 5-12 обучающихся </a:t>
            </a:r>
            <a:r>
              <a:rPr lang="ru-RU" sz="2400" dirty="0" smtClean="0"/>
              <a:t>с ограниченными возможностями здоровья;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6166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Распоряжение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Министерства просвещения РФ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№ Р-75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«Об утверждении примерного положения об оказании логопедической помощи в организациях, осуществляющих образовательную деятельность»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от 06.08.20 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B050"/>
                </a:solidFill>
              </a:rPr>
              <a:t>(в настоящее время 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B050"/>
                </a:solidFill>
              </a:rPr>
              <a:t>действует в редакции от 06.04.21)</a:t>
            </a:r>
            <a:endParaRPr lang="ru-RU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/>
              <a:t>1.2.</a:t>
            </a:r>
            <a:r>
              <a:rPr lang="ru-RU" sz="2200" dirty="0" smtClean="0"/>
              <a:t> </a:t>
            </a:r>
            <a:r>
              <a:rPr lang="ru-RU" sz="2200" b="1" dirty="0" smtClean="0"/>
              <a:t>Задачами ДОО по оказанию логопедической помощи являются</a:t>
            </a:r>
            <a:r>
              <a:rPr lang="ru-RU" sz="2200" dirty="0" smtClean="0"/>
              <a:t>:</a:t>
            </a:r>
          </a:p>
          <a:p>
            <a:pPr marL="457200" indent="-457200">
              <a:buAutoNum type="arabicParenR"/>
            </a:pPr>
            <a:r>
              <a:rPr lang="ru-RU" sz="2200" b="1" dirty="0" smtClean="0"/>
              <a:t>организация и проведение логопедической диагностики </a:t>
            </a:r>
            <a:r>
              <a:rPr lang="ru-RU" sz="2200" dirty="0" smtClean="0"/>
              <a:t>с целью своевременного выявления и последующей коррекции речевых нарушений обучающихся;</a:t>
            </a:r>
          </a:p>
          <a:p>
            <a:pPr marL="457200" indent="-457200">
              <a:buAutoNum type="arabicParenR"/>
            </a:pPr>
            <a:r>
              <a:rPr lang="ru-RU" sz="2200" b="1" dirty="0" smtClean="0"/>
              <a:t>организация проведения логопедических занятий </a:t>
            </a:r>
            <a:r>
              <a:rPr lang="ru-RU" sz="2200" dirty="0" smtClean="0"/>
              <a:t>с обучающимися с выявленными нарушениями речи;</a:t>
            </a:r>
          </a:p>
          <a:p>
            <a:pPr marL="457200" indent="-457200">
              <a:buAutoNum type="arabicParenR"/>
            </a:pPr>
            <a:r>
              <a:rPr lang="ru-RU" sz="2200" b="1" dirty="0" smtClean="0"/>
              <a:t>организация пропедевтической логопедической работы </a:t>
            </a:r>
            <a:r>
              <a:rPr lang="ru-RU" sz="2200" dirty="0" smtClean="0"/>
              <a:t>с обучающимися по предупреждению возникновения возможных нарушений в развитии речи, включая разработку конкретных рекомендаций обучающимся, их родителям, педагогическим работникам.</a:t>
            </a:r>
          </a:p>
          <a:p>
            <a:pPr marL="457200" indent="-457200">
              <a:buAutoNum type="arabicParenR"/>
            </a:pPr>
            <a:r>
              <a:rPr lang="ru-RU" sz="2200" b="1" dirty="0" smtClean="0"/>
              <a:t>консультирование </a:t>
            </a:r>
            <a:r>
              <a:rPr lang="ru-RU" sz="2200" dirty="0" smtClean="0"/>
              <a:t>участников образовательных отношений по вопросам организации и содержания  логопедической работы с обучающимися.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68863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b="1" dirty="0" smtClean="0"/>
              <a:t>2.3. Категории обучающихся, </a:t>
            </a:r>
          </a:p>
          <a:p>
            <a:pPr algn="ctr">
              <a:buNone/>
            </a:pPr>
            <a:r>
              <a:rPr lang="ru-RU" sz="2400" b="1" dirty="0" smtClean="0"/>
              <a:t>которым оказывается логопедическая помощь в ДОО:</a:t>
            </a:r>
          </a:p>
          <a:p>
            <a:pPr marL="457200" indent="-457200">
              <a:buAutoNum type="arabicParenR"/>
            </a:pPr>
            <a:r>
              <a:rPr lang="ru-RU" sz="2300" dirty="0" smtClean="0"/>
              <a:t>обучающиеся, имеющие заключение ПМПК</a:t>
            </a:r>
            <a:r>
              <a:rPr lang="ru-RU" sz="2300" b="1" dirty="0" smtClean="0"/>
              <a:t> </a:t>
            </a:r>
            <a:r>
              <a:rPr lang="ru-RU" sz="2300" dirty="0" smtClean="0"/>
              <a:t>с рекомендациями об обучении </a:t>
            </a:r>
            <a:r>
              <a:rPr lang="ru-RU" sz="2300" b="1" dirty="0" smtClean="0"/>
              <a:t>по адаптированной основной образовательной программе для обучающихся с ОВЗ </a:t>
            </a:r>
            <a:r>
              <a:rPr lang="ru-RU" sz="2300" dirty="0" smtClean="0"/>
              <a:t>(1 штатная единица учителя-логопеда на 5 (6) – 12 обучающихся);</a:t>
            </a:r>
          </a:p>
          <a:p>
            <a:pPr marL="457200" indent="-457200">
              <a:buAutoNum type="arabicParenR"/>
            </a:pPr>
            <a:r>
              <a:rPr lang="ru-RU" sz="2300" dirty="0" smtClean="0"/>
              <a:t>обучающиеся, имеющие заключение ППк и (или) ПМПК с рекомендациями об оказании психолого-педагогической помощи обучающимся, испытывающим трудности в освоении основных общеобразовательных программ, развитии и социальной адаптации, (</a:t>
            </a:r>
            <a:r>
              <a:rPr lang="ru-RU" sz="2300" b="1" dirty="0" smtClean="0"/>
              <a:t>проведении коррекционных занятий с учителем-логопедом</a:t>
            </a:r>
            <a:r>
              <a:rPr lang="ru-RU" sz="2300" dirty="0" smtClean="0"/>
              <a:t>)          (1 штатная единица учителя-логопеда на 25 таких обучающихся);</a:t>
            </a:r>
          </a:p>
          <a:p>
            <a:pPr marL="457200" indent="-457200">
              <a:buAutoNum type="arabicParenR"/>
            </a:pPr>
            <a:r>
              <a:rPr lang="ru-RU" sz="2300" dirty="0" smtClean="0"/>
              <a:t>обучающиеся, имеющие высокий риск возникновения нарушений речи, выявленный по итогам логопедической диагностики, проведенной учителем-логопедом ДОО (1 штатная единица учителя-логопеда на 25 таких обучающихся).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от 06.08.20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08720"/>
            <a:ext cx="7704856" cy="5400600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300" b="1" dirty="0" smtClean="0"/>
              <a:t>2.5. Логопедическая диагностика </a:t>
            </a:r>
            <a:r>
              <a:rPr lang="ru-RU" sz="2300" dirty="0" smtClean="0"/>
              <a:t>осуществляется </a:t>
            </a:r>
            <a:r>
              <a:rPr lang="ru-RU" sz="2300" b="1" dirty="0" smtClean="0"/>
              <a:t>не менее двух раз в год</a:t>
            </a:r>
            <a:r>
              <a:rPr lang="ru-RU" sz="2300" dirty="0" smtClean="0"/>
              <a:t>, включая </a:t>
            </a:r>
            <a:r>
              <a:rPr lang="ru-RU" sz="2300" b="1" dirty="0" smtClean="0"/>
              <a:t>входное</a:t>
            </a:r>
            <a:r>
              <a:rPr lang="ru-RU" sz="2300" dirty="0" smtClean="0"/>
              <a:t> и </a:t>
            </a:r>
            <a:r>
              <a:rPr lang="ru-RU" sz="2300" b="1" dirty="0" smtClean="0"/>
              <a:t>контрольное диагностические мероприятия</a:t>
            </a:r>
            <a:r>
              <a:rPr lang="ru-RU" sz="2300" dirty="0" smtClean="0"/>
              <a:t>, продолжительностью </a:t>
            </a:r>
            <a:r>
              <a:rPr lang="ru-RU" sz="2300" b="1" dirty="0" smtClean="0"/>
              <a:t>не менее 15 календарных дней каждое</a:t>
            </a:r>
            <a:r>
              <a:rPr lang="ru-RU" sz="2300" dirty="0" smtClean="0"/>
              <a:t>.</a:t>
            </a:r>
          </a:p>
          <a:p>
            <a:pPr fontAlgn="base">
              <a:buNone/>
            </a:pPr>
            <a:r>
              <a:rPr lang="ru-RU" sz="2300" dirty="0" smtClean="0"/>
              <a:t>Входное и контрольное диагностические мероприятия подразумевают проведение общего срезового обследования обучающихся … </a:t>
            </a:r>
            <a:r>
              <a:rPr lang="ru-RU" sz="2300" b="1" dirty="0" smtClean="0"/>
              <a:t>с целью составления или уточнения плана коррекционной работы учителя-логопед</a:t>
            </a:r>
            <a:r>
              <a:rPr lang="ru-RU" sz="2300" dirty="0" smtClean="0"/>
              <a:t>а и другие варианты диагностики, уточняющие речевой статус обучающегося.</a:t>
            </a:r>
          </a:p>
          <a:p>
            <a:pPr fontAlgn="base">
              <a:buNone/>
            </a:pPr>
            <a:r>
              <a:rPr lang="ru-RU" sz="2300" dirty="0" smtClean="0"/>
              <a:t>По запросу педагогических работников </a:t>
            </a:r>
            <a:r>
              <a:rPr lang="ru-RU" sz="2300" b="1" dirty="0" smtClean="0"/>
              <a:t>возможна организация внеплановых диагностических мер </a:t>
            </a:r>
            <a:r>
              <a:rPr lang="ru-RU" sz="2300" dirty="0" smtClean="0"/>
              <a:t>в отношении обучающихся, демонстрирующих признаки нарушения устной и (или) письменной речи. </a:t>
            </a:r>
          </a:p>
          <a:p>
            <a:pPr>
              <a:buNone/>
            </a:pPr>
            <a:endParaRPr lang="ru-RU" sz="2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2.7. Логопедические занятия </a:t>
            </a:r>
            <a:r>
              <a:rPr lang="ru-RU" sz="2400" dirty="0" smtClean="0"/>
              <a:t>с обучающимися проводятся в индивидуальной и (или) групповой/подгрупповой формах.</a:t>
            </a:r>
          </a:p>
          <a:p>
            <a:pPr>
              <a:buNone/>
            </a:pP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/>
              <a:t>Количество и периодичность групповых/подгрупповых и индивидуальных занятий определяется учителем-логопедом</a:t>
            </a:r>
            <a:r>
              <a:rPr lang="ru-RU" sz="2400" dirty="0" smtClean="0"/>
              <a:t> (учителями-логопедами) с учетом выраженности речевого нарушения обучающегося, рекомендаций ПМПК, ППк.</a:t>
            </a:r>
          </a:p>
          <a:p>
            <a:pPr>
              <a:buNone/>
            </a:pPr>
            <a:endParaRPr lang="ru-RU" sz="2400" dirty="0" smtClean="0"/>
          </a:p>
          <a:p>
            <a:pPr indent="17463">
              <a:buNone/>
            </a:pPr>
            <a:r>
              <a:rPr lang="ru-RU" sz="2400" b="1" dirty="0" smtClean="0"/>
              <a:t>Содержание коррекционной работы </a:t>
            </a:r>
            <a:r>
              <a:rPr lang="ru-RU" sz="2400" dirty="0" smtClean="0"/>
              <a:t>с обучающимися </a:t>
            </a:r>
            <a:r>
              <a:rPr lang="ru-RU" sz="2400" b="1" dirty="0" smtClean="0"/>
              <a:t>определяется учителем-логопедом </a:t>
            </a:r>
            <a:r>
              <a:rPr lang="ru-RU" sz="2400" dirty="0" smtClean="0"/>
              <a:t>(учителями-логопедами) на основании рекомендаций ПМПК, ППк и результатов логопедической диагностики.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28800"/>
            <a:ext cx="7704856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b="1" dirty="0" smtClean="0"/>
              <a:t>2.11. В рабочее время учителя-логопеда </a:t>
            </a:r>
            <a:r>
              <a:rPr lang="ru-RU" sz="2500" dirty="0" smtClean="0"/>
              <a:t>включается </a:t>
            </a:r>
            <a:r>
              <a:rPr lang="ru-RU" sz="2500" u="sng" dirty="0" smtClean="0"/>
              <a:t>непосредственно педагогическая работа с обучающими </a:t>
            </a:r>
            <a:r>
              <a:rPr lang="ru-RU" sz="2500" dirty="0" smtClean="0"/>
              <a:t>из расчета </a:t>
            </a:r>
            <a:r>
              <a:rPr lang="ru-RU" sz="2500" b="1" dirty="0" smtClean="0"/>
              <a:t>20 часов в неделю за ставку заработной платы</a:t>
            </a:r>
            <a:r>
              <a:rPr lang="ru-RU" sz="2500" dirty="0" smtClean="0"/>
              <a:t>, а также </a:t>
            </a:r>
            <a:r>
              <a:rPr lang="ru-RU" sz="2500" u="sng" dirty="0" smtClean="0"/>
              <a:t>другая педагогическая работа</a:t>
            </a:r>
            <a:r>
              <a:rPr lang="ru-RU" sz="2500" dirty="0" smtClean="0"/>
              <a:t>, предусмотренная трудовыми (должностными) обязанностями и (или) индивидуальным планом, - </a:t>
            </a:r>
            <a:r>
              <a:rPr lang="ru-RU" sz="2500" u="sng" dirty="0" smtClean="0"/>
              <a:t>методическая, подготовительная, организационная и иная</a:t>
            </a:r>
            <a:r>
              <a:rPr lang="ru-RU" sz="2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</a:t>
            </a:r>
          </a:p>
          <a:p>
            <a:pPr algn="ctr">
              <a:buNone/>
            </a:pPr>
            <a:endParaRPr lang="ru-RU" sz="15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Приказ </a:t>
            </a:r>
            <a:r>
              <a:rPr lang="ru-RU" sz="2400" dirty="0" smtClean="0">
                <a:solidFill>
                  <a:srgbClr val="002060"/>
                </a:solidFill>
              </a:rPr>
              <a:t>Министерства просвещения РФ от </a:t>
            </a:r>
            <a:r>
              <a:rPr lang="ru-RU" sz="2400" b="1" dirty="0" smtClean="0">
                <a:solidFill>
                  <a:srgbClr val="002060"/>
                </a:solidFill>
              </a:rPr>
              <a:t>31.07.20 №373 </a:t>
            </a:r>
            <a:r>
              <a:rPr lang="ru-RU" sz="2400" dirty="0" smtClean="0">
                <a:solidFill>
                  <a:srgbClr val="002060"/>
                </a:solidFill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Распоряжение</a:t>
            </a:r>
            <a:r>
              <a:rPr lang="ru-RU" sz="2400" dirty="0" smtClean="0">
                <a:solidFill>
                  <a:srgbClr val="002060"/>
                </a:solidFill>
              </a:rPr>
              <a:t> Министерства просвещения РФ </a:t>
            </a:r>
            <a:r>
              <a:rPr lang="ru-RU" sz="2400" b="1" dirty="0" smtClean="0">
                <a:solidFill>
                  <a:srgbClr val="002060"/>
                </a:solidFill>
              </a:rPr>
              <a:t>№ Р-75 </a:t>
            </a:r>
            <a:r>
              <a:rPr lang="ru-RU" sz="2400" dirty="0" smtClean="0">
                <a:solidFill>
                  <a:srgbClr val="002060"/>
                </a:solidFill>
              </a:rPr>
              <a:t>«Об утверждении примерного положения об оказании логопедической помощи в организациях, осуществляющих образовательную деятельность» от </a:t>
            </a:r>
            <a:r>
              <a:rPr lang="ru-RU" sz="2400" b="1" dirty="0" smtClean="0">
                <a:solidFill>
                  <a:srgbClr val="002060"/>
                </a:solidFill>
              </a:rPr>
              <a:t>06.08.20 (в настоящее время действует в редакции от 06.04.21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</a:p>
          <a:p>
            <a:pPr marL="457200" indent="-457200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08720"/>
            <a:ext cx="7704856" cy="5616624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400" b="1" dirty="0" smtClean="0"/>
              <a:t>2.12. Консультативная деятельность учителя-логопеда </a:t>
            </a:r>
            <a:r>
              <a:rPr lang="ru-RU" sz="2400" dirty="0" smtClean="0"/>
              <a:t>… предполагает информирование о задачах, специфике, особенностях организации коррекционно-развивающей работы учителя-логопеда с обучающимся.</a:t>
            </a:r>
          </a:p>
          <a:p>
            <a:pPr indent="17463" fontAlgn="base">
              <a:buNone/>
            </a:pPr>
            <a:r>
              <a:rPr lang="ru-RU" sz="2400" dirty="0" smtClean="0"/>
              <a:t>Консультативная деятельность </a:t>
            </a:r>
            <a:r>
              <a:rPr lang="ru-RU" sz="2400" b="1" dirty="0" smtClean="0"/>
              <a:t>может осуществляться через организацию:</a:t>
            </a:r>
          </a:p>
          <a:p>
            <a:pPr marL="457200" indent="-457200" fontAlgn="base">
              <a:buFont typeface="+mj-lt"/>
              <a:buAutoNum type="arabicParenR"/>
            </a:pPr>
            <a:r>
              <a:rPr lang="ru-RU" sz="2400" dirty="0" smtClean="0"/>
              <a:t>постоянно действующей </a:t>
            </a:r>
            <a:r>
              <a:rPr lang="ru-RU" sz="2400" b="1" dirty="0" smtClean="0"/>
              <a:t>консультативной службы </a:t>
            </a:r>
            <a:r>
              <a:rPr lang="ru-RU" sz="2400" dirty="0" smtClean="0"/>
              <a:t>для родителей;</a:t>
            </a:r>
          </a:p>
          <a:p>
            <a:pPr marL="457200" indent="-457200" fontAlgn="base">
              <a:buFont typeface="+mj-lt"/>
              <a:buAutoNum type="arabicParenR"/>
            </a:pPr>
            <a:r>
              <a:rPr lang="ru-RU" sz="2400" b="1" dirty="0" smtClean="0"/>
              <a:t>индивидуального и группового консультирования </a:t>
            </a:r>
            <a:r>
              <a:rPr lang="ru-RU" sz="2400" dirty="0" smtClean="0"/>
              <a:t>родителей (законных представителей), педагогических и руководящих работников ДОО;</a:t>
            </a:r>
          </a:p>
          <a:p>
            <a:pPr marL="457200" indent="-457200" fontAlgn="base">
              <a:buFont typeface="+mj-lt"/>
              <a:buAutoNum type="arabicParenR"/>
            </a:pPr>
            <a:r>
              <a:rPr lang="ru-RU" sz="2400" b="1" dirty="0" smtClean="0"/>
              <a:t>информационных стендов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3312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3. Логопедическая помощь при освоении образовательных программ дошкольного образования</a:t>
            </a:r>
          </a:p>
          <a:p>
            <a:pPr>
              <a:buNone/>
            </a:pPr>
            <a:r>
              <a:rPr lang="ru-RU" sz="2300" b="1" dirty="0" smtClean="0"/>
              <a:t>3.1. </a:t>
            </a:r>
            <a:r>
              <a:rPr lang="ru-RU" sz="2300" dirty="0" smtClean="0"/>
              <a:t>Содержание и формы деятельности учителя-логопеда по оказанию помощи </a:t>
            </a:r>
            <a:r>
              <a:rPr lang="ru-RU" sz="2300" b="1" dirty="0" smtClean="0"/>
              <a:t>детям, испытывающим трудности в освоении образовательных программ </a:t>
            </a:r>
            <a:r>
              <a:rPr lang="ru-RU" sz="2300" dirty="0" smtClean="0"/>
              <a:t>дошкольного образования определяются с учетом локальных нормативных актов ДОО.</a:t>
            </a:r>
            <a:endParaRPr lang="ru-RU" sz="23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496944" cy="5688632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2100" b="1" dirty="0" smtClean="0"/>
              <a:t>3.4. Рекомендуемая периодичность проведения логопедических занятий:</a:t>
            </a:r>
          </a:p>
          <a:p>
            <a:pPr fontAlgn="base">
              <a:buNone/>
            </a:pPr>
            <a:r>
              <a:rPr lang="ru-RU" sz="2100" dirty="0" smtClean="0"/>
              <a:t>1) для воспитанников с ОВЗ, имеющих заключение ПМПК … </a:t>
            </a:r>
            <a:r>
              <a:rPr lang="ru-RU" sz="2100" b="1" dirty="0" smtClean="0"/>
              <a:t>не менее двух логопедических занятий в неделю</a:t>
            </a:r>
            <a:r>
              <a:rPr lang="ru-RU" sz="2100" dirty="0" smtClean="0"/>
              <a:t> (в форме групповых/подгрупповых и индивидуальных занятий);</a:t>
            </a:r>
          </a:p>
          <a:p>
            <a:pPr fontAlgn="base">
              <a:buNone/>
            </a:pPr>
            <a:r>
              <a:rPr lang="ru-RU" sz="2100" dirty="0" smtClean="0"/>
              <a:t>2) для воспитанников, имеющих заключение ППк и (или) ПМПК … испытывающим трудности в освоении основных общеобразовательных программ, развитии и социальной адаптации (проведении коррекционных занятий с учителем-логопедом) … </a:t>
            </a:r>
            <a:r>
              <a:rPr lang="ru-RU" sz="2100" b="1" dirty="0" smtClean="0"/>
              <a:t>не менее двух логопедических занятий в неделю </a:t>
            </a:r>
            <a:r>
              <a:rPr lang="ru-RU" sz="2100" dirty="0" smtClean="0"/>
              <a:t>(в форме групповых/подгрупповых и индивидуальных занятий);</a:t>
            </a:r>
          </a:p>
          <a:p>
            <a:pPr fontAlgn="base">
              <a:buNone/>
            </a:pPr>
            <a:r>
              <a:rPr lang="ru-RU" sz="2100" dirty="0" smtClean="0"/>
              <a:t>3) для воспитанников, имеющих высокий риск возникновения нарушений речи, выявленный по итогам логопедической диагностики, определяется (в форме групповых и (или) индивидуальных занятий) </a:t>
            </a:r>
            <a:r>
              <a:rPr lang="ru-RU" sz="2100" b="1" dirty="0" smtClean="0"/>
              <a:t>в соответствии с программой </a:t>
            </a:r>
            <a:r>
              <a:rPr lang="ru-RU" sz="2100" dirty="0" smtClean="0"/>
              <a:t>психолого-педагогического </a:t>
            </a:r>
            <a:r>
              <a:rPr lang="ru-RU" sz="2100" b="1" dirty="0" smtClean="0"/>
              <a:t>сопровождения,</a:t>
            </a:r>
            <a:r>
              <a:rPr lang="ru-RU" sz="2100" dirty="0" smtClean="0"/>
              <a:t> разработанной и </a:t>
            </a:r>
            <a:r>
              <a:rPr lang="ru-RU" sz="2100" b="1" dirty="0" smtClean="0"/>
              <a:t>утвержденной ДОО</a:t>
            </a:r>
            <a:r>
              <a:rPr lang="ru-RU" sz="21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7416824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При организации логопедической помощи детям младенческого и раннего возраста </a:t>
            </a:r>
            <a:r>
              <a:rPr lang="ru-RU" sz="2400" dirty="0" smtClean="0"/>
              <a:t>занятия могут проводиться </a:t>
            </a:r>
            <a:r>
              <a:rPr lang="ru-RU" sz="2400" b="1" dirty="0" smtClean="0"/>
              <a:t>в форме консультирования родителей </a:t>
            </a:r>
            <a:r>
              <a:rPr lang="ru-RU" sz="2400" dirty="0" smtClean="0"/>
              <a:t>(законных представителей) </a:t>
            </a:r>
          </a:p>
          <a:p>
            <a:pPr>
              <a:buNone/>
            </a:pPr>
            <a:r>
              <a:rPr lang="ru-RU" sz="2400" dirty="0" smtClean="0"/>
              <a:t>      по вопросам организации деятельности их ребенка, создания предметно-развивающей среды и обеспечения социальной ситуации развития.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12776"/>
            <a:ext cx="7704856" cy="4896544"/>
          </a:xfrm>
        </p:spPr>
        <p:txBody>
          <a:bodyPr>
            <a:normAutofit/>
          </a:bodyPr>
          <a:lstStyle/>
          <a:p>
            <a:pPr marL="539750" indent="-449263">
              <a:buNone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3.5.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Продолжительность логопедических занятий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определяется в соответствии с санитарно-эпидемиологическими требованиями и составляет:</a:t>
            </a:r>
          </a:p>
          <a:p>
            <a:pPr marL="0" indent="0">
              <a:buNone/>
            </a:pPr>
            <a:endParaRPr lang="ru-RU" sz="2400" dirty="0" smtClean="0">
              <a:latin typeface="+mj-lt"/>
              <a:cs typeface="Times New Roman" panose="02020603050405020304" pitchFamily="18" charset="0"/>
            </a:endParaRPr>
          </a:p>
          <a:p>
            <a:pPr marL="989013" indent="-449263" defTabSz="1169988">
              <a:buFont typeface="Wingdings" pitchFamily="2" charset="2"/>
              <a:buChar char="ü"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для детей от 1,5 до 3 лет - не более 10 мин;</a:t>
            </a:r>
          </a:p>
          <a:p>
            <a:pPr marL="989013" indent="-449263" defTabSz="1169988">
              <a:buFont typeface="Wingdings" pitchFamily="2" charset="2"/>
              <a:buChar char="ü"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для детей от 3 до 4-х лет - не более 15 мин;</a:t>
            </a:r>
          </a:p>
          <a:p>
            <a:pPr marL="989013" indent="-449263" defTabSz="1169988">
              <a:buFont typeface="Wingdings" pitchFamily="2" charset="2"/>
              <a:buChar char="ü"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для детей от 4-х до 5-ти лет - не более 20 мин;</a:t>
            </a:r>
          </a:p>
          <a:p>
            <a:pPr marL="989013" indent="-449263" defTabSz="1169988">
              <a:buFont typeface="Wingdings" pitchFamily="2" charset="2"/>
              <a:buChar char="ü"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для детей от 5 до 6-ти лет - не более 25 мин;</a:t>
            </a:r>
          </a:p>
          <a:p>
            <a:pPr marL="989013" indent="-449263" defTabSz="1169988">
              <a:buFont typeface="Wingdings" pitchFamily="2" charset="2"/>
              <a:buChar char="ü"/>
            </a:pP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для детей от 6-ти до 7-ми лет - не более 30 мин.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5688632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400" b="1" dirty="0" smtClean="0"/>
              <a:t>3.6 Предельная наполняемость групповых/подгрупповых занятий:</a:t>
            </a:r>
          </a:p>
          <a:p>
            <a:pPr fontAlgn="base">
              <a:buNone/>
            </a:pPr>
            <a:r>
              <a:rPr lang="ru-RU" sz="2400" dirty="0" smtClean="0"/>
              <a:t>1)для воспитанников с ОВЗ, имеющих заключение ПМПК  - </a:t>
            </a:r>
            <a:r>
              <a:rPr lang="ru-RU" sz="2400" b="1" dirty="0" smtClean="0"/>
              <a:t>не более 12 человек;</a:t>
            </a:r>
          </a:p>
          <a:p>
            <a:pPr fontAlgn="base">
              <a:buNone/>
            </a:pPr>
            <a:r>
              <a:rPr lang="ru-RU" sz="2400" dirty="0" smtClean="0"/>
              <a:t>2)для воспитанников, имеющих заключение ППк и (или) ПМПК (проведении коррекционных занятий с учителем-логопедом) - </a:t>
            </a:r>
            <a:r>
              <a:rPr lang="ru-RU" sz="2400" b="1" dirty="0" smtClean="0"/>
              <a:t>не более 12 человек</a:t>
            </a:r>
            <a:r>
              <a:rPr lang="ru-RU" sz="2400" dirty="0" smtClean="0"/>
              <a:t>;</a:t>
            </a:r>
          </a:p>
          <a:p>
            <a:pPr fontAlgn="base">
              <a:buNone/>
            </a:pPr>
            <a:r>
              <a:rPr lang="ru-RU" sz="2400" dirty="0" smtClean="0"/>
              <a:t>3)для воспитанников, имеющих высокий риск возникновения нарушений речи, выявленный по итогам логопедической диагностики, предельная наполняемость группы </a:t>
            </a:r>
            <a:r>
              <a:rPr lang="ru-RU" sz="2400" b="1" dirty="0" smtClean="0"/>
              <a:t>определяется в соответствии с программой психолого-педагогического сопровождения</a:t>
            </a:r>
            <a:r>
              <a:rPr lang="ru-RU" sz="2400" dirty="0" smtClean="0"/>
              <a:t>, разработанной и утвержденной ДОО.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80728"/>
            <a:ext cx="7704856" cy="5328592"/>
          </a:xfrm>
        </p:spPr>
        <p:txBody>
          <a:bodyPr>
            <a:normAutofit/>
          </a:bodyPr>
          <a:lstStyle/>
          <a:p>
            <a:pPr lvl="0" algn="ctr" fontAlgn="t">
              <a:buNone/>
            </a:pPr>
            <a:r>
              <a:rPr lang="ru-RU" sz="2400" b="1" dirty="0" smtClean="0"/>
              <a:t>При оказании логопедической помощи ведётся следующая </a:t>
            </a:r>
            <a:r>
              <a:rPr lang="ru-RU" sz="2400" b="1" u="sng" dirty="0" smtClean="0"/>
              <a:t>документация</a:t>
            </a:r>
          </a:p>
          <a:p>
            <a:pPr lvl="0" algn="ctr" fontAlgn="t">
              <a:buNone/>
            </a:pPr>
            <a:endParaRPr lang="ru-RU" sz="2400" b="1" dirty="0" smtClean="0"/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Программы и/или планы логопедической работы.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Годовой план работы учителя-логопеда.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Расписание занятий учителя-логопеда.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Индивидуальные карты речевого развития обучающихся, получающих логопедическую помощь.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Журнал учета посещаемости логопедических занятий.</a:t>
            </a:r>
          </a:p>
          <a:p>
            <a:pPr marL="457200" lvl="0" indent="-457200" fontAlgn="t">
              <a:buFont typeface="+mj-lt"/>
              <a:buAutoNum type="arabicPeriod"/>
            </a:pPr>
            <a:r>
              <a:rPr lang="ru-RU" sz="2400" dirty="0" smtClean="0"/>
              <a:t>Отчетная документация по результатам логопедической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Распоряжение Министерства просвещения РФ № Р-75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40768"/>
            <a:ext cx="7704856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В Приложении к «Распоряжению» также представлены:</a:t>
            </a:r>
          </a:p>
          <a:p>
            <a:pPr>
              <a:buNone/>
            </a:pPr>
            <a:endParaRPr lang="ru-RU" sz="2400" b="1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«Согласие» родителя (законного представителя) обучающегося на проведение логопедической диагностики обучающегося В ДОО;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«Заявление» родителя на организацию логопедических занятий в соответствии с рекомендациями ПМПК;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«Педагогическая характеристика на обучающегося»;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«Рекомендации по оснащению помещений для логопедических занятий»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Спасибо за внимание !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Приказ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Министерства просвещения РФ №373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от 31.07.20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13. Образовательная деятельность по образовательным программам дошкольного образования в образовательной организации осуществляется </a:t>
            </a:r>
            <a:r>
              <a:rPr lang="ru-RU" sz="2200" b="1" dirty="0" smtClean="0"/>
              <a:t>в группах</a:t>
            </a:r>
            <a:r>
              <a:rPr lang="ru-RU" sz="2200" dirty="0" smtClean="0"/>
              <a:t>.</a:t>
            </a:r>
          </a:p>
          <a:p>
            <a:pPr>
              <a:buNone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Группы могут иметь общеразвивающую, </a:t>
            </a:r>
            <a:r>
              <a:rPr lang="ru-RU" sz="2200" b="1" dirty="0" smtClean="0"/>
              <a:t>компенсирующую</a:t>
            </a:r>
            <a:r>
              <a:rPr lang="ru-RU" sz="2200" dirty="0" smtClean="0"/>
              <a:t>, оздоровительную или </a:t>
            </a:r>
            <a:r>
              <a:rPr lang="ru-RU" sz="2200" b="1" dirty="0" smtClean="0"/>
              <a:t>комбинированную направленность.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/>
              <a:t>В группах </a:t>
            </a:r>
            <a:r>
              <a:rPr lang="ru-RU" sz="2200" b="1" dirty="0" smtClean="0"/>
              <a:t>компенсирующей направленности </a:t>
            </a:r>
            <a:r>
              <a:rPr lang="ru-RU" sz="2200" dirty="0" smtClean="0"/>
              <a:t>осуществляется реализация </a:t>
            </a:r>
            <a:r>
              <a:rPr lang="ru-RU" sz="2200" u="sng" dirty="0" smtClean="0"/>
              <a:t>адаптированной образовательной программы </a:t>
            </a:r>
            <a:r>
              <a:rPr lang="ru-RU" sz="2200" dirty="0" smtClean="0"/>
              <a:t>дошкольного образования </a:t>
            </a:r>
            <a:r>
              <a:rPr lang="ru-RU" sz="2200" u="sng" dirty="0" smtClean="0"/>
              <a:t>для детей с ограниченными возможностями здоровья </a:t>
            </a:r>
            <a:r>
              <a:rPr lang="ru-RU" sz="2200" dirty="0" smtClean="0"/>
              <a:t>с учетом особенностей их психофизического развития, особых образовательных потребностей, индивидуальных возможностей, обеспечивающей коррекцию нарушений развития и социальную адаптацию воспитанников с ограниченными возможностями здоровья.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 группах </a:t>
            </a:r>
            <a:r>
              <a:rPr lang="ru-RU" sz="2400" b="1" dirty="0" smtClean="0"/>
              <a:t>комбинированной направленности </a:t>
            </a:r>
            <a:r>
              <a:rPr lang="ru-RU" sz="2400" dirty="0" smtClean="0"/>
              <a:t>осуществляется </a:t>
            </a:r>
            <a:r>
              <a:rPr lang="ru-RU" sz="2400" u="sng" dirty="0" smtClean="0"/>
              <a:t>совместное образование здоровых детей и детей с ограниченными возможностями здоровья </a:t>
            </a:r>
            <a:r>
              <a:rPr lang="ru-RU" sz="2400" dirty="0" smtClean="0"/>
              <a:t>в соответствии </a:t>
            </a:r>
            <a:r>
              <a:rPr lang="ru-RU" sz="2400" u="sng" dirty="0" smtClean="0"/>
              <a:t>с образовательной программой дошкольного образования, адаптированной для детей с ограниченными возможностями здоровья </a:t>
            </a:r>
            <a:r>
              <a:rPr lang="ru-RU" sz="2400" dirty="0" smtClean="0"/>
              <a:t>с учетом особенностей их психофизического развития, особых образовательных потребностей, индивидуальных возможностей, обеспечивающей коррекцию нарушений развития и социальную адаптацию воспитанников с ограниченными возможностями здоровья.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/>
              <a:t>III. Особенности организации образовательной деятельности для лиц с ограниченными возможностями здоровья</a:t>
            </a:r>
          </a:p>
          <a:p>
            <a:pPr>
              <a:buNone/>
            </a:pP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16. Содержание дошкольного образования и условия организации обучения и воспитания </a:t>
            </a:r>
            <a:r>
              <a:rPr lang="ru-RU" sz="2200" b="1" dirty="0" smtClean="0"/>
              <a:t>детей с ограниченными возможностями здоровья</a:t>
            </a:r>
            <a:r>
              <a:rPr lang="ru-RU" sz="2200" dirty="0" smtClean="0"/>
              <a:t> определяются </a:t>
            </a:r>
            <a:r>
              <a:rPr lang="ru-RU" sz="2200" u="sng" dirty="0" smtClean="0"/>
              <a:t>адаптированной образовательной программой </a:t>
            </a:r>
            <a:r>
              <a:rPr lang="ru-RU" sz="2200" dirty="0" smtClean="0"/>
              <a:t>дошкольного образования, а для детей-инвалидов также в соответствии с индивидуальной программой реабилитации или абилитации ребенка-инвалида.</a:t>
            </a:r>
          </a:p>
          <a:p>
            <a:pPr>
              <a:buNone/>
            </a:pPr>
            <a:r>
              <a:rPr lang="ru-RU" sz="2200" dirty="0" smtClean="0"/>
              <a:t>      </a:t>
            </a:r>
          </a:p>
          <a:p>
            <a:pPr>
              <a:buNone/>
            </a:pPr>
            <a:r>
              <a:rPr lang="ru-RU" sz="2200" dirty="0" smtClean="0"/>
              <a:t>      </a:t>
            </a:r>
            <a:r>
              <a:rPr lang="ru-RU" sz="2200" b="1" dirty="0" smtClean="0"/>
              <a:t>Условия</a:t>
            </a:r>
            <a:r>
              <a:rPr lang="ru-RU" sz="2200" dirty="0" smtClean="0"/>
              <a:t> для получения образования детьми с ограниченными возможностями здоровья определяются </a:t>
            </a:r>
            <a:r>
              <a:rPr lang="ru-RU" sz="2200" b="1" dirty="0" smtClean="0"/>
              <a:t>в заключении психолого-медико-педагогической комиссии.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18. </a:t>
            </a:r>
            <a:r>
              <a:rPr lang="ru-RU" sz="2200" b="1" u="sng" dirty="0" smtClean="0"/>
              <a:t>Под специальными условиями </a:t>
            </a:r>
            <a:r>
              <a:rPr lang="ru-RU" sz="2200" dirty="0" smtClean="0"/>
              <a:t>для получения дошкольного образования детьми с ограниченными возможностями здоровья </a:t>
            </a:r>
            <a:r>
              <a:rPr lang="ru-RU" sz="2200" u="sng" dirty="0" smtClean="0"/>
              <a:t>понимаются условия </a:t>
            </a:r>
            <a:r>
              <a:rPr lang="ru-RU" sz="2200" dirty="0" smtClean="0"/>
              <a:t>обучения, воспитания и развития таких детей, </a:t>
            </a:r>
            <a:r>
              <a:rPr lang="ru-RU" sz="2200" u="sng" dirty="0" smtClean="0"/>
              <a:t>включающие в себя </a:t>
            </a:r>
            <a:r>
              <a:rPr lang="ru-RU" sz="2200" b="1" dirty="0" smtClean="0"/>
              <a:t>использование специальных образовательных программ и методов обучения и воспитания</a:t>
            </a:r>
            <a:r>
              <a:rPr lang="ru-RU" sz="2200" dirty="0" smtClean="0"/>
              <a:t>, специальных учебников, </a:t>
            </a:r>
            <a:r>
              <a:rPr lang="ru-RU" sz="2200" b="1" dirty="0" smtClean="0"/>
              <a:t>учебных пособий и дидактических материалов</a:t>
            </a:r>
            <a:r>
              <a:rPr lang="ru-RU" sz="2200" dirty="0" smtClean="0"/>
              <a:t>, специальных технических средств обучения коллективного и индивидуального пользования, предоставление услуг ассистента (помощника), оказывающего детям необходимую техническую помощь, </a:t>
            </a:r>
            <a:r>
              <a:rPr lang="ru-RU" sz="2200" b="1" dirty="0" smtClean="0"/>
              <a:t>проведение групповых и индивидуальных коррекционных занятий</a:t>
            </a:r>
            <a:r>
              <a:rPr lang="ru-RU" sz="2200" dirty="0" smtClean="0"/>
              <a:t>, обеспечение доступа в здания образовательных организаций и другие условия, без которых невозможно или затруднено освоение образовательных программ дошкольного образования детьми с ограниченными возможностями </a:t>
            </a:r>
            <a:r>
              <a:rPr lang="ru-RU" sz="2200" dirty="0" smtClean="0"/>
              <a:t>здоровья.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20. … </a:t>
            </a:r>
            <a:r>
              <a:rPr lang="ru-RU" sz="2400" b="1" dirty="0" smtClean="0"/>
              <a:t>Количество детей в группах компенсирующей направленности не должно превышать</a:t>
            </a:r>
            <a:r>
              <a:rPr lang="ru-RU" sz="2400" dirty="0" smtClean="0"/>
              <a:t>:</a:t>
            </a:r>
          </a:p>
          <a:p>
            <a:pPr marL="808038">
              <a:buFont typeface="Wingdings" pitchFamily="2" charset="2"/>
              <a:buChar char="§"/>
            </a:pPr>
            <a:endParaRPr lang="ru-RU" sz="2400" dirty="0" smtClean="0"/>
          </a:p>
          <a:p>
            <a:pPr marL="808038">
              <a:buFont typeface="Wingdings" pitchFamily="2" charset="2"/>
              <a:buChar char="§"/>
            </a:pPr>
            <a:r>
              <a:rPr lang="ru-RU" sz="2400" dirty="0" smtClean="0"/>
              <a:t>для детей с тяжелыми нарушениями речи - </a:t>
            </a:r>
            <a:r>
              <a:rPr lang="ru-RU" sz="2400" b="1" dirty="0" smtClean="0"/>
              <a:t>6 детей </a:t>
            </a:r>
            <a:r>
              <a:rPr lang="ru-RU" sz="2400" dirty="0" smtClean="0"/>
              <a:t>в возрасте до 3 лет и </a:t>
            </a:r>
            <a:r>
              <a:rPr lang="ru-RU" sz="2400" b="1" dirty="0" smtClean="0"/>
              <a:t>10 детей </a:t>
            </a:r>
            <a:r>
              <a:rPr lang="ru-RU" sz="2400" dirty="0" smtClean="0"/>
              <a:t>в возрасте старше 3 лет;</a:t>
            </a:r>
          </a:p>
          <a:p>
            <a:pPr marL="808038">
              <a:buNone/>
            </a:pPr>
            <a:endParaRPr lang="ru-RU" sz="2400" dirty="0" smtClean="0"/>
          </a:p>
          <a:p>
            <a:pPr marL="808038">
              <a:buFont typeface="Wingdings" pitchFamily="2" charset="2"/>
              <a:buChar char="§"/>
            </a:pPr>
            <a:r>
              <a:rPr lang="ru-RU" sz="2400" dirty="0" smtClean="0"/>
              <a:t>для детей с фонетико-фонематическими нарушениями речи - </a:t>
            </a:r>
            <a:r>
              <a:rPr lang="ru-RU" sz="2400" b="1" dirty="0" smtClean="0"/>
              <a:t>12 детей </a:t>
            </a:r>
            <a:r>
              <a:rPr lang="ru-RU" sz="2400" dirty="0" smtClean="0"/>
              <a:t>в возрасте старше 3 лет;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Приказ Министерства просвещения РФ от 31.07.20 №373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indent="466725">
              <a:buNone/>
            </a:pPr>
            <a:r>
              <a:rPr lang="ru-RU" sz="2400" b="1" dirty="0" smtClean="0"/>
              <a:t>Количество детей в группах комбинированной направленности не должно превышать:</a:t>
            </a:r>
          </a:p>
          <a:p>
            <a:endParaRPr lang="ru-RU" sz="2400" dirty="0" smtClean="0"/>
          </a:p>
          <a:p>
            <a:r>
              <a:rPr lang="ru-RU" sz="2400" b="1" dirty="0" smtClean="0"/>
              <a:t>не более 15 детей</a:t>
            </a:r>
            <a:r>
              <a:rPr lang="ru-RU" sz="2400" dirty="0" smtClean="0"/>
              <a:t>, в том числе </a:t>
            </a:r>
            <a:r>
              <a:rPr lang="ru-RU" sz="2400" b="1" dirty="0" smtClean="0"/>
              <a:t>не более 4 </a:t>
            </a:r>
            <a:r>
              <a:rPr lang="ru-RU" sz="2400" dirty="0" smtClean="0"/>
              <a:t>слабовидящих и (или) детей с амблиопией и (или) косоглазием, или слабослышащих детей, или </a:t>
            </a:r>
            <a:r>
              <a:rPr lang="ru-RU" sz="2400" b="1" dirty="0" smtClean="0"/>
              <a:t>детей, имеющих тяжелые нарушения речи</a:t>
            </a:r>
            <a:r>
              <a:rPr lang="ru-RU" sz="2400" dirty="0" smtClean="0"/>
              <a:t>, или детей с умственной отсталостью легкой степени;</a:t>
            </a:r>
          </a:p>
          <a:p>
            <a:r>
              <a:rPr lang="ru-RU" sz="2400" b="1" dirty="0" smtClean="0"/>
              <a:t>не более 17 детей</a:t>
            </a:r>
            <a:r>
              <a:rPr lang="ru-RU" sz="2400" dirty="0" smtClean="0"/>
              <a:t>, в том числе </a:t>
            </a:r>
            <a:r>
              <a:rPr lang="ru-RU" sz="2400" b="1" dirty="0" smtClean="0"/>
              <a:t>не более 5 детей </a:t>
            </a:r>
            <a:r>
              <a:rPr lang="ru-RU" sz="2400" dirty="0" smtClean="0"/>
              <a:t>с задержкой психического развития, детей </a:t>
            </a:r>
            <a:r>
              <a:rPr lang="ru-RU" sz="2400" b="1" dirty="0" smtClean="0"/>
              <a:t>с фонетико-фонематическими нарушениями речи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16456</TotalTime>
  <Words>1710</Words>
  <Application>Microsoft Office PowerPoint</Application>
  <PresentationFormat>Экран (4:3)</PresentationFormat>
  <Paragraphs>126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ОКАЗАНИЕ ЛОГОПЕДИЧЕСКОЙ ПОМОЩИ ОБУЧАЮЩИМСЯ в дошкольных образовательных организациях</vt:lpstr>
      <vt:lpstr>Слайд 2</vt:lpstr>
      <vt:lpstr>Слайд 3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Приказ Министерства просвещения РФ от 31.07.20 №373 </vt:lpstr>
      <vt:lpstr>Слайд 14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от 06.08.20 № Р-75</vt:lpstr>
      <vt:lpstr>Распоряжение Министерства просвещения РФ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Распоряжение Министерства просвещения РФ № Р-75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 И З А Р Т Р И Я</dc:title>
  <cp:lastModifiedBy>я</cp:lastModifiedBy>
  <cp:revision>670</cp:revision>
  <dcterms:modified xsi:type="dcterms:W3CDTF">2026-06-22T20:35:13Z</dcterms:modified>
</cp:coreProperties>
</file>