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65" r:id="rId3"/>
    <p:sldId id="31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20" r:id="rId31"/>
    <p:sldId id="311" r:id="rId32"/>
    <p:sldId id="313" r:id="rId33"/>
    <p:sldId id="312" r:id="rId34"/>
  </p:sldIdLst>
  <p:sldSz cx="12188825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29" autoAdjust="0"/>
  </p:normalViewPr>
  <p:slideViewPr>
    <p:cSldViewPr showGuides="1">
      <p:cViewPr>
        <p:scale>
          <a:sx n="117" d="100"/>
          <a:sy n="117" d="100"/>
        </p:scale>
        <p:origin x="-108" y="-10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17088"/>
        <c:axId val="442186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17088"/>
        <c:axId val="44218624"/>
      </c:lineChart>
      <c:catAx>
        <c:axId val="442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8624"/>
        <c:crosses val="autoZero"/>
        <c:auto val="1"/>
        <c:lblAlgn val="ctr"/>
        <c:lblOffset val="100"/>
        <c:noMultiLvlLbl val="0"/>
      </c:catAx>
      <c:valAx>
        <c:axId val="4421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ru-RU" noProof="0" dirty="0" smtClean="0"/>
            <a:t>Этап 1 — заголовок</a:t>
          </a:r>
          <a:endParaRPr lang="ru-RU" noProof="0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ru-RU" noProof="0" dirty="0"/>
        </a:p>
      </dgm:t>
    </dgm:pt>
    <dgm:pt modelId="{AB2E8498-CC81-452F-A895-08F3845AA347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ru-RU" noProof="0" dirty="0" smtClean="0"/>
            <a:t>Этап 2 — заголовок</a:t>
          </a:r>
          <a:endParaRPr lang="ru-RU" noProof="0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ru-RU" noProof="0" dirty="0"/>
        </a:p>
      </dgm:t>
    </dgm:pt>
    <dgm:pt modelId="{0B00F5A8-A0EF-4111-9D86-004317B4F49E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ru-RU" noProof="0" dirty="0" smtClean="0"/>
            <a:t>Этап 3 — заголовок</a:t>
          </a:r>
          <a:endParaRPr lang="ru-RU" noProof="0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1 — заголовок</a:t>
          </a:r>
          <a:endParaRPr lang="ru-RU" sz="2600" kern="1200" noProof="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6"/>
                <a:satOff val="12502"/>
                <a:lumOff val="24506"/>
                <a:alphaOff val="0"/>
                <a:satMod val="103000"/>
                <a:lumMod val="118000"/>
              </a:schemeClr>
            </a:gs>
            <a:gs pos="50000">
              <a:schemeClr val="accent1">
                <a:shade val="90000"/>
                <a:hueOff val="361866"/>
                <a:satOff val="12502"/>
                <a:lumOff val="24506"/>
                <a:alphaOff val="0"/>
                <a:satMod val="89000"/>
                <a:lumMod val="91000"/>
              </a:schemeClr>
            </a:gs>
            <a:gs pos="100000">
              <a:schemeClr val="accent1">
                <a:shade val="90000"/>
                <a:hueOff val="361866"/>
                <a:satOff val="12502"/>
                <a:lumOff val="2450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2 — заголовок</a:t>
          </a:r>
          <a:endParaRPr lang="ru-RU" sz="2600" kern="1200" noProof="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3 — заголовок</a:t>
          </a:r>
          <a:endParaRPr lang="ru-RU" sz="2600" kern="1200" noProof="0" dirty="0"/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Производство образовательных услуг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/>
              <a:t>Страдина</a:t>
            </a:r>
            <a:r>
              <a:rPr lang="ru-RU" dirty="0"/>
              <a:t> Елена Александровна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24" y="1921736"/>
            <a:ext cx="9144001" cy="1371600"/>
          </a:xfrm>
        </p:spPr>
        <p:txBody>
          <a:bodyPr/>
          <a:lstStyle/>
          <a:p>
            <a:r>
              <a:rPr lang="ru-RU" dirty="0" smtClean="0"/>
              <a:t>Экономические выгоды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Экономические выгоды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 обучения занимает достаточно длительный период (</a:t>
            </a:r>
            <a:r>
              <a:rPr lang="ru-RU" dirty="0" smtClean="0"/>
              <a:t>получение </a:t>
            </a:r>
            <a:r>
              <a:rPr lang="ru-RU" dirty="0"/>
              <a:t>среднего полного образования составляет в нашей стране </a:t>
            </a:r>
            <a:r>
              <a:rPr lang="ru-RU" dirty="0" smtClean="0"/>
              <a:t>11 лет</a:t>
            </a:r>
            <a:r>
              <a:rPr lang="ru-RU" dirty="0"/>
              <a:t>), а эффект от получения образования достигается в основном </a:t>
            </a:r>
            <a:r>
              <a:rPr lang="ru-RU" dirty="0" smtClean="0"/>
              <a:t>уже после </a:t>
            </a:r>
            <a:r>
              <a:rPr lang="ru-RU" dirty="0"/>
              <a:t>прохождения обучения и имеет долгосрочный характер, </a:t>
            </a:r>
            <a:r>
              <a:rPr lang="ru-RU" dirty="0" smtClean="0"/>
              <a:t>растягиваясь </a:t>
            </a:r>
            <a:r>
              <a:rPr lang="ru-RU" dirty="0"/>
              <a:t>во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Индивидуальный эффект носит более явный характер</a:t>
            </a:r>
          </a:p>
          <a:p>
            <a:r>
              <a:rPr lang="ru-RU" dirty="0" smtClean="0"/>
              <a:t>Общественный эффект сложно просчитывается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Экономические выгоды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частный (человеческий капитал)</a:t>
            </a:r>
          </a:p>
          <a:p>
            <a:r>
              <a:rPr lang="ru-RU" dirty="0" smtClean="0"/>
              <a:t>- общественный (эффективное использования человеческого капитала в пользу национальной экономики)</a:t>
            </a:r>
          </a:p>
          <a:p>
            <a:r>
              <a:rPr lang="ru-RU" dirty="0" smtClean="0"/>
              <a:t>- рыночные </a:t>
            </a:r>
          </a:p>
          <a:p>
            <a:r>
              <a:rPr lang="ru-RU" dirty="0" smtClean="0"/>
              <a:t>- нерыночные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24" y="1921736"/>
            <a:ext cx="9144001" cy="1371600"/>
          </a:xfrm>
        </p:spPr>
        <p:txBody>
          <a:bodyPr/>
          <a:lstStyle/>
          <a:p>
            <a:r>
              <a:rPr lang="ru-RU" dirty="0" smtClean="0"/>
              <a:t>Подходы к оценке эффективности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оценки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–– принцип объективности – ориентирует на выбор и </a:t>
            </a:r>
            <a:r>
              <a:rPr lang="ru-RU" dirty="0" smtClean="0"/>
              <a:t>применение оценочных </a:t>
            </a:r>
            <a:r>
              <a:rPr lang="ru-RU" dirty="0"/>
              <a:t>методик, критериев и показателей, которые </a:t>
            </a:r>
            <a:r>
              <a:rPr lang="ru-RU" dirty="0" smtClean="0"/>
              <a:t>максимально </a:t>
            </a:r>
            <a:r>
              <a:rPr lang="ru-RU" dirty="0"/>
              <a:t>точно и адекватно позволяют судить об </a:t>
            </a:r>
            <a:r>
              <a:rPr lang="ru-RU" dirty="0" smtClean="0"/>
              <a:t>эффективности той </a:t>
            </a:r>
            <a:r>
              <a:rPr lang="ru-RU" dirty="0"/>
              <a:t>или иной образовательной системы, процесса;</a:t>
            </a:r>
          </a:p>
          <a:p>
            <a:r>
              <a:rPr lang="ru-RU" dirty="0"/>
              <a:t>–– принцип системности – означает систематичность оценки </a:t>
            </a:r>
            <a:r>
              <a:rPr lang="ru-RU" dirty="0" smtClean="0"/>
              <a:t>эффективности</a:t>
            </a:r>
            <a:r>
              <a:rPr lang="ru-RU" dirty="0"/>
              <a:t>, определение эффективности с учетом действия </a:t>
            </a:r>
            <a:r>
              <a:rPr lang="ru-RU" dirty="0" smtClean="0"/>
              <a:t>всех внутренних </a:t>
            </a:r>
            <a:r>
              <a:rPr lang="ru-RU" dirty="0"/>
              <a:t>и внешних факторов, повторяемость оценочных </a:t>
            </a:r>
            <a:r>
              <a:rPr lang="ru-RU" dirty="0" smtClean="0"/>
              <a:t>процедур </a:t>
            </a:r>
            <a:r>
              <a:rPr lang="ru-RU" dirty="0"/>
              <a:t>с определенной временной частотой, учет и </a:t>
            </a:r>
            <a:r>
              <a:rPr lang="ru-RU" dirty="0" smtClean="0"/>
              <a:t>взаимосвязь всех </a:t>
            </a:r>
            <a:r>
              <a:rPr lang="ru-RU" dirty="0"/>
              <a:t>видов эффективности;</a:t>
            </a:r>
          </a:p>
          <a:p>
            <a:r>
              <a:rPr lang="ru-RU" dirty="0"/>
              <a:t>–– принцип комплексности – предполагает комплексное </a:t>
            </a:r>
            <a:r>
              <a:rPr lang="ru-RU" dirty="0" smtClean="0"/>
              <a:t>использование </a:t>
            </a:r>
            <a:r>
              <a:rPr lang="ru-RU" dirty="0"/>
              <a:t>различных источников информации, оценочных методик</a:t>
            </a:r>
            <a:r>
              <a:rPr lang="ru-RU" dirty="0" smtClean="0"/>
              <a:t>, критериев </a:t>
            </a:r>
            <a:r>
              <a:rPr lang="ru-RU" dirty="0"/>
              <a:t>и показателей;</a:t>
            </a:r>
          </a:p>
          <a:p>
            <a:r>
              <a:rPr lang="ru-RU" dirty="0"/>
              <a:t>–– принцип непрерывности – означает определение </a:t>
            </a:r>
            <a:r>
              <a:rPr lang="ru-RU" dirty="0" smtClean="0"/>
              <a:t>эффективности систем </a:t>
            </a:r>
            <a:r>
              <a:rPr lang="ru-RU" dirty="0"/>
              <a:t>образования на всех этапах их </a:t>
            </a:r>
            <a:r>
              <a:rPr lang="ru-RU" dirty="0" smtClean="0"/>
              <a:t> функционирования</a:t>
            </a:r>
            <a:r>
              <a:rPr lang="ru-RU" dirty="0"/>
              <a:t>, во </a:t>
            </a:r>
            <a:r>
              <a:rPr lang="ru-RU" dirty="0" smtClean="0"/>
              <a:t>всех критических </a:t>
            </a:r>
            <a:r>
              <a:rPr lang="ru-RU" dirty="0"/>
              <a:t>точках;</a:t>
            </a:r>
          </a:p>
          <a:p>
            <a:r>
              <a:rPr lang="ru-RU" dirty="0"/>
              <a:t>–– принцип технологичности – требует реализации простых, </a:t>
            </a:r>
            <a:r>
              <a:rPr lang="ru-RU" dirty="0" smtClean="0"/>
              <a:t>экономичных</a:t>
            </a:r>
            <a:r>
              <a:rPr lang="ru-RU" dirty="0"/>
              <a:t>, удобных, понятных, доступных технологий и </a:t>
            </a:r>
            <a:r>
              <a:rPr lang="ru-RU" dirty="0" smtClean="0"/>
              <a:t>методик оценки </a:t>
            </a:r>
            <a:r>
              <a:rPr lang="ru-RU" dirty="0"/>
              <a:t>эффективности; использования технических, аппаратных</a:t>
            </a:r>
            <a:r>
              <a:rPr lang="ru-RU" dirty="0" smtClean="0"/>
              <a:t>, компьютерных</a:t>
            </a:r>
            <a:r>
              <a:rPr lang="ru-RU" dirty="0"/>
              <a:t>, программных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2012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показателей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Первый подход </a:t>
            </a:r>
            <a:r>
              <a:rPr lang="ru-RU" dirty="0"/>
              <a:t>в определении показателей эффективности – </a:t>
            </a:r>
            <a:r>
              <a:rPr lang="ru-RU" dirty="0" smtClean="0"/>
              <a:t>это создание </a:t>
            </a:r>
            <a:r>
              <a:rPr lang="ru-RU" dirty="0"/>
              <a:t>модели образовательной системы в целом или ее части. </a:t>
            </a:r>
            <a:r>
              <a:rPr lang="ru-RU" dirty="0" smtClean="0"/>
              <a:t>Выделение </a:t>
            </a:r>
            <a:r>
              <a:rPr lang="ru-RU" dirty="0"/>
              <a:t>показателей на основе модели системы образования или </a:t>
            </a:r>
            <a:r>
              <a:rPr lang="ru-RU" dirty="0" smtClean="0"/>
              <a:t>ее сегмента </a:t>
            </a:r>
            <a:r>
              <a:rPr lang="ru-RU" dirty="0"/>
              <a:t>– достаточно привлекательный вариант. Он особенно </a:t>
            </a:r>
            <a:r>
              <a:rPr lang="ru-RU" dirty="0" smtClean="0"/>
              <a:t>подходит </a:t>
            </a:r>
            <a:r>
              <a:rPr lang="ru-RU" dirty="0"/>
              <a:t>для стабильной системы образования, когда сложилась система </a:t>
            </a:r>
            <a:r>
              <a:rPr lang="ru-RU" dirty="0" smtClean="0"/>
              <a:t>ответственности</a:t>
            </a:r>
            <a:r>
              <a:rPr lang="ru-RU" dirty="0"/>
              <a:t>, четко определены задачи образовательных </a:t>
            </a:r>
            <a:r>
              <a:rPr lang="ru-RU" dirty="0" smtClean="0"/>
              <a:t>учреждений</a:t>
            </a:r>
            <a:r>
              <a:rPr lang="ru-RU" dirty="0"/>
              <a:t>, известны, и что очень важно, согласованы критерии </a:t>
            </a:r>
            <a:r>
              <a:rPr lang="ru-RU" dirty="0" smtClean="0"/>
              <a:t>эффективности </a:t>
            </a:r>
            <a:r>
              <a:rPr lang="ru-RU" dirty="0"/>
              <a:t>их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87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показателей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Второй подход </a:t>
            </a:r>
            <a:r>
              <a:rPr lang="ru-RU" dirty="0"/>
              <a:t>в определении показателей эффективности – </a:t>
            </a:r>
            <a:r>
              <a:rPr lang="ru-RU" dirty="0" smtClean="0"/>
              <a:t>построение </a:t>
            </a:r>
            <a:r>
              <a:rPr lang="ru-RU" dirty="0"/>
              <a:t>системы (дерева, иерархии) целей работы </a:t>
            </a:r>
            <a:r>
              <a:rPr lang="ru-RU" dirty="0" smtClean="0"/>
              <a:t>образовательной системы</a:t>
            </a:r>
            <a:r>
              <a:rPr lang="ru-RU" dirty="0"/>
              <a:t>. Выделение групп показателей производится на основе </a:t>
            </a:r>
            <a:r>
              <a:rPr lang="ru-RU" dirty="0" smtClean="0"/>
              <a:t>соотношений </a:t>
            </a:r>
            <a:r>
              <a:rPr lang="ru-RU" dirty="0"/>
              <a:t>«цель-результат» или «вклад-результат». Однако в </a:t>
            </a:r>
            <a:r>
              <a:rPr lang="ru-RU" dirty="0" smtClean="0"/>
              <a:t>настоящее время </a:t>
            </a:r>
            <a:r>
              <a:rPr lang="ru-RU" dirty="0"/>
              <a:t>построение такой системы встречает многочисленные </a:t>
            </a:r>
            <a:r>
              <a:rPr lang="ru-RU" dirty="0" smtClean="0"/>
              <a:t>трудности</a:t>
            </a:r>
            <a:r>
              <a:rPr lang="ru-RU" dirty="0"/>
              <a:t>. Современная ситуация в образовании отличается </a:t>
            </a:r>
            <a:r>
              <a:rPr lang="ru-RU" dirty="0" smtClean="0"/>
              <a:t>нестабильностью</a:t>
            </a:r>
            <a:r>
              <a:rPr lang="ru-RU" dirty="0"/>
              <a:t>. В этих условиях появляются неожиданные результаты, не </a:t>
            </a:r>
            <a:r>
              <a:rPr lang="ru-RU" dirty="0" smtClean="0"/>
              <a:t>связанные </a:t>
            </a:r>
            <a:r>
              <a:rPr lang="ru-RU" dirty="0"/>
              <a:t>с выделенными целями. Ряд априорно заданных целей не </a:t>
            </a:r>
            <a:r>
              <a:rPr lang="ru-RU" dirty="0" smtClean="0"/>
              <a:t>превращается </a:t>
            </a:r>
            <a:r>
              <a:rPr lang="ru-RU" dirty="0"/>
              <a:t>в результаты в силу особенностей развития, когда </a:t>
            </a:r>
            <a:r>
              <a:rPr lang="ru-RU" dirty="0" smtClean="0"/>
              <a:t>образовательной </a:t>
            </a:r>
            <a:r>
              <a:rPr lang="ru-RU" dirty="0"/>
              <a:t>системе приписываются функции, выполнение которых (в </a:t>
            </a:r>
            <a:r>
              <a:rPr lang="ru-RU" dirty="0" smtClean="0"/>
              <a:t>силу разных</a:t>
            </a:r>
            <a:r>
              <a:rPr lang="ru-RU" dirty="0"/>
              <a:t>, объективных и субъективных, причин) невозможно. Часть </a:t>
            </a:r>
            <a:r>
              <a:rPr lang="ru-RU" dirty="0" smtClean="0"/>
              <a:t>показателей</a:t>
            </a:r>
            <a:r>
              <a:rPr lang="ru-RU" dirty="0"/>
              <a:t>, выделенных в рамках данного подхода, невозможно </a:t>
            </a:r>
            <a:r>
              <a:rPr lang="ru-RU" dirty="0" smtClean="0"/>
              <a:t>использовать </a:t>
            </a:r>
            <a:r>
              <a:rPr lang="ru-RU" dirty="0"/>
              <a:t>в силу их </a:t>
            </a:r>
            <a:r>
              <a:rPr lang="ru-RU" dirty="0" smtClean="0"/>
              <a:t> </a:t>
            </a:r>
            <a:r>
              <a:rPr lang="ru-RU" dirty="0" err="1" smtClean="0"/>
              <a:t>недискриминативности</a:t>
            </a:r>
            <a:r>
              <a:rPr lang="ru-RU" dirty="0"/>
              <a:t>, а часть важных </a:t>
            </a:r>
            <a:r>
              <a:rPr lang="ru-RU" dirty="0" smtClean="0"/>
              <a:t>показателей остается </a:t>
            </a:r>
            <a:r>
              <a:rPr lang="ru-RU" dirty="0"/>
              <a:t>за рамками проектировочного поля.</a:t>
            </a:r>
          </a:p>
        </p:txBody>
      </p:sp>
    </p:spTree>
    <p:extLst>
      <p:ext uri="{BB962C8B-B14F-4D97-AF65-F5344CB8AC3E}">
        <p14:creationId xmlns:p14="http://schemas.microsoft.com/office/powerpoint/2010/main" val="20824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показателей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Третий подход </a:t>
            </a:r>
            <a:r>
              <a:rPr lang="ru-RU" dirty="0"/>
              <a:t>в определении показателей эффективности – </a:t>
            </a:r>
            <a:r>
              <a:rPr lang="ru-RU" dirty="0" smtClean="0"/>
              <a:t>выделение </a:t>
            </a:r>
            <a:r>
              <a:rPr lang="ru-RU" dirty="0"/>
              <a:t>некоторых закономерностей (законов) развития и </a:t>
            </a:r>
            <a:r>
              <a:rPr lang="ru-RU" dirty="0" smtClean="0"/>
              <a:t>функционирования </a:t>
            </a:r>
            <a:r>
              <a:rPr lang="ru-RU" dirty="0"/>
              <a:t>образовательных систем, определение более или менее </a:t>
            </a:r>
            <a:r>
              <a:rPr lang="ru-RU" dirty="0" smtClean="0"/>
              <a:t>однозначных </a:t>
            </a:r>
            <a:r>
              <a:rPr lang="ru-RU" dirty="0"/>
              <a:t>критериев работы образовательной системы и на их </a:t>
            </a:r>
            <a:r>
              <a:rPr lang="ru-RU" dirty="0" smtClean="0"/>
              <a:t>основе формирование </a:t>
            </a:r>
            <a:r>
              <a:rPr lang="ru-RU" dirty="0"/>
              <a:t>системы показателей. Основной недостаток этого </a:t>
            </a:r>
            <a:r>
              <a:rPr lang="ru-RU" dirty="0" smtClean="0"/>
              <a:t>подхода </a:t>
            </a:r>
            <a:r>
              <a:rPr lang="ru-RU" dirty="0"/>
              <a:t>– множественность реализуемых педагогических систем и </a:t>
            </a:r>
            <a:r>
              <a:rPr lang="ru-RU" dirty="0" smtClean="0"/>
              <a:t>отсутствие </a:t>
            </a:r>
            <a:r>
              <a:rPr lang="ru-RU" dirty="0"/>
              <a:t>системы согласования выделяемых критериев, то есть </a:t>
            </a:r>
            <a:r>
              <a:rPr lang="ru-RU" dirty="0" smtClean="0"/>
              <a:t>отсутствие работающей </a:t>
            </a:r>
            <a:r>
              <a:rPr lang="ru-RU" dirty="0"/>
              <a:t>системы стандартизации в образовании. Критерии </a:t>
            </a:r>
            <a:r>
              <a:rPr lang="ru-RU" dirty="0" smtClean="0"/>
              <a:t>обычно </a:t>
            </a:r>
            <a:r>
              <a:rPr lang="ru-RU" dirty="0"/>
              <a:t>выделяются в зависимости от принимаемого </a:t>
            </a:r>
            <a:r>
              <a:rPr lang="ru-RU" dirty="0" smtClean="0"/>
              <a:t>методологического подхода</a:t>
            </a:r>
            <a:r>
              <a:rPr lang="ru-RU" dirty="0"/>
              <a:t>. В условиях плюрализма подходов определить единую </a:t>
            </a:r>
            <a:r>
              <a:rPr lang="ru-RU" dirty="0" smtClean="0"/>
              <a:t>систему подходов </a:t>
            </a:r>
            <a:r>
              <a:rPr lang="ru-RU" dirty="0"/>
              <a:t>чрезвычайно сложно.</a:t>
            </a:r>
          </a:p>
        </p:txBody>
      </p:sp>
    </p:spTree>
    <p:extLst>
      <p:ext uri="{BB962C8B-B14F-4D97-AF65-F5344CB8AC3E}">
        <p14:creationId xmlns:p14="http://schemas.microsoft.com/office/powerpoint/2010/main" val="1054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показателей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Четвертый подход </a:t>
            </a:r>
            <a:r>
              <a:rPr lang="ru-RU" dirty="0"/>
              <a:t>в определении показателей эффективности </a:t>
            </a:r>
            <a:r>
              <a:rPr lang="ru-RU" dirty="0" smtClean="0"/>
              <a:t>вытекает </a:t>
            </a:r>
            <a:r>
              <a:rPr lang="ru-RU" dirty="0"/>
              <a:t>из потребностей управленческой практики. Он состоит в </a:t>
            </a:r>
            <a:r>
              <a:rPr lang="ru-RU" dirty="0" smtClean="0"/>
              <a:t>обследовании </a:t>
            </a:r>
            <a:r>
              <a:rPr lang="ru-RU" dirty="0"/>
              <a:t>тех показателей, которые отражают актуальные </a:t>
            </a:r>
            <a:r>
              <a:rPr lang="ru-RU" dirty="0" smtClean="0"/>
              <a:t>проблемы управления</a:t>
            </a:r>
            <a:r>
              <a:rPr lang="ru-RU" dirty="0"/>
              <a:t>. Этот подход представляется сегодня наиболее </a:t>
            </a:r>
            <a:r>
              <a:rPr lang="ru-RU" dirty="0" smtClean="0"/>
              <a:t>приемлемым </a:t>
            </a:r>
            <a:r>
              <a:rPr lang="ru-RU" dirty="0"/>
              <a:t>для деятельности информационных служб управлений </a:t>
            </a:r>
            <a:r>
              <a:rPr lang="ru-RU" dirty="0" smtClean="0"/>
              <a:t>образованием </a:t>
            </a:r>
            <a:r>
              <a:rPr lang="ru-RU" dirty="0"/>
              <a:t>на региональном и районном уровнях. Он может с успехом </a:t>
            </a:r>
            <a:r>
              <a:rPr lang="ru-RU" dirty="0" smtClean="0"/>
              <a:t>использоваться </a:t>
            </a:r>
            <a:r>
              <a:rPr lang="ru-RU" dirty="0"/>
              <a:t>для задач проблемного мониторинга, однако не дает </a:t>
            </a:r>
            <a:r>
              <a:rPr lang="ru-RU" dirty="0" smtClean="0"/>
              <a:t>возможности </a:t>
            </a:r>
            <a:r>
              <a:rPr lang="ru-RU" dirty="0"/>
              <a:t>поддерживать стратегическое развитие </a:t>
            </a:r>
            <a:r>
              <a:rPr lang="ru-RU" dirty="0" smtClean="0"/>
              <a:t>образовательных систем</a:t>
            </a:r>
            <a:r>
              <a:rPr lang="ru-RU" dirty="0"/>
              <a:t>, выделять противоречия в момент их появления, </a:t>
            </a:r>
            <a:r>
              <a:rPr lang="ru-RU" dirty="0" smtClean="0"/>
              <a:t>прогнозировать </a:t>
            </a:r>
            <a:r>
              <a:rPr lang="ru-RU" dirty="0"/>
              <a:t>развитие системы, то есть служить основой для базового </a:t>
            </a:r>
            <a:r>
              <a:rPr lang="ru-RU" dirty="0" smtClean="0"/>
              <a:t>мониторинга</a:t>
            </a:r>
            <a:r>
              <a:rPr lang="ru-RU" dirty="0"/>
              <a:t>. Четвертый подход исходит из определения реального </a:t>
            </a:r>
            <a:r>
              <a:rPr lang="ru-RU" dirty="0" smtClean="0"/>
              <a:t>состояния образовательной </a:t>
            </a:r>
            <a:r>
              <a:rPr lang="ru-RU" dirty="0"/>
              <a:t>системы и граничных условий ее жизнедеятельности</a:t>
            </a:r>
            <a:r>
              <a:rPr lang="ru-RU" dirty="0" smtClean="0"/>
              <a:t>. На </a:t>
            </a:r>
            <a:r>
              <a:rPr lang="ru-RU" dirty="0"/>
              <a:t>этой основе разрабатываются системы показателей. Этот подход </a:t>
            </a:r>
            <a:r>
              <a:rPr lang="ru-RU" dirty="0" smtClean="0"/>
              <a:t>в известной </a:t>
            </a:r>
            <a:r>
              <a:rPr lang="ru-RU" dirty="0"/>
              <a:t>степени подразумевает движение обратное, нежели в </a:t>
            </a:r>
            <a:r>
              <a:rPr lang="ru-RU" dirty="0" smtClean="0"/>
              <a:t>предыдущих</a:t>
            </a:r>
            <a:r>
              <a:rPr lang="ru-RU" dirty="0"/>
              <a:t>, то есть не от оснований к методикам, а от существующих </a:t>
            </a:r>
            <a:r>
              <a:rPr lang="ru-RU" dirty="0" smtClean="0"/>
              <a:t>методик </a:t>
            </a:r>
            <a:r>
              <a:rPr lang="ru-RU" dirty="0"/>
              <a:t>к основаниям..</a:t>
            </a:r>
          </a:p>
        </p:txBody>
      </p:sp>
    </p:spTree>
    <p:extLst>
      <p:ext uri="{BB962C8B-B14F-4D97-AF65-F5344CB8AC3E}">
        <p14:creationId xmlns:p14="http://schemas.microsoft.com/office/powerpoint/2010/main" val="23490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2420888"/>
            <a:ext cx="9144001" cy="1371600"/>
          </a:xfrm>
        </p:spPr>
        <p:txBody>
          <a:bodyPr/>
          <a:lstStyle/>
          <a:p>
            <a:r>
              <a:rPr lang="ru-RU" dirty="0" smtClean="0"/>
              <a:t>Модели оценки эффективности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Производственная функция в образовании</a:t>
            </a:r>
          </a:p>
          <a:p>
            <a:r>
              <a:rPr lang="ru-RU" dirty="0" smtClean="0"/>
              <a:t>Экономические выгоды образования</a:t>
            </a:r>
          </a:p>
          <a:p>
            <a:r>
              <a:rPr lang="ru-RU" dirty="0" smtClean="0"/>
              <a:t>Подходы к оценке эффективности образования</a:t>
            </a:r>
          </a:p>
          <a:p>
            <a:r>
              <a:rPr lang="ru-RU" dirty="0" smtClean="0"/>
              <a:t>Модели и оценки эффективности образования</a:t>
            </a:r>
          </a:p>
          <a:p>
            <a:r>
              <a:rPr lang="ru-RU" dirty="0" smtClean="0"/>
              <a:t>Повышение эффективности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Т. Шульца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AK</a:t>
            </a:r>
            <a:r>
              <a:rPr lang="ru-RU" i="1" dirty="0"/>
              <a:t>а</a:t>
            </a:r>
            <a:r>
              <a:rPr lang="en-US" i="1" dirty="0" err="1"/>
              <a:t>LbHc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/>
              <a:t>где Y – объем продукции; А – параметр функции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L, K, H – объемы труда</a:t>
            </a:r>
            <a:r>
              <a:rPr lang="ru-RU" dirty="0" smtClean="0"/>
              <a:t>, физического </a:t>
            </a:r>
            <a:r>
              <a:rPr lang="ru-RU" dirty="0"/>
              <a:t>и человеческого капиталов; </a:t>
            </a:r>
            <a:endParaRPr lang="ru-RU" dirty="0" smtClean="0"/>
          </a:p>
          <a:p>
            <a:r>
              <a:rPr lang="ru-RU" dirty="0" err="1" smtClean="0"/>
              <a:t>b</a:t>
            </a:r>
            <a:r>
              <a:rPr lang="ru-RU" dirty="0"/>
              <a:t>, </a:t>
            </a:r>
            <a:r>
              <a:rPr lang="ru-RU" dirty="0" err="1"/>
              <a:t>a</a:t>
            </a:r>
            <a:r>
              <a:rPr lang="ru-RU" dirty="0"/>
              <a:t>, </a:t>
            </a:r>
            <a:r>
              <a:rPr lang="ru-RU" dirty="0" err="1"/>
              <a:t>c</a:t>
            </a:r>
            <a:r>
              <a:rPr lang="ru-RU" dirty="0"/>
              <a:t> – коэффициенты </a:t>
            </a:r>
            <a:r>
              <a:rPr lang="ru-RU" dirty="0" smtClean="0"/>
              <a:t>эластичности </a:t>
            </a:r>
            <a:r>
              <a:rPr lang="ru-RU" dirty="0"/>
              <a:t>выпуска по этим производственным факторам.</a:t>
            </a:r>
          </a:p>
        </p:txBody>
      </p:sp>
    </p:spTree>
    <p:extLst>
      <p:ext uri="{BB962C8B-B14F-4D97-AF65-F5344CB8AC3E}">
        <p14:creationId xmlns:p14="http://schemas.microsoft.com/office/powerpoint/2010/main" val="975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Э. </a:t>
            </a:r>
            <a:r>
              <a:rPr lang="ru-RU" dirty="0" err="1" smtClean="0"/>
              <a:t>Денисона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</a:t>
            </a:r>
            <a:r>
              <a:rPr lang="en-US" i="1" dirty="0"/>
              <a:t>AK</a:t>
            </a:r>
            <a:r>
              <a:rPr lang="ru-RU" i="1" dirty="0"/>
              <a:t>а</a:t>
            </a:r>
            <a:r>
              <a:rPr lang="ru-RU" dirty="0"/>
              <a:t>(</a:t>
            </a:r>
            <a:r>
              <a:rPr lang="en-US" i="1" dirty="0"/>
              <a:t>L</a:t>
            </a:r>
            <a:r>
              <a:rPr lang="ru-RU" i="1" dirty="0"/>
              <a:t>Е</a:t>
            </a:r>
            <a:r>
              <a:rPr lang="ru-RU" dirty="0"/>
              <a:t>)</a:t>
            </a:r>
            <a:r>
              <a:rPr lang="en-US" i="1" dirty="0"/>
              <a:t>b </a:t>
            </a:r>
            <a:r>
              <a:rPr lang="en-US" dirty="0"/>
              <a:t>= </a:t>
            </a:r>
            <a:r>
              <a:rPr lang="en-US" i="1" dirty="0"/>
              <a:t>A</a:t>
            </a:r>
            <a:r>
              <a:rPr lang="en-US" dirty="0"/>
              <a:t>*</a:t>
            </a:r>
            <a:r>
              <a:rPr lang="en-US" i="1" dirty="0"/>
              <a:t>K</a:t>
            </a:r>
            <a:r>
              <a:rPr lang="ru-RU" i="1" dirty="0"/>
              <a:t>а </a:t>
            </a:r>
            <a:r>
              <a:rPr lang="ru-RU" dirty="0"/>
              <a:t>* </a:t>
            </a:r>
            <a:r>
              <a:rPr lang="en-US" i="1" dirty="0" err="1"/>
              <a:t>Lb</a:t>
            </a:r>
            <a:r>
              <a:rPr lang="en-US" i="1" dirty="0"/>
              <a:t> </a:t>
            </a:r>
            <a:r>
              <a:rPr lang="en-US" dirty="0"/>
              <a:t>* </a:t>
            </a:r>
            <a:r>
              <a:rPr lang="ru-RU" i="1" dirty="0"/>
              <a:t>Е </a:t>
            </a:r>
            <a:r>
              <a:rPr lang="en-US" i="1" dirty="0"/>
              <a:t>b</a:t>
            </a:r>
            <a:r>
              <a:rPr lang="en-US" dirty="0"/>
              <a:t>,</a:t>
            </a:r>
          </a:p>
          <a:p>
            <a:r>
              <a:rPr lang="ru-RU" dirty="0"/>
              <a:t>где </a:t>
            </a:r>
            <a:r>
              <a:rPr lang="ru-RU" i="1" dirty="0"/>
              <a:t>Е </a:t>
            </a:r>
            <a:r>
              <a:rPr lang="ru-RU" dirty="0"/>
              <a:t>– индекс качества рабочей силы, получаемый путем </a:t>
            </a:r>
            <a:r>
              <a:rPr lang="ru-RU" dirty="0" smtClean="0"/>
              <a:t>взвешивания численности </a:t>
            </a:r>
            <a:r>
              <a:rPr lang="ru-RU" dirty="0"/>
              <a:t>образовательных категорий по их относительной </a:t>
            </a:r>
            <a:r>
              <a:rPr lang="ru-RU" dirty="0" smtClean="0"/>
              <a:t>заработной </a:t>
            </a:r>
            <a:r>
              <a:rPr lang="ru-RU" dirty="0"/>
              <a:t>плате.</a:t>
            </a:r>
          </a:p>
        </p:txBody>
      </p:sp>
    </p:spTree>
    <p:extLst>
      <p:ext uri="{BB962C8B-B14F-4D97-AF65-F5344CB8AC3E}">
        <p14:creationId xmlns:p14="http://schemas.microsoft.com/office/powerpoint/2010/main" val="37069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выгод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Согласно первой теории – </a:t>
            </a:r>
            <a:r>
              <a:rPr lang="ru-RU" b="1" dirty="0"/>
              <a:t>теории человеческого </a:t>
            </a:r>
            <a:r>
              <a:rPr lang="ru-RU" b="1" dirty="0" smtClean="0"/>
              <a:t>капитала Г. Беккер) </a:t>
            </a:r>
            <a:r>
              <a:rPr lang="ru-RU" dirty="0"/>
              <a:t>– </a:t>
            </a:r>
            <a:r>
              <a:rPr lang="ru-RU" dirty="0" smtClean="0"/>
              <a:t>расходы </a:t>
            </a:r>
            <a:r>
              <a:rPr lang="ru-RU" dirty="0"/>
              <a:t>на образование представляют собой инвестиции в «</a:t>
            </a:r>
            <a:r>
              <a:rPr lang="ru-RU" dirty="0" smtClean="0"/>
              <a:t>человеческий капитал</a:t>
            </a:r>
            <a:r>
              <a:rPr lang="ru-RU" dirty="0"/>
              <a:t>». Человеческий капитал – это: качественные </a:t>
            </a:r>
            <a:r>
              <a:rPr lang="ru-RU" dirty="0" smtClean="0"/>
              <a:t>характеристики рабочей </a:t>
            </a:r>
            <a:r>
              <a:rPr lang="ru-RU" dirty="0"/>
              <a:t>силы, способности человека к трудовой деятельности, его </a:t>
            </a:r>
            <a:r>
              <a:rPr lang="ru-RU" dirty="0" smtClean="0"/>
              <a:t>умения</a:t>
            </a:r>
            <a:r>
              <a:rPr lang="ru-RU" dirty="0"/>
              <a:t>, знания, навыки, которые могут принести отдачу на рынке труда</a:t>
            </a:r>
            <a:r>
              <a:rPr lang="ru-RU" dirty="0" smtClean="0"/>
              <a:t>. Затраты </a:t>
            </a:r>
            <a:r>
              <a:rPr lang="ru-RU" dirty="0"/>
              <a:t>времени и денежных средств, необходимые для получения </a:t>
            </a:r>
            <a:r>
              <a:rPr lang="ru-RU" dirty="0" smtClean="0"/>
              <a:t>образования </a:t>
            </a:r>
            <a:r>
              <a:rPr lang="ru-RU" dirty="0"/>
              <a:t>и профессиональной подготовки, можно рассматривать </a:t>
            </a:r>
            <a:r>
              <a:rPr lang="ru-RU" dirty="0" smtClean="0"/>
              <a:t>как инвестиции </a:t>
            </a:r>
            <a:r>
              <a:rPr lang="ru-RU" dirty="0"/>
              <a:t>в человеческий капитал. Получив образование, люди </a:t>
            </a:r>
            <a:r>
              <a:rPr lang="ru-RU" dirty="0" smtClean="0"/>
              <a:t>получают </a:t>
            </a:r>
            <a:r>
              <a:rPr lang="ru-RU" dirty="0"/>
              <a:t>знания и умения, которые увеличивают их </a:t>
            </a:r>
            <a:r>
              <a:rPr lang="ru-RU" dirty="0" smtClean="0"/>
              <a:t> производительность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1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выгод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модели М. </a:t>
            </a:r>
            <a:r>
              <a:rPr lang="ru-RU" dirty="0" err="1"/>
              <a:t>Спенса</a:t>
            </a:r>
            <a:r>
              <a:rPr lang="ru-RU" dirty="0"/>
              <a:t> агенты выбирают уровень образования, а </a:t>
            </a:r>
            <a:r>
              <a:rPr lang="ru-RU" dirty="0" smtClean="0"/>
              <a:t>работодатель </a:t>
            </a:r>
            <a:r>
              <a:rPr lang="ru-RU" dirty="0"/>
              <a:t>не имеет возможности определить </a:t>
            </a:r>
            <a:r>
              <a:rPr lang="ru-RU" dirty="0" smtClean="0"/>
              <a:t>производительность каждого </a:t>
            </a:r>
            <a:r>
              <a:rPr lang="ru-RU" dirty="0"/>
              <a:t>работника до начала работы. В основе теории сигналов </a:t>
            </a:r>
            <a:r>
              <a:rPr lang="ru-RU" dirty="0" smtClean="0"/>
              <a:t>лежит предпосылка </a:t>
            </a:r>
            <a:r>
              <a:rPr lang="ru-RU" dirty="0"/>
              <a:t>о том, что способности индивидов к получению </a:t>
            </a:r>
            <a:r>
              <a:rPr lang="ru-RU" dirty="0" smtClean="0"/>
              <a:t>образования </a:t>
            </a:r>
            <a:r>
              <a:rPr lang="ru-RU" dirty="0"/>
              <a:t>соответствуют их производительному потенциалу.</a:t>
            </a:r>
          </a:p>
        </p:txBody>
      </p:sp>
    </p:spTree>
    <p:extLst>
      <p:ext uri="{BB962C8B-B14F-4D97-AF65-F5344CB8AC3E}">
        <p14:creationId xmlns:p14="http://schemas.microsoft.com/office/powerpoint/2010/main" val="30461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2420888"/>
            <a:ext cx="9144001" cy="1371600"/>
          </a:xfrm>
        </p:spPr>
        <p:txBody>
          <a:bodyPr/>
          <a:lstStyle/>
          <a:p>
            <a:r>
              <a:rPr lang="ru-RU" dirty="0" smtClean="0"/>
              <a:t>Повышение эффективности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––</a:t>
            </a:r>
            <a:r>
              <a:rPr lang="ru-RU" dirty="0"/>
              <a:t>результативность (результаты должны быть выше результатов </a:t>
            </a:r>
            <a:r>
              <a:rPr lang="ru-RU" dirty="0" smtClean="0"/>
              <a:t>того же </a:t>
            </a:r>
            <a:r>
              <a:rPr lang="ru-RU" dirty="0"/>
              <a:t>учителя, выше результатов, типичных для школ данного </a:t>
            </a:r>
            <a:r>
              <a:rPr lang="ru-RU" dirty="0" smtClean="0"/>
              <a:t>региона</a:t>
            </a:r>
            <a:r>
              <a:rPr lang="ru-RU" dirty="0"/>
              <a:t>, результаты учащегося должны в максимальной степени </a:t>
            </a:r>
            <a:r>
              <a:rPr lang="ru-RU" dirty="0" smtClean="0"/>
              <a:t>соответствовать </a:t>
            </a:r>
            <a:r>
              <a:rPr lang="ru-RU" dirty="0"/>
              <a:t>его возможным);</a:t>
            </a:r>
          </a:p>
          <a:p>
            <a:r>
              <a:rPr lang="ru-RU" dirty="0"/>
              <a:t>–– затраты времени как интегральный показатель </a:t>
            </a:r>
            <a:r>
              <a:rPr lang="ru-RU" dirty="0" smtClean="0"/>
              <a:t>эффективности любого </a:t>
            </a:r>
            <a:r>
              <a:rPr lang="ru-RU" dirty="0"/>
              <a:t>труда.</a:t>
            </a:r>
          </a:p>
        </p:txBody>
      </p:sp>
    </p:spTree>
    <p:extLst>
      <p:ext uri="{BB962C8B-B14F-4D97-AF65-F5344CB8AC3E}">
        <p14:creationId xmlns:p14="http://schemas.microsoft.com/office/powerpoint/2010/main" val="32289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измерения необходимо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количество учеников, воспитанников;</a:t>
            </a:r>
          </a:p>
          <a:p>
            <a:r>
              <a:rPr lang="ru-RU" dirty="0"/>
              <a:t>2) общий объем финансирования;</a:t>
            </a:r>
          </a:p>
          <a:p>
            <a:r>
              <a:rPr lang="ru-RU" dirty="0"/>
              <a:t>3) конечный результат, с помощью которого измеряется </a:t>
            </a:r>
            <a:r>
              <a:rPr lang="ru-RU" dirty="0" smtClean="0"/>
              <a:t>качество образовательного </a:t>
            </a:r>
            <a:r>
              <a:rPr lang="ru-RU" dirty="0"/>
              <a:t>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3883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Показатель экономической эффективности, который </a:t>
            </a:r>
            <a:r>
              <a:rPr lang="ru-RU" dirty="0" smtClean="0"/>
              <a:t>определяется </a:t>
            </a:r>
            <a:r>
              <a:rPr lang="ru-RU" dirty="0"/>
              <a:t>как частное от деления показателя бюджетной услуги на </a:t>
            </a:r>
            <a:r>
              <a:rPr lang="ru-RU" dirty="0" smtClean="0"/>
              <a:t>стоимость предоставляемой </a:t>
            </a:r>
            <a:r>
              <a:rPr lang="ru-RU" dirty="0"/>
              <a:t>услуги. В образовательном учреждении это </a:t>
            </a:r>
            <a:r>
              <a:rPr lang="ru-RU" dirty="0" smtClean="0"/>
              <a:t>деление количества </a:t>
            </a:r>
            <a:r>
              <a:rPr lang="ru-RU" dirty="0"/>
              <a:t>учащихся на затраты на их обучение</a:t>
            </a:r>
            <a:r>
              <a:rPr lang="ru-RU" dirty="0" smtClean="0"/>
              <a:t>. Если </a:t>
            </a:r>
            <a:r>
              <a:rPr lang="ru-RU" dirty="0"/>
              <a:t>разделить затраты на обучение на количество учащихся, то </a:t>
            </a:r>
            <a:r>
              <a:rPr lang="ru-RU" dirty="0" smtClean="0"/>
              <a:t>получим </a:t>
            </a:r>
            <a:r>
              <a:rPr lang="ru-RU" dirty="0"/>
              <a:t>норматив расходных обязательств в расчете на одного ученика.</a:t>
            </a:r>
          </a:p>
          <a:p>
            <a:r>
              <a:rPr lang="ru-RU" dirty="0"/>
              <a:t>2. Показатель результативности, или качества образовательного </a:t>
            </a:r>
            <a:r>
              <a:rPr lang="ru-RU" dirty="0" smtClean="0"/>
              <a:t>процесса</a:t>
            </a:r>
            <a:r>
              <a:rPr lang="ru-RU" dirty="0"/>
              <a:t>, который рассчитывается путем деления количества учеников, </a:t>
            </a:r>
            <a:r>
              <a:rPr lang="ru-RU" dirty="0" smtClean="0"/>
              <a:t>закончивших </a:t>
            </a:r>
            <a:r>
              <a:rPr lang="ru-RU" dirty="0"/>
              <a:t>на «хорошо» и «отлично», на общее количество учеников.</a:t>
            </a:r>
          </a:p>
          <a:p>
            <a:r>
              <a:rPr lang="ru-RU" dirty="0"/>
              <a:t>Показатель эффективности бюджетных расходов </a:t>
            </a:r>
            <a:r>
              <a:rPr lang="ru-RU" dirty="0" smtClean="0"/>
              <a:t>рассчитывается путем </a:t>
            </a:r>
            <a:r>
              <a:rPr lang="ru-RU" dirty="0"/>
              <a:t>деления количества учеников, закончивших на «хорошо» и «</a:t>
            </a:r>
            <a:r>
              <a:rPr lang="ru-RU" dirty="0" smtClean="0"/>
              <a:t>отлично</a:t>
            </a:r>
            <a:r>
              <a:rPr lang="ru-RU" dirty="0"/>
              <a:t>», на затраты на обучение. В свою очередь, если умножить </a:t>
            </a:r>
            <a:r>
              <a:rPr lang="ru-RU" dirty="0" smtClean="0"/>
              <a:t>показатель </a:t>
            </a:r>
            <a:r>
              <a:rPr lang="ru-RU" dirty="0"/>
              <a:t>экономической эффективности на показатель результативности</a:t>
            </a:r>
            <a:r>
              <a:rPr lang="ru-RU" dirty="0" smtClean="0"/>
              <a:t>, можно </a:t>
            </a:r>
            <a:r>
              <a:rPr lang="ru-RU" dirty="0"/>
              <a:t>получить показатель эффективности бюджетных расходов </a:t>
            </a:r>
            <a:r>
              <a:rPr lang="ru-RU" dirty="0" smtClean="0"/>
              <a:t>на образование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 для повышения эффективности расходов надо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сокращать </a:t>
            </a:r>
            <a:r>
              <a:rPr lang="ru-RU" dirty="0"/>
              <a:t>расходы на образование, не ухудшая качества, т.е. </a:t>
            </a:r>
            <a:r>
              <a:rPr lang="ru-RU" dirty="0" smtClean="0"/>
              <a:t>при сохранении </a:t>
            </a:r>
            <a:r>
              <a:rPr lang="ru-RU" dirty="0"/>
              <a:t>результативности повышать экономической </a:t>
            </a:r>
            <a:r>
              <a:rPr lang="ru-RU" dirty="0" smtClean="0"/>
              <a:t>эффективности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повышать качество образования, не увеличивая расходы на него</a:t>
            </a:r>
            <a:r>
              <a:rPr lang="ru-RU" dirty="0" smtClean="0"/>
              <a:t>, т.е</a:t>
            </a:r>
            <a:r>
              <a:rPr lang="ru-RU" dirty="0"/>
              <a:t>. при сохранении экономической эффективности </a:t>
            </a:r>
            <a:r>
              <a:rPr lang="ru-RU"/>
              <a:t>повышать </a:t>
            </a:r>
            <a:r>
              <a:rPr lang="ru-RU" smtClean="0"/>
              <a:t>результативность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6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Какой экономический показатель отражает взаимосвязь </a:t>
            </a:r>
            <a:r>
              <a:rPr lang="ru-RU" dirty="0" smtClean="0"/>
              <a:t>между всеми </a:t>
            </a:r>
            <a:r>
              <a:rPr lang="ru-RU" dirty="0"/>
              <a:t>возможными вариантами сочетаний факторов производства </a:t>
            </a:r>
            <a:r>
              <a:rPr lang="ru-RU" dirty="0" smtClean="0"/>
              <a:t>и объемом </a:t>
            </a:r>
            <a:r>
              <a:rPr lang="ru-RU" dirty="0"/>
              <a:t>образовательного продукта?</a:t>
            </a:r>
          </a:p>
          <a:p>
            <a:pPr marL="0" indent="0">
              <a:buNone/>
            </a:pPr>
            <a:r>
              <a:rPr lang="ru-RU" dirty="0"/>
              <a:t>2. Что означает ограниченность ресурсов?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Выявите и опишите модели оценки эффективности обучения индивида (домашнее задание)</a:t>
            </a:r>
          </a:p>
          <a:p>
            <a:pPr marL="0" indent="0">
              <a:buNone/>
            </a:pPr>
            <a:r>
              <a:rPr lang="ru-RU" dirty="0" smtClean="0"/>
              <a:t>4. Оцените эффективность функционирования Вашей организации?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23" y="2204864"/>
            <a:ext cx="9144001" cy="1371600"/>
          </a:xfrm>
        </p:spPr>
        <p:txBody>
          <a:bodyPr/>
          <a:lstStyle/>
          <a:p>
            <a:r>
              <a:rPr lang="ru-RU" dirty="0" smtClean="0"/>
              <a:t>Производственная функции в образовании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заголовка и объекта с диаграммой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38100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двух объектов с таблицей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Первый пункт списка</a:t>
            </a:r>
          </a:p>
          <a:p>
            <a:r>
              <a:rPr lang="ru-RU" dirty="0" smtClean="0"/>
              <a:t>Второй пункт списка</a:t>
            </a:r>
          </a:p>
          <a:p>
            <a:r>
              <a:rPr lang="ru-RU" dirty="0" smtClean="0"/>
              <a:t>Третий пункт списка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7536952"/>
              </p:ext>
            </p:extLst>
          </p:nvPr>
        </p:nvGraphicFramePr>
        <p:xfrm>
          <a:off x="6229350" y="1905000"/>
          <a:ext cx="441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514350">
                <a:tc>
                  <a:txBody>
                    <a:bodyPr/>
                    <a:lstStyle/>
                    <a:p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Группа </a:t>
                      </a:r>
                      <a:r>
                        <a:rPr lang="ru-RU" b="1" i="0" u="none" strike="noStrike" baseline="0" noProof="0" dirty="0" smtClean="0"/>
                        <a:t>1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Группа 2</a:t>
                      </a:r>
                      <a:endParaRPr lang="ru-RU" noProof="0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Класс </a:t>
                      </a:r>
                      <a:r>
                        <a:rPr lang="ru-RU" noProof="0" dirty="0" smtClean="0"/>
                        <a:t>1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82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95</a:t>
                      </a:r>
                      <a:endParaRPr lang="ru-RU" noProof="0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Класс </a:t>
                      </a:r>
                      <a:r>
                        <a:rPr lang="ru-RU" baseline="0" noProof="0" dirty="0" smtClean="0"/>
                        <a:t>2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76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88</a:t>
                      </a:r>
                      <a:endParaRPr lang="ru-RU" noProof="0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Класс </a:t>
                      </a:r>
                      <a:r>
                        <a:rPr lang="ru-RU" noProof="0" dirty="0" smtClean="0"/>
                        <a:t>3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84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90</a:t>
                      </a:r>
                      <a:endParaRPr lang="ru-RU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заголовка и объекта с элементом </a:t>
            </a:r>
            <a:r>
              <a:rPr lang="ru-RU" dirty="0" err="1" smtClean="0"/>
              <a:t>SmartArt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090762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Производственная функции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Объектами, по поводу которых складываются отношения в </a:t>
            </a:r>
            <a:r>
              <a:rPr lang="ru-RU" dirty="0" smtClean="0"/>
              <a:t>экономике </a:t>
            </a:r>
            <a:r>
              <a:rPr lang="ru-RU" dirty="0"/>
              <a:t>образования с позиции экономической теории, являются </a:t>
            </a:r>
            <a:r>
              <a:rPr lang="ru-RU" dirty="0" smtClean="0"/>
              <a:t>ресурсы производства </a:t>
            </a:r>
            <a:r>
              <a:rPr lang="ru-RU" dirty="0"/>
              <a:t>и его результаты.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экономике образования анализируются четыре </a:t>
            </a:r>
            <a:r>
              <a:rPr lang="ru-RU" dirty="0" smtClean="0"/>
              <a:t>основных вида </a:t>
            </a:r>
            <a:r>
              <a:rPr lang="ru-RU" dirty="0"/>
              <a:t>ресурсов: труд, капитал, земля и предпринимательские </a:t>
            </a:r>
            <a:r>
              <a:rPr lang="ru-RU" dirty="0" smtClean="0"/>
              <a:t>способности.</a:t>
            </a:r>
          </a:p>
          <a:p>
            <a:r>
              <a:rPr lang="ru-RU" dirty="0" smtClean="0"/>
              <a:t> </a:t>
            </a:r>
            <a:r>
              <a:rPr lang="ru-RU" dirty="0"/>
              <a:t>В последние 10 лет в научной литературе появилось новый </a:t>
            </a:r>
            <a:r>
              <a:rPr lang="ru-RU" dirty="0" smtClean="0"/>
              <a:t>ресурс </a:t>
            </a:r>
            <a:r>
              <a:rPr lang="ru-RU" dirty="0"/>
              <a:t>– информация, но плата за нее не определена, и поэтому в </a:t>
            </a:r>
            <a:r>
              <a:rPr lang="ru-RU" dirty="0" smtClean="0"/>
              <a:t>учебной литературе </a:t>
            </a:r>
            <a:r>
              <a:rPr lang="ru-RU" dirty="0"/>
              <a:t>этого ресурса нет</a:t>
            </a:r>
          </a:p>
        </p:txBody>
      </p:sp>
    </p:spTree>
    <p:extLst>
      <p:ext uri="{BB962C8B-B14F-4D97-AF65-F5344CB8AC3E}">
        <p14:creationId xmlns:p14="http://schemas.microsoft.com/office/powerpoint/2010/main" val="15814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Производственная функции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Труд – это целенаправленная деятельность человека, способная </a:t>
            </a:r>
            <a:r>
              <a:rPr lang="ru-RU" dirty="0" smtClean="0"/>
              <a:t>видоизменять природное </a:t>
            </a:r>
            <a:r>
              <a:rPr lang="ru-RU" dirty="0"/>
              <a:t>вещество для придания ему необходимой </a:t>
            </a:r>
            <a:r>
              <a:rPr lang="ru-RU" dirty="0" smtClean="0"/>
              <a:t>для потребления </a:t>
            </a:r>
            <a:r>
              <a:rPr lang="ru-RU" dirty="0"/>
              <a:t>формы, платой за труд является заработная плата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Под </a:t>
            </a:r>
            <a:r>
              <a:rPr lang="ru-RU" dirty="0"/>
              <a:t>капиталом в микроэкономике понимают все средства </a:t>
            </a:r>
            <a:r>
              <a:rPr lang="ru-RU" dirty="0" smtClean="0"/>
              <a:t>производства</a:t>
            </a:r>
            <a:r>
              <a:rPr lang="ru-RU" dirty="0"/>
              <a:t>, созданные человеком в предыдущих производственных </a:t>
            </a:r>
            <a:r>
              <a:rPr lang="ru-RU" dirty="0" smtClean="0"/>
              <a:t>процессах</a:t>
            </a:r>
            <a:r>
              <a:rPr lang="ru-RU" dirty="0"/>
              <a:t>, с помощью которых проходит процесс производства. Это </a:t>
            </a:r>
            <a:r>
              <a:rPr lang="ru-RU" dirty="0" smtClean="0"/>
              <a:t>здания</a:t>
            </a:r>
            <a:r>
              <a:rPr lang="ru-RU" dirty="0"/>
              <a:t>, машины, сооружения, все то, что участвует в процессе </a:t>
            </a:r>
            <a:r>
              <a:rPr lang="ru-RU" dirty="0" smtClean="0"/>
              <a:t>производства</a:t>
            </a:r>
            <a:r>
              <a:rPr lang="ru-RU" dirty="0"/>
              <a:t>. Необходимо заметить, что деньги (акции, облигации), с точки </a:t>
            </a:r>
            <a:r>
              <a:rPr lang="ru-RU" dirty="0" smtClean="0"/>
              <a:t>зрения </a:t>
            </a:r>
            <a:r>
              <a:rPr lang="ru-RU" dirty="0"/>
              <a:t>экономической теории, капиталом не являются. Платой за </a:t>
            </a:r>
            <a:r>
              <a:rPr lang="ru-RU" dirty="0" smtClean="0"/>
              <a:t>капитал является </a:t>
            </a:r>
            <a:r>
              <a:rPr lang="ru-RU" dirty="0"/>
              <a:t>процент.</a:t>
            </a:r>
          </a:p>
          <a:p>
            <a:r>
              <a:rPr lang="ru-RU" dirty="0"/>
              <a:t>К ресурсу земля относятся те группы предметов труда, что ранее </a:t>
            </a:r>
            <a:r>
              <a:rPr lang="ru-RU" dirty="0" smtClean="0"/>
              <a:t>не поддавались </a:t>
            </a:r>
            <a:r>
              <a:rPr lang="ru-RU" dirty="0"/>
              <a:t>обработке или силы природы, которые используются </a:t>
            </a:r>
            <a:r>
              <a:rPr lang="ru-RU" dirty="0" smtClean="0"/>
              <a:t>в производственном </a:t>
            </a:r>
            <a:r>
              <a:rPr lang="ru-RU" dirty="0"/>
              <a:t>процессе. Плата за землю называется рента.</a:t>
            </a:r>
          </a:p>
          <a:p>
            <a:r>
              <a:rPr lang="ru-RU" dirty="0"/>
              <a:t>Предпринимательские способности – это умение отдельных </a:t>
            </a:r>
            <a:r>
              <a:rPr lang="ru-RU" dirty="0" smtClean="0"/>
              <a:t>людей </a:t>
            </a:r>
            <a:r>
              <a:rPr lang="ru-RU" dirty="0"/>
              <a:t>рисковать и выигрывать при организации производственного </a:t>
            </a:r>
            <a:r>
              <a:rPr lang="ru-RU" dirty="0" smtClean="0"/>
              <a:t>процесса</a:t>
            </a:r>
            <a:r>
              <a:rPr lang="ru-RU" dirty="0"/>
              <a:t>, особые способности отдельных людей сознательно идти на риск</a:t>
            </a:r>
            <a:r>
              <a:rPr lang="ru-RU" dirty="0" smtClean="0"/>
              <a:t>, мобилизацию </a:t>
            </a:r>
            <a:r>
              <a:rPr lang="ru-RU" dirty="0"/>
              <a:t>ресурсов, их организацию в производственном </a:t>
            </a:r>
            <a:r>
              <a:rPr lang="ru-RU" dirty="0" smtClean="0"/>
              <a:t>процессе и </a:t>
            </a:r>
            <a:r>
              <a:rPr lang="ru-RU" dirty="0"/>
              <a:t>творческое использование ради получения дохода. Платой за </a:t>
            </a:r>
            <a:r>
              <a:rPr lang="ru-RU" dirty="0" smtClean="0"/>
              <a:t>предпринимательство </a:t>
            </a:r>
            <a:r>
              <a:rPr lang="ru-RU" dirty="0"/>
              <a:t>является прибыль</a:t>
            </a:r>
          </a:p>
        </p:txBody>
      </p:sp>
    </p:spTree>
    <p:extLst>
      <p:ext uri="{BB962C8B-B14F-4D97-AF65-F5344CB8AC3E}">
        <p14:creationId xmlns:p14="http://schemas.microsoft.com/office/powerpoint/2010/main" val="8877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экономических 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–– ограниченность. Как правило, мы имеем дело не с абсолютной, </a:t>
            </a:r>
            <a:r>
              <a:rPr lang="ru-RU" dirty="0" smtClean="0"/>
              <a:t>а с </a:t>
            </a:r>
            <a:r>
              <a:rPr lang="ru-RU" dirty="0"/>
              <a:t>относительной ограниченностью ресурсов. Это не означает, </a:t>
            </a:r>
            <a:r>
              <a:rPr lang="ru-RU" dirty="0" smtClean="0"/>
              <a:t>что того </a:t>
            </a:r>
            <a:r>
              <a:rPr lang="ru-RU" dirty="0"/>
              <a:t>или иного ресурса вообще нет, а то что отсутствующая </a:t>
            </a:r>
            <a:r>
              <a:rPr lang="ru-RU" dirty="0" smtClean="0"/>
              <a:t>возможность </a:t>
            </a:r>
            <a:r>
              <a:rPr lang="ru-RU" dirty="0"/>
              <a:t>его получения на предыдущих условиях. Увеличение </a:t>
            </a:r>
            <a:r>
              <a:rPr lang="ru-RU" dirty="0" smtClean="0"/>
              <a:t>же привлечения </a:t>
            </a:r>
            <a:r>
              <a:rPr lang="ru-RU" dirty="0"/>
              <a:t>этого ресурса в производство обходится дороже.</a:t>
            </a:r>
          </a:p>
          <a:p>
            <a:r>
              <a:rPr lang="ru-RU" dirty="0"/>
              <a:t>–– взаимозаменяемость (субституты – заменители). Это означает</a:t>
            </a:r>
            <a:r>
              <a:rPr lang="ru-RU" dirty="0" smtClean="0"/>
              <a:t>, что </a:t>
            </a:r>
            <a:r>
              <a:rPr lang="ru-RU" dirty="0"/>
              <a:t>в определенной мере одни виды ресурсов могут быть </a:t>
            </a:r>
            <a:r>
              <a:rPr lang="ru-RU" dirty="0" smtClean="0"/>
              <a:t>замещенные </a:t>
            </a:r>
            <a:r>
              <a:rPr lang="ru-RU" dirty="0"/>
              <a:t>другими. Чаще всего капитал и труд рассматриваются </a:t>
            </a:r>
            <a:r>
              <a:rPr lang="ru-RU" dirty="0" smtClean="0"/>
              <a:t>как заместители </a:t>
            </a:r>
            <a:r>
              <a:rPr lang="ru-RU" dirty="0"/>
              <a:t>друг друга. Хотя ресурсы и способны к </a:t>
            </a:r>
            <a:r>
              <a:rPr lang="ru-RU" dirty="0" smtClean="0"/>
              <a:t>взаимозаменяемости</a:t>
            </a:r>
            <a:r>
              <a:rPr lang="ru-RU" dirty="0"/>
              <a:t>, но такая способность ограничена: полностью </a:t>
            </a:r>
            <a:r>
              <a:rPr lang="ru-RU" dirty="0" smtClean="0"/>
              <a:t>заменить труд </a:t>
            </a:r>
            <a:r>
              <a:rPr lang="ru-RU" dirty="0"/>
              <a:t>капиталом или наоборот практично невозможно.</a:t>
            </a:r>
          </a:p>
          <a:p>
            <a:r>
              <a:rPr lang="ru-RU" dirty="0"/>
              <a:t>–– взаимодополняемость (комплементы – </a:t>
            </a:r>
            <a:r>
              <a:rPr lang="ru-RU" dirty="0" err="1"/>
              <a:t>дополнители</a:t>
            </a:r>
            <a:r>
              <a:rPr lang="ru-RU" dirty="0"/>
              <a:t>). </a:t>
            </a:r>
            <a:r>
              <a:rPr lang="ru-RU" dirty="0" smtClean="0"/>
              <a:t>Эффективное </a:t>
            </a:r>
            <a:r>
              <a:rPr lang="ru-RU" dirty="0"/>
              <a:t>использование каждого ресурса возможное лишь </a:t>
            </a:r>
            <a:r>
              <a:rPr lang="ru-RU" dirty="0" smtClean="0"/>
              <a:t>при определенном </a:t>
            </a:r>
            <a:r>
              <a:rPr lang="ru-RU" dirty="0"/>
              <a:t>соотношении с 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37644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Производственная функция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Производственная функция </a:t>
            </a:r>
            <a:r>
              <a:rPr lang="ru-RU" dirty="0"/>
              <a:t>в общем виде представляет собой </a:t>
            </a:r>
            <a:r>
              <a:rPr lang="ru-RU" dirty="0" smtClean="0"/>
              <a:t>зависимость </a:t>
            </a:r>
            <a:r>
              <a:rPr lang="ru-RU" dirty="0"/>
              <a:t>между выпуском продукции (</a:t>
            </a:r>
            <a:r>
              <a:rPr lang="ru-RU" i="1" dirty="0"/>
              <a:t>Q</a:t>
            </a:r>
            <a:r>
              <a:rPr lang="ru-RU" dirty="0"/>
              <a:t>) и применяемыми затратами.</a:t>
            </a:r>
          </a:p>
          <a:p>
            <a:r>
              <a:rPr lang="ru-RU" dirty="0"/>
              <a:t>Производственные функции применяются для анализа влияния </a:t>
            </a:r>
            <a:r>
              <a:rPr lang="ru-RU" dirty="0" smtClean="0"/>
              <a:t>различных </a:t>
            </a:r>
            <a:r>
              <a:rPr lang="ru-RU" dirty="0"/>
              <a:t>сочетаний факторов на объем выпуска.</a:t>
            </a:r>
          </a:p>
          <a:p>
            <a:r>
              <a:rPr lang="ru-RU" dirty="0"/>
              <a:t>Если исследуется связь между объемом выпуска и издержками </a:t>
            </a:r>
            <a:r>
              <a:rPr lang="ru-RU" dirty="0" smtClean="0"/>
              <a:t>производства</a:t>
            </a:r>
            <a:r>
              <a:rPr lang="ru-RU" dirty="0"/>
              <a:t>, то такая функция называется функция издержек.</a:t>
            </a:r>
          </a:p>
          <a:p>
            <a:r>
              <a:rPr lang="ru-RU" dirty="0"/>
              <a:t>Если исследуется связь между необходимыми инвестициями и </a:t>
            </a:r>
            <a:r>
              <a:rPr lang="ru-RU" dirty="0" smtClean="0"/>
              <a:t>производственными </a:t>
            </a:r>
            <a:r>
              <a:rPr lang="ru-RU" dirty="0"/>
              <a:t>мощностями, то такая функция является </a:t>
            </a:r>
            <a:r>
              <a:rPr lang="ru-RU" dirty="0" smtClean="0"/>
              <a:t>инвестиционной функцией</a:t>
            </a:r>
            <a:r>
              <a:rPr lang="ru-RU" dirty="0"/>
              <a:t>.</a:t>
            </a:r>
          </a:p>
          <a:p>
            <a:r>
              <a:rPr lang="ru-RU" dirty="0"/>
              <a:t>Эти примеры являются частными случаями </a:t>
            </a:r>
            <a:r>
              <a:rPr lang="ru-RU" dirty="0" smtClean="0"/>
              <a:t>производственной функции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4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производственной функции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–– показатели, связанные с учителями – образование, опыт, знания</a:t>
            </a:r>
            <a:r>
              <a:rPr lang="ru-RU" dirty="0" smtClean="0"/>
              <a:t>, зарплата</a:t>
            </a:r>
            <a:r>
              <a:rPr lang="ru-RU" dirty="0"/>
              <a:t>;</a:t>
            </a:r>
          </a:p>
          <a:p>
            <a:r>
              <a:rPr lang="ru-RU" dirty="0"/>
              <a:t>–– показатели, связанные с учебной деятельностью – учебный план</a:t>
            </a:r>
            <a:r>
              <a:rPr lang="ru-RU" dirty="0" smtClean="0"/>
              <a:t>, длительность </a:t>
            </a:r>
            <a:r>
              <a:rPr lang="ru-RU" dirty="0"/>
              <a:t>занятий;</a:t>
            </a:r>
          </a:p>
          <a:p>
            <a:r>
              <a:rPr lang="ru-RU" dirty="0"/>
              <a:t>–– показатели уровня материально-технического оснащения школ </a:t>
            </a:r>
            <a:r>
              <a:rPr lang="ru-RU" dirty="0" smtClean="0"/>
              <a:t>библиотеки</a:t>
            </a:r>
            <a:r>
              <a:rPr lang="ru-RU" dirty="0"/>
              <a:t>, учебники, компьютеры;</a:t>
            </a:r>
          </a:p>
          <a:p>
            <a:r>
              <a:rPr lang="ru-RU" dirty="0"/>
              <a:t>–– количество учеников на одного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val="8950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Производственная функция в образовании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172" y="2154052"/>
            <a:ext cx="4513359" cy="1080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7948" y="3501008"/>
            <a:ext cx="9626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/>
              <a:t>где, А – успеваемость учащихся, F – характеристики семей учащихся, P – характеристики образовательной среды в учебном заведении, S – характеристики непосредственно процесса обучения, I – характеристики учащихся.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7948" y="4982580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Pro-Regular"/>
              </a:rPr>
              <a:t>Главная </a:t>
            </a:r>
            <a:r>
              <a:rPr lang="ru-RU" dirty="0">
                <a:latin typeface="MyriadPro-Regular"/>
              </a:rPr>
              <a:t>проблему исследователя </a:t>
            </a:r>
            <a:r>
              <a:rPr lang="ru-RU" dirty="0" smtClean="0">
                <a:latin typeface="MyriadPro-Regular"/>
              </a:rPr>
              <a:t>– трудность </a:t>
            </a:r>
            <a:r>
              <a:rPr lang="ru-RU" dirty="0">
                <a:latin typeface="MyriadPro-Regular"/>
              </a:rPr>
              <a:t>измерения результата производства образовательных 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0</TotalTime>
  <Words>1808</Words>
  <Application>Microsoft Office PowerPoint</Application>
  <PresentationFormat>Произвольный</PresentationFormat>
  <Paragraphs>120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Digital Blue Tunnel 16x9</vt:lpstr>
      <vt:lpstr>Производство образовательных услуг</vt:lpstr>
      <vt:lpstr>Вопросы</vt:lpstr>
      <vt:lpstr>Производственная функции в образовании</vt:lpstr>
      <vt:lpstr>Производственная функции в образовании</vt:lpstr>
      <vt:lpstr>Производственная функции в образовании</vt:lpstr>
      <vt:lpstr>Свойства экономических ресурсов</vt:lpstr>
      <vt:lpstr>Производственная функция</vt:lpstr>
      <vt:lpstr>Показатели производственной функции образования</vt:lpstr>
      <vt:lpstr>Производственная функция в образовании</vt:lpstr>
      <vt:lpstr>Экономические выгоды образования</vt:lpstr>
      <vt:lpstr>Экономические выгоды образования</vt:lpstr>
      <vt:lpstr>Экономические выгоды образования</vt:lpstr>
      <vt:lpstr>Подходы к оценке эффективности образования</vt:lpstr>
      <vt:lpstr>Принципы оценки эффективности</vt:lpstr>
      <vt:lpstr>Определение показателей эффективности</vt:lpstr>
      <vt:lpstr>Определение показателей эффективности</vt:lpstr>
      <vt:lpstr>Определение показателей эффективности</vt:lpstr>
      <vt:lpstr>Определение показателей эффективности</vt:lpstr>
      <vt:lpstr>Модели оценки эффективности образования</vt:lpstr>
      <vt:lpstr>Модель Т. Шульца</vt:lpstr>
      <vt:lpstr>Модель Э. Денисона</vt:lpstr>
      <vt:lpstr>Теории выгод образования</vt:lpstr>
      <vt:lpstr>Теории выгод образования</vt:lpstr>
      <vt:lpstr>Повышение эффективности образования</vt:lpstr>
      <vt:lpstr>Критерии эффективности</vt:lpstr>
      <vt:lpstr>Для измерения необходимо</vt:lpstr>
      <vt:lpstr>Показатели эффективности</vt:lpstr>
      <vt:lpstr>Вывод: для повышения эффективности расходов надо</vt:lpstr>
      <vt:lpstr>Задания</vt:lpstr>
      <vt:lpstr>Макет заголовка и объекта с диаграммой</vt:lpstr>
      <vt:lpstr>Макет двух объектов с таблицей</vt:lpstr>
      <vt:lpstr>Макет заголовка и объекта с элементом SmartArt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2015-05-15T03:27:43Z</dcterms:created>
  <dcterms:modified xsi:type="dcterms:W3CDTF">2015-05-19T08:40:22Z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