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slides/slide94.xml" ContentType="application/vnd.openxmlformats-officedocument.presentationml.slide+xml"/>
  <Override PartName="/ppt/slides/slide95.xml" ContentType="application/vnd.openxmlformats-officedocument.presentationml.slide+xml"/>
  <Override PartName="/ppt/slides/slide96.xml" ContentType="application/vnd.openxmlformats-officedocument.presentationml.slide+xml"/>
  <Override PartName="/ppt/slides/slide97.xml" ContentType="application/vnd.openxmlformats-officedocument.presentationml.slide+xml"/>
  <Override PartName="/ppt/slides/slide98.xml" ContentType="application/vnd.openxmlformats-officedocument.presentationml.slide+xml"/>
  <Override PartName="/ppt/slides/slide99.xml" ContentType="application/vnd.openxmlformats-officedocument.presentationml.slide+xml"/>
  <Override PartName="/ppt/slides/slide100.xml" ContentType="application/vnd.openxmlformats-officedocument.presentationml.slide+xml"/>
  <Override PartName="/ppt/slides/slide101.xml" ContentType="application/vnd.openxmlformats-officedocument.presentationml.slide+xml"/>
  <Override PartName="/ppt/slides/slide102.xml" ContentType="application/vnd.openxmlformats-officedocument.presentationml.slide+xml"/>
  <Override PartName="/ppt/slides/slide103.xml" ContentType="application/vnd.openxmlformats-officedocument.presentationml.slide+xml"/>
  <Override PartName="/ppt/slides/slide104.xml" ContentType="application/vnd.openxmlformats-officedocument.presentationml.slide+xml"/>
  <Override PartName="/ppt/slides/slide105.xml" ContentType="application/vnd.openxmlformats-officedocument.presentationml.slide+xml"/>
  <Override PartName="/ppt/slides/slide106.xml" ContentType="application/vnd.openxmlformats-officedocument.presentationml.slide+xml"/>
  <Override PartName="/ppt/slides/slide107.xml" ContentType="application/vnd.openxmlformats-officedocument.presentationml.slide+xml"/>
  <Override PartName="/ppt/slides/slide108.xml" ContentType="application/vnd.openxmlformats-officedocument.presentationml.slide+xml"/>
  <Override PartName="/ppt/slides/slide109.xml" ContentType="application/vnd.openxmlformats-officedocument.presentationml.slide+xml"/>
  <Override PartName="/ppt/slides/slide110.xml" ContentType="application/vnd.openxmlformats-officedocument.presentationml.slide+xml"/>
  <Override PartName="/ppt/slides/slide111.xml" ContentType="application/vnd.openxmlformats-officedocument.presentationml.slide+xml"/>
  <Override PartName="/ppt/slides/slide112.xml" ContentType="application/vnd.openxmlformats-officedocument.presentationml.slide+xml"/>
  <Override PartName="/ppt/slides/slide113.xml" ContentType="application/vnd.openxmlformats-officedocument.presentationml.slide+xml"/>
  <Override PartName="/ppt/slides/slide114.xml" ContentType="application/vnd.openxmlformats-officedocument.presentationml.slide+xml"/>
  <Override PartName="/ppt/slides/slide115.xml" ContentType="application/vnd.openxmlformats-officedocument.presentationml.slide+xml"/>
  <Override PartName="/ppt/slides/slide116.xml" ContentType="application/vnd.openxmlformats-officedocument.presentationml.slide+xml"/>
  <Override PartName="/ppt/slides/slide117.xml" ContentType="application/vnd.openxmlformats-officedocument.presentationml.slide+xml"/>
  <Override PartName="/ppt/slides/slide1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5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70" r:id="rId13"/>
    <p:sldId id="268" r:id="rId14"/>
    <p:sldId id="267" r:id="rId15"/>
    <p:sldId id="269" r:id="rId16"/>
    <p:sldId id="288" r:id="rId17"/>
    <p:sldId id="289" r:id="rId18"/>
    <p:sldId id="290" r:id="rId19"/>
    <p:sldId id="271" r:id="rId20"/>
    <p:sldId id="272" r:id="rId21"/>
    <p:sldId id="291" r:id="rId22"/>
    <p:sldId id="292" r:id="rId23"/>
    <p:sldId id="293" r:id="rId24"/>
    <p:sldId id="294" r:id="rId25"/>
    <p:sldId id="295" r:id="rId26"/>
    <p:sldId id="296" r:id="rId27"/>
    <p:sldId id="297" r:id="rId28"/>
    <p:sldId id="298" r:id="rId29"/>
    <p:sldId id="299" r:id="rId30"/>
    <p:sldId id="300" r:id="rId31"/>
    <p:sldId id="273" r:id="rId32"/>
    <p:sldId id="274" r:id="rId33"/>
    <p:sldId id="275" r:id="rId34"/>
    <p:sldId id="276" r:id="rId35"/>
    <p:sldId id="277" r:id="rId36"/>
    <p:sldId id="280" r:id="rId37"/>
    <p:sldId id="278" r:id="rId38"/>
    <p:sldId id="282" r:id="rId39"/>
    <p:sldId id="281" r:id="rId40"/>
    <p:sldId id="279" r:id="rId41"/>
    <p:sldId id="283" r:id="rId42"/>
    <p:sldId id="284" r:id="rId43"/>
    <p:sldId id="285" r:id="rId44"/>
    <p:sldId id="286" r:id="rId45"/>
    <p:sldId id="301" r:id="rId46"/>
    <p:sldId id="302" r:id="rId47"/>
    <p:sldId id="303" r:id="rId48"/>
    <p:sldId id="304" r:id="rId49"/>
    <p:sldId id="305" r:id="rId50"/>
    <p:sldId id="306" r:id="rId51"/>
    <p:sldId id="307" r:id="rId52"/>
    <p:sldId id="308" r:id="rId53"/>
    <p:sldId id="309" r:id="rId54"/>
    <p:sldId id="310" r:id="rId55"/>
    <p:sldId id="311" r:id="rId56"/>
    <p:sldId id="315" r:id="rId57"/>
    <p:sldId id="312" r:id="rId58"/>
    <p:sldId id="313" r:id="rId59"/>
    <p:sldId id="314" r:id="rId60"/>
    <p:sldId id="316" r:id="rId61"/>
    <p:sldId id="319" r:id="rId62"/>
    <p:sldId id="320" r:id="rId63"/>
    <p:sldId id="321" r:id="rId64"/>
    <p:sldId id="322" r:id="rId65"/>
    <p:sldId id="323" r:id="rId66"/>
    <p:sldId id="324" r:id="rId67"/>
    <p:sldId id="326" r:id="rId68"/>
    <p:sldId id="325" r:id="rId69"/>
    <p:sldId id="327" r:id="rId70"/>
    <p:sldId id="328" r:id="rId71"/>
    <p:sldId id="329" r:id="rId72"/>
    <p:sldId id="330" r:id="rId73"/>
    <p:sldId id="331" r:id="rId74"/>
    <p:sldId id="335" r:id="rId75"/>
    <p:sldId id="336" r:id="rId76"/>
    <p:sldId id="333" r:id="rId77"/>
    <p:sldId id="334" r:id="rId78"/>
    <p:sldId id="337" r:id="rId79"/>
    <p:sldId id="338" r:id="rId80"/>
    <p:sldId id="345" r:id="rId81"/>
    <p:sldId id="346" r:id="rId82"/>
    <p:sldId id="347" r:id="rId83"/>
    <p:sldId id="339" r:id="rId84"/>
    <p:sldId id="340" r:id="rId85"/>
    <p:sldId id="341" r:id="rId86"/>
    <p:sldId id="342" r:id="rId87"/>
    <p:sldId id="343" r:id="rId88"/>
    <p:sldId id="344" r:id="rId89"/>
    <p:sldId id="348" r:id="rId90"/>
    <p:sldId id="349" r:id="rId91"/>
    <p:sldId id="350" r:id="rId92"/>
    <p:sldId id="351" r:id="rId93"/>
    <p:sldId id="352" r:id="rId94"/>
    <p:sldId id="353" r:id="rId95"/>
    <p:sldId id="354" r:id="rId96"/>
    <p:sldId id="355" r:id="rId97"/>
    <p:sldId id="356" r:id="rId98"/>
    <p:sldId id="357" r:id="rId99"/>
    <p:sldId id="358" r:id="rId100"/>
    <p:sldId id="359" r:id="rId101"/>
    <p:sldId id="360" r:id="rId102"/>
    <p:sldId id="361" r:id="rId103"/>
    <p:sldId id="362" r:id="rId104"/>
    <p:sldId id="363" r:id="rId105"/>
    <p:sldId id="364" r:id="rId106"/>
    <p:sldId id="365" r:id="rId107"/>
    <p:sldId id="366" r:id="rId108"/>
    <p:sldId id="367" r:id="rId109"/>
    <p:sldId id="368" r:id="rId110"/>
    <p:sldId id="369" r:id="rId111"/>
    <p:sldId id="370" r:id="rId112"/>
    <p:sldId id="371" r:id="rId113"/>
    <p:sldId id="373" r:id="rId114"/>
    <p:sldId id="374" r:id="rId115"/>
    <p:sldId id="376" r:id="rId116"/>
    <p:sldId id="377" r:id="rId117"/>
    <p:sldId id="372" r:id="rId118"/>
    <p:sldId id="378" r:id="rId11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85BE263C-DBD7-4A20-BB59-AAB30ACAA65A}" styleName="Средний стиль 3 - акцент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2833802-FEF1-4C79-8D5D-14CF1EAF98D9}" styleName="Светлый стиль 2 - акцент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0E3FDE45-AF77-4B5C-9715-49D594BDF05E}" styleName="Светлый стиль 1 - акцент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 autoAdjust="0"/>
    <p:restoredTop sz="94660"/>
  </p:normalViewPr>
  <p:slideViewPr>
    <p:cSldViewPr>
      <p:cViewPr>
        <p:scale>
          <a:sx n="118" d="100"/>
          <a:sy n="118" d="100"/>
        </p:scale>
        <p:origin x="-1410" y="-2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117" Type="http://schemas.openxmlformats.org/officeDocument/2006/relationships/slide" Target="slides/slide116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84" Type="http://schemas.openxmlformats.org/officeDocument/2006/relationships/slide" Target="slides/slide83.xml"/><Relationship Id="rId89" Type="http://schemas.openxmlformats.org/officeDocument/2006/relationships/slide" Target="slides/slide88.xml"/><Relationship Id="rId112" Type="http://schemas.openxmlformats.org/officeDocument/2006/relationships/slide" Target="slides/slide111.xml"/><Relationship Id="rId16" Type="http://schemas.openxmlformats.org/officeDocument/2006/relationships/slide" Target="slides/slide15.xml"/><Relationship Id="rId107" Type="http://schemas.openxmlformats.org/officeDocument/2006/relationships/slide" Target="slides/slide106.xml"/><Relationship Id="rId11" Type="http://schemas.openxmlformats.org/officeDocument/2006/relationships/slide" Target="slides/slide10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102" Type="http://schemas.openxmlformats.org/officeDocument/2006/relationships/slide" Target="slides/slide101.xml"/><Relationship Id="rId123" Type="http://schemas.openxmlformats.org/officeDocument/2006/relationships/tableStyles" Target="tableStyles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90" Type="http://schemas.openxmlformats.org/officeDocument/2006/relationships/slide" Target="slides/slide89.xml"/><Relationship Id="rId95" Type="http://schemas.openxmlformats.org/officeDocument/2006/relationships/slide" Target="slides/slide94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slide" Target="slides/slide76.xml"/><Relationship Id="rId100" Type="http://schemas.openxmlformats.org/officeDocument/2006/relationships/slide" Target="slides/slide99.xml"/><Relationship Id="rId105" Type="http://schemas.openxmlformats.org/officeDocument/2006/relationships/slide" Target="slides/slide104.xml"/><Relationship Id="rId113" Type="http://schemas.openxmlformats.org/officeDocument/2006/relationships/slide" Target="slides/slide112.xml"/><Relationship Id="rId118" Type="http://schemas.openxmlformats.org/officeDocument/2006/relationships/slide" Target="slides/slide117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93" Type="http://schemas.openxmlformats.org/officeDocument/2006/relationships/slide" Target="slides/slide92.xml"/><Relationship Id="rId98" Type="http://schemas.openxmlformats.org/officeDocument/2006/relationships/slide" Target="slides/slide97.xml"/><Relationship Id="rId121" Type="http://schemas.openxmlformats.org/officeDocument/2006/relationships/viewProps" Target="viewProp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103" Type="http://schemas.openxmlformats.org/officeDocument/2006/relationships/slide" Target="slides/slide102.xml"/><Relationship Id="rId108" Type="http://schemas.openxmlformats.org/officeDocument/2006/relationships/slide" Target="slides/slide107.xml"/><Relationship Id="rId116" Type="http://schemas.openxmlformats.org/officeDocument/2006/relationships/slide" Target="slides/slide11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slide" Target="slides/slide82.xml"/><Relationship Id="rId88" Type="http://schemas.openxmlformats.org/officeDocument/2006/relationships/slide" Target="slides/slide87.xml"/><Relationship Id="rId91" Type="http://schemas.openxmlformats.org/officeDocument/2006/relationships/slide" Target="slides/slide90.xml"/><Relationship Id="rId96" Type="http://schemas.openxmlformats.org/officeDocument/2006/relationships/slide" Target="slides/slide95.xml"/><Relationship Id="rId111" Type="http://schemas.openxmlformats.org/officeDocument/2006/relationships/slide" Target="slides/slide11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6" Type="http://schemas.openxmlformats.org/officeDocument/2006/relationships/slide" Target="slides/slide105.xml"/><Relationship Id="rId114" Type="http://schemas.openxmlformats.org/officeDocument/2006/relationships/slide" Target="slides/slide113.xml"/><Relationship Id="rId119" Type="http://schemas.openxmlformats.org/officeDocument/2006/relationships/slide" Target="slides/slide118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94" Type="http://schemas.openxmlformats.org/officeDocument/2006/relationships/slide" Target="slides/slide93.xml"/><Relationship Id="rId99" Type="http://schemas.openxmlformats.org/officeDocument/2006/relationships/slide" Target="slides/slide98.xml"/><Relationship Id="rId101" Type="http://schemas.openxmlformats.org/officeDocument/2006/relationships/slide" Target="slides/slide100.xml"/><Relationship Id="rId122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109" Type="http://schemas.openxmlformats.org/officeDocument/2006/relationships/slide" Target="slides/slide10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97" Type="http://schemas.openxmlformats.org/officeDocument/2006/relationships/slide" Target="slides/slide96.xml"/><Relationship Id="rId104" Type="http://schemas.openxmlformats.org/officeDocument/2006/relationships/slide" Target="slides/slide103.xml"/><Relationship Id="rId120" Type="http://schemas.openxmlformats.org/officeDocument/2006/relationships/presProps" Target="presProps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slide" Target="slides/slide91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4" Type="http://schemas.openxmlformats.org/officeDocument/2006/relationships/slide" Target="slides/slide23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66" Type="http://schemas.openxmlformats.org/officeDocument/2006/relationships/slide" Target="slides/slide65.xml"/><Relationship Id="rId87" Type="http://schemas.openxmlformats.org/officeDocument/2006/relationships/slide" Target="slides/slide86.xml"/><Relationship Id="rId110" Type="http://schemas.openxmlformats.org/officeDocument/2006/relationships/slide" Target="slides/slide109.xml"/><Relationship Id="rId115" Type="http://schemas.openxmlformats.org/officeDocument/2006/relationships/slide" Target="slides/slide114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28.04.2015</a:t>
            </a:fld>
            <a:endParaRPr lang="ru-RU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28.04.2015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28.04.2015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28.04.2015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28.04.2015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28.04.2015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28.04.2015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28.04.2015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28.04.2015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28.04.2015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28.04.2015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28.04.2015</a:t>
            </a:fld>
            <a:endParaRPr lang="ru-RU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53" r:id="rId1"/>
    <p:sldLayoutId id="2147483854" r:id="rId2"/>
    <p:sldLayoutId id="2147483855" r:id="rId3"/>
    <p:sldLayoutId id="2147483856" r:id="rId4"/>
    <p:sldLayoutId id="2147483857" r:id="rId5"/>
    <p:sldLayoutId id="2147483858" r:id="rId6"/>
    <p:sldLayoutId id="2147483859" r:id="rId7"/>
    <p:sldLayoutId id="2147483860" r:id="rId8"/>
    <p:sldLayoutId id="2147483861" r:id="rId9"/>
    <p:sldLayoutId id="2147483862" r:id="rId10"/>
    <p:sldLayoutId id="2147483863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ru-RU" sz="9600" b="1" dirty="0" smtClean="0"/>
              <a:t>ЛОГИСТИКА</a:t>
            </a:r>
            <a:endParaRPr lang="ru-RU" sz="9600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/>
              <a:t>ТЕМЫ 1-3</a:t>
            </a:r>
            <a:endParaRPr lang="en-US" dirty="0" smtClean="0"/>
          </a:p>
          <a:p>
            <a:endParaRPr lang="en-US" dirty="0"/>
          </a:p>
          <a:p>
            <a:r>
              <a:rPr lang="ru-RU" dirty="0" smtClean="0"/>
              <a:t>Кладова </a:t>
            </a:r>
            <a:r>
              <a:rPr lang="ru-RU" smtClean="0"/>
              <a:t>Анна Анатольевна</a:t>
            </a:r>
            <a:endParaRPr lang="ru-RU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9370773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8229600" cy="722344"/>
          </a:xfrm>
        </p:spPr>
        <p:txBody>
          <a:bodyPr>
            <a:noAutofit/>
          </a:bodyPr>
          <a:lstStyle/>
          <a:p>
            <a:pPr algn="ctr"/>
            <a:r>
              <a:rPr lang="ru-RU" sz="5400" b="1" dirty="0" smtClean="0"/>
              <a:t>Сущность логистики</a:t>
            </a:r>
            <a:endParaRPr lang="ru-RU" sz="54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412776"/>
            <a:ext cx="8784976" cy="5328592"/>
          </a:xfrm>
        </p:spPr>
        <p:txBody>
          <a:bodyPr>
            <a:normAutofit/>
          </a:bodyPr>
          <a:lstStyle/>
          <a:p>
            <a:r>
              <a:rPr lang="ru-RU" dirty="0"/>
              <a:t>Таким образом, </a:t>
            </a:r>
            <a:r>
              <a:rPr lang="ru-RU" u="sng" dirty="0" smtClean="0"/>
              <a:t>в </a:t>
            </a:r>
            <a:r>
              <a:rPr lang="ru-RU" u="sng" dirty="0"/>
              <a:t>простейшей трактовке </a:t>
            </a:r>
            <a:r>
              <a:rPr lang="ru-RU" dirty="0"/>
              <a:t>логистику принято рассматривать как </a:t>
            </a:r>
            <a:r>
              <a:rPr lang="ru-RU" b="1" dirty="0"/>
              <a:t>науку об управлении материальными потоками в сферах производства и </a:t>
            </a:r>
            <a:r>
              <a:rPr lang="ru-RU" b="1" dirty="0" smtClean="0"/>
              <a:t>обращения</a:t>
            </a:r>
            <a:endParaRPr lang="ru-RU" dirty="0"/>
          </a:p>
          <a:p>
            <a:r>
              <a:rPr lang="ru-RU" dirty="0" smtClean="0"/>
              <a:t>В </a:t>
            </a:r>
            <a:r>
              <a:rPr lang="ru-RU" u="sng" dirty="0"/>
              <a:t>более сложной</a:t>
            </a:r>
            <a:r>
              <a:rPr lang="ru-RU" dirty="0"/>
              <a:t>, но и более точной интерпретации логистика — это </a:t>
            </a:r>
            <a:r>
              <a:rPr lang="ru-RU" b="1" dirty="0"/>
              <a:t>наука об управлении рациональным перемещением материальных потоков и сопровождающих их </a:t>
            </a:r>
            <a:endParaRPr lang="ru-RU" b="1" dirty="0" smtClean="0"/>
          </a:p>
          <a:p>
            <a:pPr>
              <a:buFontTx/>
              <a:buChar char="-"/>
            </a:pPr>
            <a:r>
              <a:rPr lang="ru-RU" b="1" dirty="0" smtClean="0"/>
              <a:t>информационных</a:t>
            </a:r>
            <a:r>
              <a:rPr lang="ru-RU" b="1" dirty="0"/>
              <a:t>, </a:t>
            </a:r>
            <a:endParaRPr lang="ru-RU" b="1" dirty="0" smtClean="0"/>
          </a:p>
          <a:p>
            <a:pPr>
              <a:buFontTx/>
              <a:buChar char="-"/>
            </a:pPr>
            <a:r>
              <a:rPr lang="ru-RU" b="1" dirty="0" smtClean="0"/>
              <a:t>финансовых </a:t>
            </a:r>
            <a:r>
              <a:rPr lang="ru-RU" b="1" dirty="0"/>
              <a:t>потоков </a:t>
            </a:r>
            <a:endParaRPr lang="ru-RU" b="1" dirty="0" smtClean="0"/>
          </a:p>
          <a:p>
            <a:pPr>
              <a:buFontTx/>
              <a:buChar char="-"/>
            </a:pPr>
            <a:r>
              <a:rPr lang="ru-RU" b="1" dirty="0" smtClean="0"/>
              <a:t>и </a:t>
            </a:r>
            <a:r>
              <a:rPr lang="ru-RU" b="1" dirty="0"/>
              <a:t>потоков услуг в </a:t>
            </a:r>
            <a:r>
              <a:rPr lang="ru-RU" b="1" dirty="0" err="1"/>
              <a:t>товарообразующих</a:t>
            </a:r>
            <a:r>
              <a:rPr lang="ru-RU" b="1" dirty="0"/>
              <a:t> цепях</a:t>
            </a:r>
          </a:p>
        </p:txBody>
      </p:sp>
    </p:spTree>
    <p:extLst>
      <p:ext uri="{BB962C8B-B14F-4D97-AF65-F5344CB8AC3E}">
        <p14:creationId xmlns:p14="http://schemas.microsoft.com/office/powerpoint/2010/main" val="1959762658"/>
      </p:ext>
    </p:extLst>
  </p:cSld>
  <p:clrMapOvr>
    <a:masterClrMapping/>
  </p:clrMapOvr>
</p:sld>
</file>

<file path=ppt/slides/slide10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2844" y="642918"/>
            <a:ext cx="8786874" cy="6072230"/>
          </a:xfrm>
        </p:spPr>
        <p:txBody>
          <a:bodyPr>
            <a:normAutofit/>
          </a:bodyPr>
          <a:lstStyle/>
          <a:p>
            <a:r>
              <a:rPr lang="ru-RU" sz="3200" dirty="0" smtClean="0"/>
              <a:t>Чаще всего логистический сервис связан с </a:t>
            </a:r>
            <a:r>
              <a:rPr lang="ru-RU" sz="3200" b="1" dirty="0" smtClean="0"/>
              <a:t>тремя видами обслуживания при перемещении материальных потоков</a:t>
            </a:r>
            <a:r>
              <a:rPr lang="ru-RU" sz="3200" dirty="0" smtClean="0"/>
              <a:t>: </a:t>
            </a:r>
          </a:p>
          <a:p>
            <a:pPr>
              <a:buFontTx/>
              <a:buChar char="-"/>
            </a:pPr>
            <a:r>
              <a:rPr lang="ru-RU" sz="3200" dirty="0" smtClean="0"/>
              <a:t>предпродажное, </a:t>
            </a:r>
          </a:p>
          <a:p>
            <a:pPr>
              <a:buFontTx/>
              <a:buChar char="-"/>
            </a:pPr>
            <a:r>
              <a:rPr lang="ru-RU" sz="3200" dirty="0" smtClean="0"/>
              <a:t>на этапе продаж </a:t>
            </a:r>
          </a:p>
          <a:p>
            <a:pPr>
              <a:buFontTx/>
              <a:buChar char="-"/>
            </a:pPr>
            <a:r>
              <a:rPr lang="ru-RU" sz="3200" dirty="0" smtClean="0"/>
              <a:t>и послепродажное</a:t>
            </a:r>
          </a:p>
          <a:p>
            <a:pPr>
              <a:buNone/>
            </a:pPr>
            <a:endParaRPr lang="ru-RU" sz="3200" dirty="0" smtClean="0"/>
          </a:p>
          <a:p>
            <a:r>
              <a:rPr lang="ru-RU" sz="3200" dirty="0" smtClean="0"/>
              <a:t>Услуги логистического сервиса на этих этапах связаны с решением </a:t>
            </a:r>
            <a:r>
              <a:rPr lang="ru-RU" sz="3200" b="1" dirty="0" smtClean="0"/>
              <a:t>множества задач</a:t>
            </a:r>
            <a:endParaRPr lang="ru-RU" sz="3200" dirty="0"/>
          </a:p>
        </p:txBody>
      </p:sp>
    </p:spTree>
  </p:cSld>
  <p:clrMapOvr>
    <a:masterClrMapping/>
  </p:clrMapOvr>
</p:sld>
</file>

<file path=ppt/slides/slide10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500034" y="500042"/>
            <a:ext cx="8229600" cy="632666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/>
              <a:t>Задачи логистического сервиса</a:t>
            </a:r>
            <a:endParaRPr lang="ru-RU" b="1" dirty="0"/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214282" y="1285860"/>
            <a:ext cx="8715436" cy="5286412"/>
          </a:xfrm>
        </p:spPr>
        <p:txBody>
          <a:bodyPr>
            <a:normAutofit lnSpcReduction="10000"/>
          </a:bodyPr>
          <a:lstStyle/>
          <a:p>
            <a:r>
              <a:rPr lang="ru-RU" b="1" dirty="0" smtClean="0"/>
              <a:t>Определение</a:t>
            </a:r>
            <a:r>
              <a:rPr lang="ru-RU" dirty="0" smtClean="0"/>
              <a:t> на основе анализа запросов потребителей </a:t>
            </a:r>
            <a:r>
              <a:rPr lang="ru-RU" b="1" dirty="0" smtClean="0"/>
              <a:t>требований к обслуживанию продукции на стадиях </a:t>
            </a:r>
            <a:r>
              <a:rPr lang="ru-RU" dirty="0" smtClean="0"/>
              <a:t>ее изготовления, продаж и послепродажного использования</a:t>
            </a:r>
          </a:p>
          <a:p>
            <a:r>
              <a:rPr lang="ru-RU" b="1" dirty="0" smtClean="0"/>
              <a:t>Планирование операций логистического сервиса </a:t>
            </a:r>
            <a:r>
              <a:rPr lang="ru-RU" dirty="0" smtClean="0"/>
              <a:t>по материальным, финансовым, кадровым (например, планирование подготовки кадров для проведения эксплуатационных и ремонтных работ), временным и иным </a:t>
            </a:r>
            <a:r>
              <a:rPr lang="ru-RU" b="1" dirty="0" smtClean="0"/>
              <a:t>ресурсам</a:t>
            </a:r>
          </a:p>
          <a:p>
            <a:r>
              <a:rPr lang="ru-RU" b="1" dirty="0" smtClean="0"/>
              <a:t>Организация предоставления услуг </a:t>
            </a:r>
            <a:r>
              <a:rPr lang="ru-RU" dirty="0" smtClean="0"/>
              <a:t>в рамках </a:t>
            </a:r>
            <a:r>
              <a:rPr lang="ru-RU" b="1" dirty="0" smtClean="0"/>
              <a:t>логистической системы </a:t>
            </a:r>
            <a:r>
              <a:rPr lang="ru-RU" dirty="0" smtClean="0"/>
              <a:t>включая выпуск технической документации, описывающей требования к процессам логистического сервиса</a:t>
            </a:r>
            <a:endParaRPr lang="ru-RU" dirty="0"/>
          </a:p>
        </p:txBody>
      </p:sp>
    </p:spTree>
  </p:cSld>
  <p:clrMapOvr>
    <a:masterClrMapping/>
  </p:clrMapOvr>
</p:sld>
</file>

<file path=ppt/slides/slide10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500034" y="500042"/>
            <a:ext cx="8229600" cy="632666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/>
              <a:t>Задачи логистического сервиса</a:t>
            </a:r>
            <a:endParaRPr lang="ru-RU" b="1" dirty="0"/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214282" y="1285860"/>
            <a:ext cx="8715436" cy="5286412"/>
          </a:xfrm>
        </p:spPr>
        <p:txBody>
          <a:bodyPr>
            <a:normAutofit fontScale="92500" lnSpcReduction="10000"/>
          </a:bodyPr>
          <a:lstStyle/>
          <a:p>
            <a:r>
              <a:rPr lang="ru-RU" dirty="0" smtClean="0"/>
              <a:t>Оперативное </a:t>
            </a:r>
            <a:r>
              <a:rPr lang="ru-RU" b="1" dirty="0" smtClean="0"/>
              <a:t>руководство и координация процессов предоставления услуг логистического сервиса</a:t>
            </a:r>
            <a:r>
              <a:rPr lang="ru-RU" dirty="0" smtClean="0"/>
              <a:t>, включая: </a:t>
            </a:r>
          </a:p>
          <a:p>
            <a:pPr>
              <a:buFontTx/>
              <a:buChar char="-"/>
            </a:pPr>
            <a:r>
              <a:rPr lang="ru-RU" dirty="0" smtClean="0"/>
              <a:t>установление </a:t>
            </a:r>
            <a:r>
              <a:rPr lang="ru-RU" u="sng" dirty="0" smtClean="0"/>
              <a:t>диапазона услуг </a:t>
            </a:r>
            <a:r>
              <a:rPr lang="ru-RU" dirty="0" smtClean="0"/>
              <a:t>при </a:t>
            </a:r>
            <a:r>
              <a:rPr lang="ru-RU" u="sng" dirty="0" smtClean="0"/>
              <a:t>послепродажном</a:t>
            </a:r>
            <a:r>
              <a:rPr lang="ru-RU" dirty="0" smtClean="0"/>
              <a:t> обслуживании для этапа обсуждения условий поставки конечному потребителю, </a:t>
            </a:r>
          </a:p>
          <a:p>
            <a:pPr>
              <a:buFontTx/>
              <a:buChar char="-"/>
            </a:pPr>
            <a:r>
              <a:rPr lang="ru-RU" u="sng" dirty="0" smtClean="0"/>
              <a:t>исполнение заказа </a:t>
            </a:r>
            <a:r>
              <a:rPr lang="ru-RU" dirty="0" smtClean="0"/>
              <a:t>(подбор ассортимента, упаковка, комплектация, формирование грузовых единиц, проведение погрузочно-разгрузочных работ и др.),</a:t>
            </a:r>
          </a:p>
          <a:p>
            <a:pPr>
              <a:buFontTx/>
              <a:buChar char="-"/>
            </a:pPr>
            <a:r>
              <a:rPr lang="ru-RU" u="sng" dirty="0" smtClean="0"/>
              <a:t>обеспечение надежности доставки </a:t>
            </a:r>
          </a:p>
          <a:p>
            <a:endParaRPr lang="ru-RU" dirty="0" smtClean="0"/>
          </a:p>
          <a:p>
            <a:r>
              <a:rPr lang="ru-RU" b="1" dirty="0" smtClean="0"/>
              <a:t>Установление состава и уровня стимулирующих воздействий для персонала</a:t>
            </a:r>
            <a:r>
              <a:rPr lang="ru-RU" dirty="0" smtClean="0"/>
              <a:t>, задействованного в сфере предоставления услуг логистического сервиса</a:t>
            </a:r>
            <a:endParaRPr lang="ru-RU" dirty="0"/>
          </a:p>
        </p:txBody>
      </p:sp>
    </p:spTree>
  </p:cSld>
  <p:clrMapOvr>
    <a:masterClrMapping/>
  </p:clrMapOvr>
</p:sld>
</file>

<file path=ppt/slides/slide10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500034" y="500042"/>
            <a:ext cx="8229600" cy="857256"/>
          </a:xfrm>
        </p:spPr>
        <p:txBody>
          <a:bodyPr>
            <a:noAutofit/>
          </a:bodyPr>
          <a:lstStyle/>
          <a:p>
            <a:pPr algn="ctr"/>
            <a:r>
              <a:rPr lang="ru-RU" sz="3600" b="1" dirty="0" smtClean="0"/>
              <a:t>Критерии оценки качества логистического сервиса</a:t>
            </a:r>
            <a:endParaRPr lang="ru-RU" sz="3600" b="1" dirty="0"/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214282" y="1643050"/>
            <a:ext cx="8715436" cy="4929222"/>
          </a:xfrm>
        </p:spPr>
        <p:txBody>
          <a:bodyPr>
            <a:normAutofit fontScale="92500" lnSpcReduction="10000"/>
          </a:bodyPr>
          <a:lstStyle/>
          <a:p>
            <a:r>
              <a:rPr lang="ru-RU" dirty="0" smtClean="0"/>
              <a:t>степень соответствия состава, содержания, цен и времени предоставления услуг ожиданиям потребителей</a:t>
            </a:r>
          </a:p>
          <a:p>
            <a:r>
              <a:rPr lang="ru-RU" dirty="0" smtClean="0"/>
              <a:t>надежность предоставления услуг (вероятностная оценка выполнения принятых заказов на обслуживание по объему, эффективности и времени предоставления)</a:t>
            </a:r>
          </a:p>
          <a:p>
            <a:r>
              <a:rPr lang="ru-RU" dirty="0" smtClean="0"/>
              <a:t>полный период времени от момента получения заказа на услугу до его исполнения (время оформления заказа, производства заказанной продукции, упаковки; отгрузки, доставки)</a:t>
            </a:r>
          </a:p>
          <a:p>
            <a:r>
              <a:rPr lang="ru-RU" dirty="0" smtClean="0"/>
              <a:t>степень гибкости услуг логистического сервиса как способности учитывать пожелания клиентов</a:t>
            </a:r>
          </a:p>
          <a:p>
            <a:r>
              <a:rPr lang="ru-RU" dirty="0" smtClean="0"/>
              <a:t>уровень обеспечения ремонтных работ по срокам и гарантиям</a:t>
            </a:r>
          </a:p>
        </p:txBody>
      </p:sp>
    </p:spTree>
  </p:cSld>
  <p:clrMapOvr>
    <a:masterClrMapping/>
  </p:clrMapOvr>
</p:sld>
</file>

<file path=ppt/slides/slide10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500034" y="500042"/>
            <a:ext cx="8229600" cy="857256"/>
          </a:xfrm>
        </p:spPr>
        <p:txBody>
          <a:bodyPr>
            <a:noAutofit/>
          </a:bodyPr>
          <a:lstStyle/>
          <a:p>
            <a:pPr algn="ctr"/>
            <a:r>
              <a:rPr lang="ru-RU" sz="3600" b="1" dirty="0" smtClean="0"/>
              <a:t>Уровень затрат логистического сервиса</a:t>
            </a:r>
            <a:endParaRPr lang="ru-RU" sz="3600" b="1" dirty="0"/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214282" y="1643050"/>
            <a:ext cx="8715436" cy="4929222"/>
          </a:xfrm>
        </p:spPr>
        <p:txBody>
          <a:bodyPr>
            <a:normAutofit lnSpcReduction="10000"/>
          </a:bodyPr>
          <a:lstStyle/>
          <a:p>
            <a:r>
              <a:rPr lang="ru-RU" dirty="0" smtClean="0"/>
              <a:t>Исследования </a:t>
            </a:r>
            <a:r>
              <a:rPr lang="ru-RU" b="1" dirty="0" smtClean="0"/>
              <a:t>зависимости затрат логистического сервиса</a:t>
            </a:r>
            <a:r>
              <a:rPr lang="ru-RU" dirty="0" smtClean="0"/>
              <a:t> от </a:t>
            </a:r>
            <a:r>
              <a:rPr lang="ru-RU" b="1" dirty="0" smtClean="0"/>
              <a:t>уровня обслуживания </a:t>
            </a:r>
            <a:r>
              <a:rPr lang="ru-RU" dirty="0" smtClean="0"/>
              <a:t>показывают, что они </a:t>
            </a:r>
            <a:r>
              <a:rPr lang="ru-RU" b="1" dirty="0" smtClean="0"/>
              <a:t>растут экспоненциально при увеличении этого уровня на каждый следующий процент</a:t>
            </a:r>
          </a:p>
          <a:p>
            <a:r>
              <a:rPr lang="ru-RU" dirty="0" smtClean="0"/>
              <a:t>Данный эффект начинает </a:t>
            </a:r>
            <a:r>
              <a:rPr lang="ru-RU" b="1" dirty="0" smtClean="0"/>
              <a:t>значимо проявляться </a:t>
            </a:r>
            <a:r>
              <a:rPr lang="ru-RU" dirty="0" smtClean="0"/>
              <a:t>с уровня логистического обслуживания </a:t>
            </a:r>
            <a:r>
              <a:rPr lang="ru-RU" b="1" dirty="0" smtClean="0"/>
              <a:t>70%</a:t>
            </a:r>
          </a:p>
          <a:p>
            <a:r>
              <a:rPr lang="ru-RU" dirty="0" smtClean="0"/>
              <a:t>В отдельных исследованиях утверждается, что при </a:t>
            </a:r>
            <a:r>
              <a:rPr lang="ru-RU" b="1" dirty="0" smtClean="0"/>
              <a:t>повышении уровня обслуживания от 95 до 97%</a:t>
            </a:r>
            <a:r>
              <a:rPr lang="ru-RU" dirty="0" smtClean="0"/>
              <a:t> логистические затраты </a:t>
            </a:r>
            <a:r>
              <a:rPr lang="ru-RU" b="1" dirty="0" smtClean="0"/>
              <a:t>возрастают в 7 раз быстрее</a:t>
            </a:r>
          </a:p>
          <a:p>
            <a:r>
              <a:rPr lang="ru-RU" dirty="0" smtClean="0"/>
              <a:t>При этом делается вывод о том, что </a:t>
            </a:r>
            <a:r>
              <a:rPr lang="ru-RU" b="1" dirty="0" smtClean="0"/>
              <a:t>при уровне логистического обслуживания 90% и выше </a:t>
            </a:r>
            <a:r>
              <a:rPr lang="ru-RU" u="sng" dirty="0" smtClean="0"/>
              <a:t>сервис становится </a:t>
            </a:r>
            <a:r>
              <a:rPr lang="ru-RU" b="1" u="sng" dirty="0" smtClean="0"/>
              <a:t>невыгодным</a:t>
            </a:r>
          </a:p>
        </p:txBody>
      </p:sp>
    </p:spTree>
  </p:cSld>
  <p:clrMapOvr>
    <a:masterClrMapping/>
  </p:clrMapOvr>
</p:sld>
</file>

<file path=ppt/slides/slide10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500034" y="500042"/>
            <a:ext cx="8229600" cy="857256"/>
          </a:xfrm>
        </p:spPr>
        <p:txBody>
          <a:bodyPr>
            <a:noAutofit/>
          </a:bodyPr>
          <a:lstStyle/>
          <a:p>
            <a:pPr algn="ctr"/>
            <a:r>
              <a:rPr lang="ru-RU" sz="3600" b="1" dirty="0" smtClean="0"/>
              <a:t>Уровень затрат логистического сервиса</a:t>
            </a:r>
            <a:endParaRPr lang="ru-RU" sz="3600" b="1" dirty="0"/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214282" y="1643050"/>
            <a:ext cx="8715436" cy="4929222"/>
          </a:xfrm>
        </p:spPr>
        <p:txBody>
          <a:bodyPr>
            <a:normAutofit/>
          </a:bodyPr>
          <a:lstStyle/>
          <a:p>
            <a:r>
              <a:rPr lang="ru-RU" dirty="0" smtClean="0"/>
              <a:t>В то же время </a:t>
            </a:r>
            <a:r>
              <a:rPr lang="ru-RU" b="1" dirty="0" smtClean="0"/>
              <a:t>снижение уровня логистического сервиса</a:t>
            </a:r>
            <a:r>
              <a:rPr lang="ru-RU" dirty="0" smtClean="0"/>
              <a:t> автоматически приводит к </a:t>
            </a:r>
            <a:r>
              <a:rPr lang="ru-RU" b="1" dirty="0" smtClean="0"/>
              <a:t>увеличению потерь, связанных с ухудшением его качества</a:t>
            </a:r>
          </a:p>
          <a:p>
            <a:r>
              <a:rPr lang="ru-RU" b="1" dirty="0" smtClean="0"/>
              <a:t>Рост конкурентоспособности компании</a:t>
            </a:r>
            <a:r>
              <a:rPr lang="ru-RU" dirty="0" smtClean="0"/>
              <a:t>, вызванный </a:t>
            </a:r>
            <a:r>
              <a:rPr lang="ru-RU" u="sng" dirty="0" smtClean="0"/>
              <a:t>ростом уровня обслуживания</a:t>
            </a:r>
            <a:r>
              <a:rPr lang="ru-RU" dirty="0" smtClean="0"/>
              <a:t>, </a:t>
            </a:r>
            <a:r>
              <a:rPr lang="ru-RU" b="1" dirty="0" smtClean="0"/>
              <a:t>сопровождается</a:t>
            </a:r>
          </a:p>
          <a:p>
            <a:pPr>
              <a:buFontTx/>
              <a:buChar char="-"/>
            </a:pPr>
            <a:r>
              <a:rPr lang="ru-RU" dirty="0" smtClean="0"/>
              <a:t>снижением потерь на рынке, </a:t>
            </a:r>
          </a:p>
          <a:p>
            <a:pPr>
              <a:buFontTx/>
              <a:buChar char="-"/>
            </a:pPr>
            <a:r>
              <a:rPr lang="ru-RU" dirty="0" smtClean="0"/>
              <a:t>повышением расходов на сервис</a:t>
            </a:r>
          </a:p>
          <a:p>
            <a:r>
              <a:rPr lang="ru-RU" dirty="0" smtClean="0"/>
              <a:t> </a:t>
            </a:r>
            <a:r>
              <a:rPr lang="ru-RU" b="1" dirty="0" smtClean="0"/>
              <a:t>Задача логистической службы </a:t>
            </a:r>
            <a:r>
              <a:rPr lang="ru-RU" dirty="0" smtClean="0"/>
              <a:t>заключается в </a:t>
            </a:r>
            <a:r>
              <a:rPr lang="ru-RU" b="1" dirty="0" smtClean="0"/>
              <a:t>поиске оптимальной величины уровня обслуживания</a:t>
            </a:r>
            <a:endParaRPr lang="ru-RU" b="1" u="sng" dirty="0" smtClean="0"/>
          </a:p>
        </p:txBody>
      </p:sp>
    </p:spTree>
  </p:cSld>
  <p:clrMapOvr>
    <a:masterClrMapping/>
  </p:clrMapOvr>
</p:sld>
</file>

<file path=ppt/slides/slide10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500034" y="500042"/>
            <a:ext cx="8229600" cy="857256"/>
          </a:xfrm>
        </p:spPr>
        <p:txBody>
          <a:bodyPr>
            <a:noAutofit/>
          </a:bodyPr>
          <a:lstStyle/>
          <a:p>
            <a:pPr algn="ctr"/>
            <a:r>
              <a:rPr lang="ru-RU" sz="3600" b="1" dirty="0" smtClean="0"/>
              <a:t>Уровень затрат логистического сервиса</a:t>
            </a:r>
            <a:endParaRPr lang="ru-RU" sz="3600" b="1" dirty="0"/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214282" y="1643050"/>
            <a:ext cx="8715436" cy="4929222"/>
          </a:xfrm>
        </p:spPr>
        <p:txBody>
          <a:bodyPr>
            <a:normAutofit/>
          </a:bodyPr>
          <a:lstStyle/>
          <a:p>
            <a:r>
              <a:rPr lang="ru-RU" dirty="0" smtClean="0"/>
              <a:t>В то же время </a:t>
            </a:r>
            <a:r>
              <a:rPr lang="ru-RU" b="1" dirty="0" smtClean="0"/>
              <a:t>снижение уровня логистического сервиса</a:t>
            </a:r>
            <a:r>
              <a:rPr lang="ru-RU" dirty="0" smtClean="0"/>
              <a:t> автоматически приводит к </a:t>
            </a:r>
            <a:r>
              <a:rPr lang="ru-RU" b="1" dirty="0" smtClean="0"/>
              <a:t>увеличению потерь, связанных с ухудшением его качества</a:t>
            </a:r>
          </a:p>
          <a:p>
            <a:r>
              <a:rPr lang="ru-RU" b="1" dirty="0" smtClean="0"/>
              <a:t>Рост конкурентоспособности компании</a:t>
            </a:r>
            <a:r>
              <a:rPr lang="ru-RU" dirty="0" smtClean="0"/>
              <a:t>, вызванный </a:t>
            </a:r>
            <a:r>
              <a:rPr lang="ru-RU" u="sng" dirty="0" smtClean="0"/>
              <a:t>ростом уровня обслуживания</a:t>
            </a:r>
            <a:r>
              <a:rPr lang="ru-RU" dirty="0" smtClean="0"/>
              <a:t>, </a:t>
            </a:r>
            <a:r>
              <a:rPr lang="ru-RU" b="1" dirty="0" smtClean="0"/>
              <a:t>сопровождается</a:t>
            </a:r>
          </a:p>
          <a:p>
            <a:pPr>
              <a:buFontTx/>
              <a:buChar char="-"/>
            </a:pPr>
            <a:r>
              <a:rPr lang="ru-RU" dirty="0" smtClean="0"/>
              <a:t>снижением потерь на рынке, </a:t>
            </a:r>
          </a:p>
          <a:p>
            <a:pPr>
              <a:buFontTx/>
              <a:buChar char="-"/>
            </a:pPr>
            <a:r>
              <a:rPr lang="ru-RU" dirty="0" smtClean="0"/>
              <a:t>повышением расходов на сервис</a:t>
            </a:r>
          </a:p>
          <a:p>
            <a:r>
              <a:rPr lang="ru-RU" dirty="0" smtClean="0"/>
              <a:t> </a:t>
            </a:r>
            <a:r>
              <a:rPr lang="ru-RU" b="1" dirty="0" smtClean="0"/>
              <a:t>Задача логистической службы </a:t>
            </a:r>
            <a:r>
              <a:rPr lang="ru-RU" dirty="0" smtClean="0"/>
              <a:t>заключается в </a:t>
            </a:r>
            <a:r>
              <a:rPr lang="ru-RU" b="1" dirty="0" smtClean="0"/>
              <a:t>поиске оптимальной величины уровня обслуживания</a:t>
            </a:r>
            <a:endParaRPr lang="ru-RU" b="1" u="sng" dirty="0" smtClean="0"/>
          </a:p>
        </p:txBody>
      </p:sp>
    </p:spTree>
  </p:cSld>
  <p:clrMapOvr>
    <a:masterClrMapping/>
  </p:clrMapOvr>
</p:sld>
</file>

<file path=ppt/slides/slide10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4510862"/>
          </a:xfrm>
        </p:spPr>
        <p:txBody>
          <a:bodyPr>
            <a:normAutofit/>
          </a:bodyPr>
          <a:lstStyle/>
          <a:p>
            <a:pPr algn="ctr"/>
            <a:r>
              <a:rPr lang="ru-RU" b="1" dirty="0" smtClean="0"/>
              <a:t>ТЕМА 3. ОРГАНИЗАЦИЯ СИСТЕМЫ ЛОГИСТИЧЕСКОГО УПРАВЛЕНИЯ</a:t>
            </a:r>
            <a:endParaRPr lang="ru-RU" b="1" dirty="0"/>
          </a:p>
        </p:txBody>
      </p:sp>
    </p:spTree>
  </p:cSld>
  <p:clrMapOvr>
    <a:masterClrMapping/>
  </p:clrMapOvr>
</p:sld>
</file>

<file path=ppt/slides/slide10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857232"/>
            <a:ext cx="8572560" cy="5786478"/>
          </a:xfrm>
        </p:spPr>
        <p:txBody>
          <a:bodyPr/>
          <a:lstStyle/>
          <a:p>
            <a:r>
              <a:rPr lang="ru-RU" dirty="0" smtClean="0"/>
              <a:t> В рамках </a:t>
            </a:r>
            <a:r>
              <a:rPr lang="ru-RU" b="1" dirty="0" smtClean="0"/>
              <a:t>формирования общей системы управления предприятием </a:t>
            </a:r>
            <a:r>
              <a:rPr lang="ru-RU" dirty="0" smtClean="0"/>
              <a:t>возникает </a:t>
            </a:r>
            <a:r>
              <a:rPr lang="ru-RU" b="1" dirty="0" smtClean="0"/>
              <a:t>задача организации подсистемы логистического управления</a:t>
            </a:r>
            <a:r>
              <a:rPr lang="ru-RU" dirty="0" smtClean="0"/>
              <a:t>, взаимодействующей </a:t>
            </a:r>
          </a:p>
          <a:p>
            <a:pPr>
              <a:buFontTx/>
              <a:buChar char="-"/>
            </a:pPr>
            <a:r>
              <a:rPr lang="ru-RU" dirty="0" smtClean="0"/>
              <a:t>с </a:t>
            </a:r>
            <a:r>
              <a:rPr lang="ru-RU" u="sng" dirty="0" smtClean="0"/>
              <a:t>другими элементами внутри предприятия </a:t>
            </a:r>
            <a:r>
              <a:rPr lang="ru-RU" dirty="0" smtClean="0"/>
              <a:t>(в первую очередь со снабжением, производством и сбытом), </a:t>
            </a:r>
          </a:p>
          <a:p>
            <a:pPr>
              <a:buFontTx/>
              <a:buChar char="-"/>
            </a:pPr>
            <a:r>
              <a:rPr lang="ru-RU" dirty="0" smtClean="0"/>
              <a:t>и с </a:t>
            </a:r>
            <a:r>
              <a:rPr lang="ru-RU" u="sng" dirty="0" smtClean="0"/>
              <a:t>внешней средой микро- и макроэкономического уровней</a:t>
            </a:r>
          </a:p>
          <a:p>
            <a:r>
              <a:rPr lang="ru-RU" dirty="0" smtClean="0"/>
              <a:t>При этом очень важно добиться </a:t>
            </a:r>
            <a:r>
              <a:rPr lang="ru-RU" b="1" dirty="0" smtClean="0"/>
              <a:t>координации деятельности службы логистического управления </a:t>
            </a:r>
            <a:r>
              <a:rPr lang="ru-RU" dirty="0" smtClean="0"/>
              <a:t>с </a:t>
            </a:r>
            <a:r>
              <a:rPr lang="ru-RU" b="1" dirty="0" smtClean="0"/>
              <a:t>другими управленческими подразделениями </a:t>
            </a:r>
            <a:r>
              <a:rPr lang="ru-RU" dirty="0" smtClean="0"/>
              <a:t>предприятия</a:t>
            </a:r>
            <a:endParaRPr lang="ru-RU" dirty="0"/>
          </a:p>
        </p:txBody>
      </p:sp>
    </p:spTree>
  </p:cSld>
  <p:clrMapOvr>
    <a:masterClrMapping/>
  </p:clrMapOvr>
</p:sld>
</file>

<file path=ppt/slides/slide10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857232"/>
            <a:ext cx="8572560" cy="5786478"/>
          </a:xfrm>
        </p:spPr>
        <p:txBody>
          <a:bodyPr/>
          <a:lstStyle/>
          <a:p>
            <a:r>
              <a:rPr lang="ru-RU" dirty="0" smtClean="0"/>
              <a:t>Системы организации логистической деятельности </a:t>
            </a:r>
            <a:r>
              <a:rPr lang="ru-RU" b="1" dirty="0" smtClean="0"/>
              <a:t>различаются</a:t>
            </a:r>
            <a:r>
              <a:rPr lang="ru-RU" dirty="0" smtClean="0"/>
              <a:t>: </a:t>
            </a:r>
          </a:p>
          <a:p>
            <a:pPr>
              <a:buFontTx/>
              <a:buChar char="-"/>
            </a:pPr>
            <a:r>
              <a:rPr lang="ru-RU" dirty="0" smtClean="0"/>
              <a:t>уровнем интеграции с другими функциональными подразделениями</a:t>
            </a:r>
          </a:p>
          <a:p>
            <a:pPr>
              <a:buFontTx/>
              <a:buChar char="-"/>
            </a:pPr>
            <a:r>
              <a:rPr lang="ru-RU" dirty="0" smtClean="0"/>
              <a:t>уровнем централизации управления</a:t>
            </a:r>
          </a:p>
          <a:p>
            <a:pPr>
              <a:buFontTx/>
              <a:buChar char="-"/>
            </a:pPr>
            <a:r>
              <a:rPr lang="ru-RU" dirty="0" smtClean="0"/>
              <a:t>количеством иерархических уровней управления</a:t>
            </a:r>
          </a:p>
          <a:p>
            <a:pPr>
              <a:buFontTx/>
              <a:buChar char="-"/>
            </a:pPr>
            <a:endParaRPr lang="ru-RU" dirty="0" smtClean="0"/>
          </a:p>
          <a:p>
            <a:r>
              <a:rPr lang="ru-RU" dirty="0" smtClean="0"/>
              <a:t>По </a:t>
            </a:r>
            <a:r>
              <a:rPr lang="ru-RU" b="1" dirty="0" smtClean="0"/>
              <a:t>уровню организационного развития</a:t>
            </a:r>
            <a:r>
              <a:rPr lang="ru-RU" dirty="0" smtClean="0"/>
              <a:t>, характеризующего </a:t>
            </a:r>
            <a:r>
              <a:rPr lang="ru-RU" u="sng" dirty="0" smtClean="0"/>
              <a:t>охват различных этапов физического перемещения материальных ресурсов</a:t>
            </a:r>
            <a:r>
              <a:rPr lang="ru-RU" dirty="0" smtClean="0"/>
              <a:t>, логистические системы подразделяют на </a:t>
            </a:r>
            <a:r>
              <a:rPr lang="ru-RU" b="1" dirty="0" smtClean="0"/>
              <a:t>три уровня </a:t>
            </a:r>
            <a:endParaRPr lang="ru-RU" b="1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548680"/>
            <a:ext cx="8784976" cy="6048672"/>
          </a:xfrm>
        </p:spPr>
        <p:txBody>
          <a:bodyPr>
            <a:noAutofit/>
          </a:bodyPr>
          <a:lstStyle/>
          <a:p>
            <a:r>
              <a:rPr lang="ru-RU" sz="2800" dirty="0"/>
              <a:t>Особенность логистики заключается в </a:t>
            </a:r>
            <a:r>
              <a:rPr lang="ru-RU" sz="2800" b="1" dirty="0"/>
              <a:t>системном рассмотрении</a:t>
            </a:r>
            <a:r>
              <a:rPr lang="ru-RU" sz="2800" dirty="0"/>
              <a:t> совокупности </a:t>
            </a:r>
            <a:r>
              <a:rPr lang="ru-RU" sz="2800" u="sng" dirty="0"/>
              <a:t>всех звеньев производственного процесса с позиций единой </a:t>
            </a:r>
            <a:r>
              <a:rPr lang="ru-RU" sz="2800" u="sng" dirty="0" err="1"/>
              <a:t>материалопроизводственной</a:t>
            </a:r>
            <a:r>
              <a:rPr lang="ru-RU" sz="2800" u="sng" dirty="0"/>
              <a:t> цепи</a:t>
            </a:r>
            <a:r>
              <a:rPr lang="ru-RU" sz="2800" dirty="0"/>
              <a:t>, которая </a:t>
            </a:r>
            <a:r>
              <a:rPr lang="ru-RU" sz="2800" dirty="0" smtClean="0"/>
              <a:t>называется </a:t>
            </a:r>
            <a:r>
              <a:rPr lang="ru-RU" sz="2800" b="1" dirty="0" smtClean="0"/>
              <a:t>“логистическая система”</a:t>
            </a:r>
          </a:p>
          <a:p>
            <a:r>
              <a:rPr lang="ru-RU" sz="2800" u="sng" dirty="0" smtClean="0"/>
              <a:t>Взаимодействие </a:t>
            </a:r>
            <a:r>
              <a:rPr lang="ru-RU" sz="2800" u="sng" dirty="0"/>
              <a:t>звеньев логистической цепи </a:t>
            </a:r>
            <a:r>
              <a:rPr lang="ru-RU" sz="2800" dirty="0"/>
              <a:t>осуществляется на </a:t>
            </a:r>
            <a:endParaRPr lang="ru-RU" sz="2800" dirty="0" smtClean="0"/>
          </a:p>
          <a:p>
            <a:pPr>
              <a:buFontTx/>
              <a:buChar char="-"/>
            </a:pPr>
            <a:r>
              <a:rPr lang="ru-RU" sz="2800" dirty="0" smtClean="0"/>
              <a:t>информационном</a:t>
            </a:r>
            <a:r>
              <a:rPr lang="ru-RU" sz="2800" dirty="0"/>
              <a:t>, </a:t>
            </a:r>
            <a:endParaRPr lang="ru-RU" sz="2800" dirty="0" smtClean="0"/>
          </a:p>
          <a:p>
            <a:pPr>
              <a:buFontTx/>
              <a:buChar char="-"/>
            </a:pPr>
            <a:r>
              <a:rPr lang="ru-RU" sz="2800" dirty="0" smtClean="0"/>
              <a:t>техническо-технологическом</a:t>
            </a:r>
            <a:r>
              <a:rPr lang="ru-RU" sz="2800" dirty="0"/>
              <a:t>, </a:t>
            </a:r>
            <a:endParaRPr lang="ru-RU" sz="2800" dirty="0" smtClean="0"/>
          </a:p>
          <a:p>
            <a:pPr>
              <a:buFontTx/>
              <a:buChar char="-"/>
            </a:pPr>
            <a:r>
              <a:rPr lang="ru-RU" sz="2800" dirty="0" smtClean="0"/>
              <a:t>финансово-экономическом</a:t>
            </a:r>
            <a:r>
              <a:rPr lang="ru-RU" sz="2800" dirty="0"/>
              <a:t>, </a:t>
            </a:r>
            <a:endParaRPr lang="ru-RU" sz="2800" dirty="0" smtClean="0"/>
          </a:p>
          <a:p>
            <a:pPr>
              <a:buFontTx/>
              <a:buChar char="-"/>
            </a:pPr>
            <a:r>
              <a:rPr lang="ru-RU" sz="2800" dirty="0" smtClean="0"/>
              <a:t>организационно-координационном</a:t>
            </a:r>
            <a:r>
              <a:rPr lang="ru-RU" sz="2800" dirty="0"/>
              <a:t>, </a:t>
            </a:r>
            <a:endParaRPr lang="ru-RU" sz="2800" dirty="0" smtClean="0"/>
          </a:p>
          <a:p>
            <a:pPr>
              <a:buFontTx/>
              <a:buChar char="-"/>
            </a:pPr>
            <a:r>
              <a:rPr lang="ru-RU" sz="2800" dirty="0" smtClean="0"/>
              <a:t>методологическом </a:t>
            </a:r>
            <a:r>
              <a:rPr lang="ru-RU" sz="2800" dirty="0"/>
              <a:t>и других уровнях </a:t>
            </a:r>
            <a:r>
              <a:rPr lang="ru-RU" sz="2800" dirty="0" smtClean="0"/>
              <a:t>интеграции</a:t>
            </a:r>
          </a:p>
        </p:txBody>
      </p:sp>
    </p:spTree>
    <p:extLst>
      <p:ext uri="{BB962C8B-B14F-4D97-AF65-F5344CB8AC3E}">
        <p14:creationId xmlns:p14="http://schemas.microsoft.com/office/powerpoint/2010/main" val="649917660"/>
      </p:ext>
    </p:extLst>
  </p:cSld>
  <p:clrMapOvr>
    <a:masterClrMapping/>
  </p:clrMapOvr>
</p:sld>
</file>

<file path=ppt/slides/slide1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857232"/>
            <a:ext cx="8572560" cy="5786478"/>
          </a:xfrm>
        </p:spPr>
        <p:txBody>
          <a:bodyPr>
            <a:normAutofit fontScale="92500"/>
          </a:bodyPr>
          <a:lstStyle/>
          <a:p>
            <a:r>
              <a:rPr lang="ru-RU" b="1" dirty="0" smtClean="0"/>
              <a:t>Первый уровень </a:t>
            </a:r>
            <a:r>
              <a:rPr lang="ru-RU" dirty="0" smtClean="0"/>
              <a:t>составляют логистические системы, осуществляющие </a:t>
            </a:r>
            <a:r>
              <a:rPr lang="ru-RU" b="1" dirty="0" smtClean="0"/>
              <a:t>доставку готовой продукции в торговую сеть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При этом </a:t>
            </a:r>
            <a:r>
              <a:rPr lang="ru-RU" b="1" dirty="0" smtClean="0"/>
              <a:t>остальные логистические функции </a:t>
            </a:r>
            <a:r>
              <a:rPr lang="ru-RU" dirty="0" smtClean="0"/>
              <a:t>распределены между </a:t>
            </a:r>
            <a:r>
              <a:rPr lang="ru-RU" u="sng" dirty="0" smtClean="0"/>
              <a:t>функциональными логистически неспециализированными подразделениями</a:t>
            </a:r>
            <a:endParaRPr lang="ru-RU" dirty="0" smtClean="0"/>
          </a:p>
          <a:p>
            <a:r>
              <a:rPr lang="ru-RU" b="1" dirty="0" smtClean="0"/>
              <a:t>Второй уровень </a:t>
            </a:r>
            <a:r>
              <a:rPr lang="ru-RU" dirty="0" smtClean="0"/>
              <a:t>составляют логистические системы, осуществляющие </a:t>
            </a:r>
          </a:p>
          <a:p>
            <a:pPr>
              <a:buFontTx/>
              <a:buChar char="-"/>
            </a:pPr>
            <a:r>
              <a:rPr lang="ru-RU" b="1" dirty="0" smtClean="0"/>
              <a:t>оптимизацию запасов </a:t>
            </a:r>
            <a:r>
              <a:rPr lang="ru-RU" dirty="0" smtClean="0"/>
              <a:t>материальных ресурсов,</a:t>
            </a:r>
          </a:p>
          <a:p>
            <a:pPr>
              <a:buFontTx/>
              <a:buChar char="-"/>
            </a:pPr>
            <a:r>
              <a:rPr lang="ru-RU" b="1" dirty="0" smtClean="0"/>
              <a:t>организацию их хранения </a:t>
            </a:r>
            <a:r>
              <a:rPr lang="ru-RU" dirty="0" smtClean="0"/>
              <a:t>на складах, </a:t>
            </a:r>
          </a:p>
          <a:p>
            <a:pPr>
              <a:buFontTx/>
              <a:buChar char="-"/>
            </a:pPr>
            <a:r>
              <a:rPr lang="ru-RU" b="1" dirty="0" smtClean="0"/>
              <a:t>доставку готовой продукции в торговую сеть</a:t>
            </a:r>
            <a:r>
              <a:rPr lang="ru-RU" dirty="0" smtClean="0"/>
              <a:t>,</a:t>
            </a:r>
          </a:p>
          <a:p>
            <a:pPr>
              <a:buFontTx/>
              <a:buChar char="-"/>
            </a:pPr>
            <a:r>
              <a:rPr lang="ru-RU" b="1" dirty="0" smtClean="0"/>
              <a:t>послепродажное обслуживание </a:t>
            </a:r>
            <a:r>
              <a:rPr lang="ru-RU" dirty="0" smtClean="0"/>
              <a:t>потребителей</a:t>
            </a:r>
          </a:p>
          <a:p>
            <a:pPr>
              <a:buNone/>
            </a:pPr>
            <a:r>
              <a:rPr lang="ru-RU" dirty="0" smtClean="0"/>
              <a:t>Логистические системы второго уровня </a:t>
            </a:r>
            <a:r>
              <a:rPr lang="ru-RU" u="sng" dirty="0" smtClean="0"/>
              <a:t>объединяют большинство логистических операций</a:t>
            </a:r>
            <a:endParaRPr lang="ru-RU" u="sng" dirty="0"/>
          </a:p>
        </p:txBody>
      </p:sp>
    </p:spTree>
  </p:cSld>
  <p:clrMapOvr>
    <a:masterClrMapping/>
  </p:clrMapOvr>
</p:sld>
</file>

<file path=ppt/slides/slide1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857232"/>
            <a:ext cx="8572560" cy="5786478"/>
          </a:xfrm>
        </p:spPr>
        <p:txBody>
          <a:bodyPr/>
          <a:lstStyle/>
          <a:p>
            <a:r>
              <a:rPr lang="ru-RU" b="1" dirty="0" smtClean="0"/>
              <a:t>Третий уровень </a:t>
            </a:r>
            <a:r>
              <a:rPr lang="ru-RU" dirty="0" smtClean="0"/>
              <a:t>составляют логистические системы, реализующие </a:t>
            </a:r>
            <a:r>
              <a:rPr lang="ru-RU" b="1" dirty="0" smtClean="0"/>
              <a:t>объединение всех логистических операций предприятия</a:t>
            </a:r>
            <a:r>
              <a:rPr lang="ru-RU" dirty="0" smtClean="0"/>
              <a:t> </a:t>
            </a:r>
          </a:p>
          <a:p>
            <a:pPr>
              <a:buNone/>
            </a:pPr>
            <a:endParaRPr lang="ru-RU" dirty="0" smtClean="0"/>
          </a:p>
          <a:p>
            <a:r>
              <a:rPr lang="ru-RU" dirty="0" smtClean="0"/>
              <a:t>При этом </a:t>
            </a:r>
            <a:r>
              <a:rPr lang="ru-RU" b="1" dirty="0" smtClean="0"/>
              <a:t>управление логистической системой </a:t>
            </a:r>
            <a:r>
              <a:rPr lang="ru-RU" dirty="0" smtClean="0"/>
              <a:t>включает </a:t>
            </a:r>
            <a:r>
              <a:rPr lang="ru-RU" b="1" dirty="0" smtClean="0"/>
              <a:t>участие в планировании производства, оценке прогнозов реализации продукции </a:t>
            </a:r>
            <a:r>
              <a:rPr lang="ru-RU" dirty="0" smtClean="0"/>
              <a:t>и т. </a:t>
            </a:r>
            <a:r>
              <a:rPr lang="ru-RU" dirty="0" err="1" smtClean="0"/>
              <a:t>д</a:t>
            </a:r>
            <a:endParaRPr lang="ru-RU" dirty="0"/>
          </a:p>
        </p:txBody>
      </p:sp>
    </p:spTree>
  </p:cSld>
  <p:clrMapOvr>
    <a:masterClrMapping/>
  </p:clrMapOvr>
</p:sld>
</file>

<file path=ppt/slides/slide1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28596" y="571480"/>
            <a:ext cx="8229600" cy="704104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/>
              <a:t>Задачи логистической службы</a:t>
            </a:r>
            <a:endParaRPr lang="ru-RU" b="1" dirty="0"/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142844" y="1428736"/>
            <a:ext cx="8786874" cy="5286412"/>
          </a:xfrm>
        </p:spPr>
        <p:txBody>
          <a:bodyPr>
            <a:normAutofit fontScale="92500"/>
          </a:bodyPr>
          <a:lstStyle/>
          <a:p>
            <a:r>
              <a:rPr lang="ru-RU" u="sng" dirty="0" smtClean="0"/>
              <a:t>организация логистической деятельности </a:t>
            </a:r>
            <a:r>
              <a:rPr lang="ru-RU" dirty="0" smtClean="0"/>
              <a:t>с учетом запросов потребителей на основе имеющихся материальных и людских ресурсов в интересах обеспечения рентабельности деятельности предприятия и его стабильного положения на рынке</a:t>
            </a:r>
          </a:p>
          <a:p>
            <a:r>
              <a:rPr lang="ru-RU" u="sng" dirty="0" smtClean="0"/>
              <a:t>участие в разработке стратегии развития предприятия</a:t>
            </a:r>
            <a:r>
              <a:rPr lang="ru-RU" dirty="0" smtClean="0"/>
              <a:t>;</a:t>
            </a:r>
          </a:p>
          <a:p>
            <a:r>
              <a:rPr lang="ru-RU" dirty="0" smtClean="0"/>
              <a:t>разработка и реализация </a:t>
            </a:r>
            <a:r>
              <a:rPr lang="ru-RU" u="sng" dirty="0" smtClean="0"/>
              <a:t>логистической стратегии предприятия</a:t>
            </a:r>
          </a:p>
          <a:p>
            <a:r>
              <a:rPr lang="ru-RU" dirty="0" smtClean="0"/>
              <a:t>определение </a:t>
            </a:r>
            <a:r>
              <a:rPr lang="ru-RU" u="sng" dirty="0" smtClean="0"/>
              <a:t>конкретных целей развития предприятия </a:t>
            </a:r>
            <a:r>
              <a:rPr lang="ru-RU" dirty="0" smtClean="0"/>
              <a:t>в области логистики</a:t>
            </a:r>
          </a:p>
          <a:p>
            <a:r>
              <a:rPr lang="ru-RU" u="sng" dirty="0" smtClean="0"/>
              <a:t>ранжирование целей логистической деятельности </a:t>
            </a:r>
            <a:r>
              <a:rPr lang="ru-RU" dirty="0" smtClean="0"/>
              <a:t>по приоритетности для определения очередности их решения</a:t>
            </a:r>
            <a:endParaRPr lang="ru-RU" dirty="0"/>
          </a:p>
        </p:txBody>
      </p:sp>
    </p:spTree>
  </p:cSld>
  <p:clrMapOvr>
    <a:masterClrMapping/>
  </p:clrMapOvr>
</p:sld>
</file>

<file path=ppt/slides/slide1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28596" y="571480"/>
            <a:ext cx="8229600" cy="704104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/>
              <a:t>Задачи логистической службы</a:t>
            </a:r>
            <a:endParaRPr lang="ru-RU" b="1" dirty="0"/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142844" y="1428736"/>
            <a:ext cx="8786874" cy="5286412"/>
          </a:xfrm>
        </p:spPr>
        <p:txBody>
          <a:bodyPr>
            <a:normAutofit/>
          </a:bodyPr>
          <a:lstStyle/>
          <a:p>
            <a:r>
              <a:rPr lang="ru-RU" dirty="0" smtClean="0"/>
              <a:t>выработка </a:t>
            </a:r>
            <a:r>
              <a:rPr lang="ru-RU" u="sng" dirty="0" smtClean="0"/>
              <a:t>системы мероприятий для достижения намеченных целей </a:t>
            </a:r>
            <a:r>
              <a:rPr lang="ru-RU" dirty="0" smtClean="0"/>
              <a:t>в области логистической деятельности на </a:t>
            </a:r>
            <a:r>
              <a:rPr lang="ru-RU" u="sng" dirty="0" smtClean="0"/>
              <a:t>различные временные периоды</a:t>
            </a:r>
          </a:p>
          <a:p>
            <a:r>
              <a:rPr lang="ru-RU" dirty="0" smtClean="0"/>
              <a:t>определение </a:t>
            </a:r>
            <a:r>
              <a:rPr lang="ru-RU" u="sng" dirty="0" smtClean="0"/>
              <a:t>необходимых ресурсов</a:t>
            </a:r>
            <a:r>
              <a:rPr lang="ru-RU" dirty="0" smtClean="0"/>
              <a:t> для сквозного физического перемещения материальных потоков и </a:t>
            </a:r>
            <a:r>
              <a:rPr lang="ru-RU" u="sng" dirty="0" smtClean="0"/>
              <a:t>источников их обеспечения</a:t>
            </a:r>
            <a:endParaRPr lang="ru-RU" dirty="0" smtClean="0"/>
          </a:p>
          <a:p>
            <a:r>
              <a:rPr lang="ru-RU" dirty="0" smtClean="0"/>
              <a:t> установление </a:t>
            </a:r>
            <a:r>
              <a:rPr lang="ru-RU" u="sng" dirty="0" smtClean="0"/>
              <a:t>контроля за выполнением поставленных логистических задач </a:t>
            </a:r>
          </a:p>
          <a:p>
            <a:r>
              <a:rPr lang="ru-RU" dirty="0" smtClean="0"/>
              <a:t>обеспечение </a:t>
            </a:r>
            <a:r>
              <a:rPr lang="ru-RU" u="sng" dirty="0" smtClean="0"/>
              <a:t>автоматизации логистических операций</a:t>
            </a:r>
          </a:p>
          <a:p>
            <a:r>
              <a:rPr lang="ru-RU" dirty="0" smtClean="0"/>
              <a:t>постоянный </a:t>
            </a:r>
            <a:r>
              <a:rPr lang="ru-RU" u="sng" dirty="0" smtClean="0"/>
              <a:t>контроль за эффективностью логистической деятельности предприятия</a:t>
            </a:r>
            <a:endParaRPr lang="ru-RU" dirty="0"/>
          </a:p>
        </p:txBody>
      </p:sp>
    </p:spTree>
  </p:cSld>
  <p:clrMapOvr>
    <a:masterClrMapping/>
  </p:clrMapOvr>
</p:sld>
</file>

<file path=ppt/slides/slide1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28596" y="571480"/>
            <a:ext cx="8229600" cy="704104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/>
              <a:t>Задачи логистической службы</a:t>
            </a:r>
            <a:endParaRPr lang="ru-RU" b="1" dirty="0"/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142844" y="1428736"/>
            <a:ext cx="8786874" cy="5286412"/>
          </a:xfrm>
        </p:spPr>
        <p:txBody>
          <a:bodyPr>
            <a:normAutofit/>
          </a:bodyPr>
          <a:lstStyle/>
          <a:p>
            <a:r>
              <a:rPr lang="ru-RU" dirty="0" smtClean="0"/>
              <a:t>постоянный </a:t>
            </a:r>
            <a:r>
              <a:rPr lang="ru-RU" u="sng" dirty="0" smtClean="0"/>
              <a:t>поиск и освоение новых рынков логистической деятельности</a:t>
            </a:r>
          </a:p>
          <a:p>
            <a:r>
              <a:rPr lang="ru-RU" u="sng" dirty="0" smtClean="0"/>
              <a:t>формирование, развитие и совершенствование логистической системы</a:t>
            </a:r>
            <a:r>
              <a:rPr lang="ru-RU" dirty="0" smtClean="0"/>
              <a:t>, включая </a:t>
            </a:r>
            <a:r>
              <a:rPr lang="ru-RU" b="1" dirty="0" err="1" smtClean="0"/>
              <a:t>реинжиниринг</a:t>
            </a:r>
            <a:endParaRPr lang="ru-RU" b="1" dirty="0" smtClean="0"/>
          </a:p>
          <a:p>
            <a:r>
              <a:rPr lang="ru-RU" dirty="0" smtClean="0"/>
              <a:t>осуществление </a:t>
            </a:r>
            <a:r>
              <a:rPr lang="ru-RU" b="1" dirty="0" smtClean="0"/>
              <a:t>логистической интеграции </a:t>
            </a:r>
            <a:r>
              <a:rPr lang="ru-RU" dirty="0" smtClean="0"/>
              <a:t>(внутренней и внешней)</a:t>
            </a:r>
          </a:p>
          <a:p>
            <a:r>
              <a:rPr lang="ru-RU" dirty="0" smtClean="0"/>
              <a:t> </a:t>
            </a:r>
            <a:r>
              <a:rPr lang="ru-RU" b="1" dirty="0" smtClean="0"/>
              <a:t>координация деятельности функциональных подразделений </a:t>
            </a:r>
            <a:r>
              <a:rPr lang="ru-RU" dirty="0" smtClean="0"/>
              <a:t>предприятия в сфере логистики</a:t>
            </a:r>
            <a:endParaRPr lang="ru-RU" dirty="0"/>
          </a:p>
        </p:txBody>
      </p:sp>
    </p:spTree>
  </p:cSld>
  <p:clrMapOvr>
    <a:masterClrMapping/>
  </p:clrMapOvr>
</p:sld>
</file>

<file path=ppt/slides/slide1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500042"/>
            <a:ext cx="8229600" cy="989856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200" b="1" dirty="0" smtClean="0"/>
              <a:t>Причины потребности в </a:t>
            </a:r>
            <a:r>
              <a:rPr lang="ru-RU" sz="3200" b="1" dirty="0" err="1" smtClean="0"/>
              <a:t>реинжиниринге</a:t>
            </a:r>
            <a:r>
              <a:rPr lang="ru-RU" sz="3200" b="1" dirty="0" smtClean="0"/>
              <a:t> логистической системы организации</a:t>
            </a:r>
            <a:endParaRPr lang="ru-RU" sz="32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2844" y="1571612"/>
            <a:ext cx="8858312" cy="5143536"/>
          </a:xfrm>
        </p:spPr>
        <p:txBody>
          <a:bodyPr>
            <a:normAutofit fontScale="85000" lnSpcReduction="10000"/>
          </a:bodyPr>
          <a:lstStyle/>
          <a:p>
            <a:r>
              <a:rPr lang="ru-RU" b="1" dirty="0" smtClean="0"/>
              <a:t>ориентация</a:t>
            </a:r>
            <a:r>
              <a:rPr lang="ru-RU" u="sng" dirty="0" smtClean="0"/>
              <a:t> </a:t>
            </a:r>
            <a:r>
              <a:rPr lang="ru-RU" dirty="0" smtClean="0"/>
              <a:t>предприятия на </a:t>
            </a:r>
            <a:r>
              <a:rPr lang="ru-RU" b="1" dirty="0" smtClean="0"/>
              <a:t>эффективность краткосрочной деятельности</a:t>
            </a:r>
            <a:r>
              <a:rPr lang="ru-RU" dirty="0" smtClean="0"/>
              <a:t> в ущерб среднесрочным и долгосрочным перспективам и, как следствие, </a:t>
            </a:r>
            <a:r>
              <a:rPr lang="ru-RU" u="sng" dirty="0" smtClean="0"/>
              <a:t>низкая значимость научно обоснованных планов средне- и долгосрочного характера</a:t>
            </a:r>
            <a:r>
              <a:rPr lang="ru-RU" dirty="0" smtClean="0"/>
              <a:t>, что затрудняет планомерную подготовку развертывания инновационной логистической деятельности</a:t>
            </a:r>
          </a:p>
          <a:p>
            <a:r>
              <a:rPr lang="ru-RU" u="sng" dirty="0" smtClean="0"/>
              <a:t> недостаточно сильная связь между результатами </a:t>
            </a:r>
            <a:r>
              <a:rPr lang="ru-RU" b="1" dirty="0" smtClean="0"/>
              <a:t>внутренних </a:t>
            </a:r>
            <a:r>
              <a:rPr lang="ru-RU" dirty="0" smtClean="0"/>
              <a:t>инновационных и </a:t>
            </a:r>
            <a:r>
              <a:rPr lang="ru-RU" b="1" dirty="0" smtClean="0"/>
              <a:t>внешних рыночных </a:t>
            </a:r>
            <a:r>
              <a:rPr lang="ru-RU" dirty="0" smtClean="0"/>
              <a:t>исследований, приводящая к </a:t>
            </a:r>
            <a:r>
              <a:rPr lang="ru-RU" b="1" dirty="0" smtClean="0"/>
              <a:t>неготовности предприятия к своевременной реакции </a:t>
            </a:r>
            <a:r>
              <a:rPr lang="ru-RU" dirty="0" smtClean="0"/>
              <a:t>на изменение рыночного спроса на логистические услуги</a:t>
            </a:r>
          </a:p>
          <a:p>
            <a:r>
              <a:rPr lang="ru-RU" b="1" dirty="0" smtClean="0"/>
              <a:t>низкий уровень адаптивности </a:t>
            </a:r>
            <a:r>
              <a:rPr lang="ru-RU" dirty="0" smtClean="0"/>
              <a:t>систем планирования, организации и контроля логистической деятельности к изменяющимся условиям хозяйствования вследствие </a:t>
            </a:r>
            <a:r>
              <a:rPr lang="ru-RU" b="1" dirty="0" smtClean="0"/>
              <a:t>недостаточного уровня внедрения информационных технологий</a:t>
            </a:r>
            <a:endParaRPr lang="ru-RU" b="1" dirty="0"/>
          </a:p>
        </p:txBody>
      </p:sp>
    </p:spTree>
  </p:cSld>
  <p:clrMapOvr>
    <a:masterClrMapping/>
  </p:clrMapOvr>
</p:sld>
</file>

<file path=ppt/slides/slide1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500042"/>
            <a:ext cx="8229600" cy="989856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200" b="1" dirty="0" smtClean="0"/>
              <a:t>Причины потребности в </a:t>
            </a:r>
            <a:r>
              <a:rPr lang="ru-RU" sz="3200" b="1" dirty="0" err="1" smtClean="0"/>
              <a:t>реинжиниринге</a:t>
            </a:r>
            <a:r>
              <a:rPr lang="ru-RU" sz="3200" b="1" dirty="0" smtClean="0"/>
              <a:t> логистической системы организации</a:t>
            </a:r>
            <a:endParaRPr lang="ru-RU" sz="32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2844" y="1571612"/>
            <a:ext cx="8858312" cy="5143536"/>
          </a:xfrm>
        </p:spPr>
        <p:txBody>
          <a:bodyPr>
            <a:normAutofit/>
          </a:bodyPr>
          <a:lstStyle/>
          <a:p>
            <a:r>
              <a:rPr lang="ru-RU" b="1" dirty="0" smtClean="0"/>
              <a:t>низкая эффективность финансового менеджмента</a:t>
            </a:r>
            <a:r>
              <a:rPr lang="ru-RU" dirty="0" smtClean="0"/>
              <a:t>, управления издержками логистической деятельности, что </a:t>
            </a:r>
            <a:r>
              <a:rPr lang="ru-RU" u="sng" dirty="0" smtClean="0"/>
              <a:t>не позволяет использовать реальные резервы повышения конкурентоспособности </a:t>
            </a:r>
            <a:r>
              <a:rPr lang="ru-RU" dirty="0" smtClean="0"/>
              <a:t>выпускаемой продукции</a:t>
            </a:r>
          </a:p>
          <a:p>
            <a:r>
              <a:rPr lang="ru-RU" b="1" dirty="0" smtClean="0"/>
              <a:t>нерациональное использование </a:t>
            </a:r>
            <a:r>
              <a:rPr lang="ru-RU" dirty="0" smtClean="0"/>
              <a:t>имеющихся на предприятии </a:t>
            </a:r>
            <a:r>
              <a:rPr lang="ru-RU" b="1" dirty="0" smtClean="0"/>
              <a:t>ресурсов</a:t>
            </a:r>
            <a:r>
              <a:rPr lang="ru-RU" dirty="0" smtClean="0"/>
              <a:t> как результат </a:t>
            </a:r>
            <a:r>
              <a:rPr lang="ru-RU" b="1" dirty="0" smtClean="0"/>
              <a:t>несбалансированной инвестиционной политики предприятия</a:t>
            </a:r>
            <a:r>
              <a:rPr lang="ru-RU" dirty="0" smtClean="0"/>
              <a:t>, приводящий к </a:t>
            </a:r>
            <a:r>
              <a:rPr lang="ru-RU" b="1" dirty="0" smtClean="0"/>
              <a:t>распылению ресурсов по отдельным логистическим функциям</a:t>
            </a:r>
            <a:endParaRPr lang="ru-RU" b="1" dirty="0"/>
          </a:p>
        </p:txBody>
      </p:sp>
    </p:spTree>
  </p:cSld>
  <p:clrMapOvr>
    <a:masterClrMapping/>
  </p:clrMapOvr>
</p:sld>
</file>

<file path=ppt/slides/slide1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28596" y="571480"/>
            <a:ext cx="8229600" cy="56122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600" b="1" dirty="0" err="1" smtClean="0"/>
              <a:t>Реинжиниринг</a:t>
            </a:r>
            <a:r>
              <a:rPr lang="ru-RU" sz="3600" b="1" dirty="0" smtClean="0"/>
              <a:t> логистической системы</a:t>
            </a:r>
            <a:endParaRPr lang="ru-RU" sz="3600" b="1" dirty="0"/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142844" y="1285860"/>
            <a:ext cx="8786874" cy="5357850"/>
          </a:xfrm>
        </p:spPr>
        <p:txBody>
          <a:bodyPr>
            <a:normAutofit fontScale="92500"/>
          </a:bodyPr>
          <a:lstStyle/>
          <a:p>
            <a:r>
              <a:rPr lang="ru-RU" b="1" dirty="0" smtClean="0"/>
              <a:t>Логистический </a:t>
            </a:r>
            <a:r>
              <a:rPr lang="ru-RU" b="1" dirty="0" err="1" smtClean="0"/>
              <a:t>реинжиниринг</a:t>
            </a:r>
            <a:r>
              <a:rPr lang="ru-RU" dirty="0" smtClean="0"/>
              <a:t> подразумевает </a:t>
            </a:r>
            <a:r>
              <a:rPr lang="ru-RU" u="sng" dirty="0" smtClean="0"/>
              <a:t>реорганизацию</a:t>
            </a:r>
            <a:r>
              <a:rPr lang="ru-RU" dirty="0" smtClean="0"/>
              <a:t> логистической системы с </a:t>
            </a:r>
            <a:r>
              <a:rPr lang="ru-RU" u="sng" dirty="0" smtClean="0"/>
              <a:t>целью повышения уровня интеграции и качества всех видов логистической деятельности</a:t>
            </a:r>
          </a:p>
          <a:p>
            <a:endParaRPr lang="ru-RU" u="sng" dirty="0" smtClean="0"/>
          </a:p>
          <a:p>
            <a:r>
              <a:rPr lang="ru-RU" b="1" dirty="0" smtClean="0"/>
              <a:t>Предпосылки логистического </a:t>
            </a:r>
            <a:r>
              <a:rPr lang="ru-RU" b="1" dirty="0" err="1" smtClean="0"/>
              <a:t>реинжиниринга</a:t>
            </a:r>
            <a:r>
              <a:rPr lang="ru-RU" b="1" dirty="0" smtClean="0"/>
              <a:t>:</a:t>
            </a:r>
          </a:p>
          <a:p>
            <a:pPr>
              <a:buFontTx/>
              <a:buChar char="-"/>
            </a:pPr>
            <a:r>
              <a:rPr lang="ru-RU" dirty="0" smtClean="0"/>
              <a:t>возможность декомпозиции логистической деятельности и соответствующей перестройки учета издержек</a:t>
            </a:r>
          </a:p>
          <a:p>
            <a:pPr>
              <a:buFontTx/>
              <a:buChar char="-"/>
            </a:pPr>
            <a:r>
              <a:rPr lang="ru-RU" dirty="0" smtClean="0"/>
              <a:t>возможность дифференциации оценки эффективности по видам логистической деятельности</a:t>
            </a:r>
          </a:p>
          <a:p>
            <a:pPr>
              <a:buNone/>
            </a:pPr>
            <a:endParaRPr lang="ru-RU" dirty="0" smtClean="0"/>
          </a:p>
          <a:p>
            <a:r>
              <a:rPr lang="ru-RU" dirty="0" smtClean="0"/>
              <a:t>Процедура логистического </a:t>
            </a:r>
            <a:r>
              <a:rPr lang="ru-RU" dirty="0" err="1" smtClean="0"/>
              <a:t>реинжиниринга</a:t>
            </a:r>
            <a:r>
              <a:rPr lang="ru-RU" dirty="0" smtClean="0"/>
              <a:t> одинакова для любого уровня и масштаба реорганизации системы</a:t>
            </a:r>
          </a:p>
          <a:p>
            <a:pPr>
              <a:buNone/>
            </a:pPr>
            <a:endParaRPr lang="ru-RU" dirty="0" smtClean="0"/>
          </a:p>
        </p:txBody>
      </p:sp>
    </p:spTree>
  </p:cSld>
  <p:clrMapOvr>
    <a:masterClrMapping/>
  </p:clrMapOvr>
</p:sld>
</file>

<file path=ppt/slides/slide1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28596" y="571480"/>
            <a:ext cx="8229600" cy="561228"/>
          </a:xfrm>
        </p:spPr>
        <p:txBody>
          <a:bodyPr>
            <a:normAutofit/>
          </a:bodyPr>
          <a:lstStyle/>
          <a:p>
            <a:pPr algn="ctr"/>
            <a:r>
              <a:rPr lang="ru-RU" sz="2800" b="1" dirty="0" smtClean="0"/>
              <a:t>Этапы </a:t>
            </a:r>
            <a:r>
              <a:rPr lang="ru-RU" sz="2800" b="1" dirty="0" err="1" smtClean="0"/>
              <a:t>реинжиниринга</a:t>
            </a:r>
            <a:r>
              <a:rPr lang="ru-RU" sz="2800" b="1" dirty="0" smtClean="0"/>
              <a:t> логистической системы</a:t>
            </a:r>
            <a:endParaRPr lang="ru-RU" sz="2800" b="1" dirty="0"/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142844" y="1285860"/>
            <a:ext cx="8786874" cy="5357850"/>
          </a:xfrm>
        </p:spPr>
        <p:txBody>
          <a:bodyPr>
            <a:normAutofit lnSpcReduction="10000"/>
          </a:bodyPr>
          <a:lstStyle/>
          <a:p>
            <a:r>
              <a:rPr lang="ru-RU" dirty="0" smtClean="0"/>
              <a:t>определение </a:t>
            </a:r>
            <a:r>
              <a:rPr lang="ru-RU" b="1" dirty="0" smtClean="0"/>
              <a:t>целей</a:t>
            </a:r>
            <a:r>
              <a:rPr lang="ru-RU" dirty="0" smtClean="0"/>
              <a:t> реорганизации логистической системы</a:t>
            </a:r>
          </a:p>
          <a:p>
            <a:r>
              <a:rPr lang="ru-RU" b="1" dirty="0" smtClean="0"/>
              <a:t>выявление операций, подлежащих </a:t>
            </a:r>
            <a:r>
              <a:rPr lang="ru-RU" b="1" dirty="0" err="1" smtClean="0"/>
              <a:t>перепроектированию</a:t>
            </a:r>
            <a:r>
              <a:rPr lang="ru-RU" dirty="0" smtClean="0"/>
              <a:t>, и </a:t>
            </a:r>
            <a:r>
              <a:rPr lang="ru-RU" b="1" dirty="0" smtClean="0"/>
              <a:t>выработка оценочных показателей результатов</a:t>
            </a:r>
            <a:r>
              <a:rPr lang="ru-RU" dirty="0" smtClean="0"/>
              <a:t> реорганизации</a:t>
            </a:r>
          </a:p>
          <a:p>
            <a:r>
              <a:rPr lang="ru-RU" b="1" u="sng" dirty="0" smtClean="0"/>
              <a:t>внутренний</a:t>
            </a:r>
            <a:r>
              <a:rPr lang="ru-RU" b="1" dirty="0" smtClean="0"/>
              <a:t> анализ системы </a:t>
            </a:r>
            <a:r>
              <a:rPr lang="ru-RU" dirty="0" smtClean="0"/>
              <a:t>и </a:t>
            </a:r>
            <a:r>
              <a:rPr lang="ru-RU" b="1" dirty="0" smtClean="0"/>
              <a:t>выработка варианта реорганизации</a:t>
            </a:r>
            <a:endParaRPr lang="ru-RU" dirty="0" smtClean="0"/>
          </a:p>
          <a:p>
            <a:r>
              <a:rPr lang="ru-RU" b="1" u="sng" dirty="0" smtClean="0"/>
              <a:t>внешний</a:t>
            </a:r>
            <a:r>
              <a:rPr lang="ru-RU" b="1" dirty="0" smtClean="0"/>
              <a:t> сравнительный анализ </a:t>
            </a:r>
            <a:r>
              <a:rPr lang="ru-RU" dirty="0" smtClean="0"/>
              <a:t>проектируемого варианта с </a:t>
            </a:r>
            <a:r>
              <a:rPr lang="ru-RU" u="sng" dirty="0" smtClean="0"/>
              <a:t>лучшими практическими достижениями </a:t>
            </a:r>
            <a:r>
              <a:rPr lang="ru-RU" dirty="0" smtClean="0"/>
              <a:t>в данной области</a:t>
            </a:r>
          </a:p>
          <a:p>
            <a:r>
              <a:rPr lang="ru-RU" b="1" dirty="0" smtClean="0"/>
              <a:t>оценка выбранного варианта</a:t>
            </a:r>
            <a:r>
              <a:rPr lang="ru-RU" dirty="0" smtClean="0"/>
              <a:t> реорганизации</a:t>
            </a:r>
          </a:p>
          <a:p>
            <a:r>
              <a:rPr lang="ru-RU" b="1" dirty="0" smtClean="0"/>
              <a:t>внедрение проекта </a:t>
            </a:r>
            <a:r>
              <a:rPr lang="ru-RU" dirty="0" smtClean="0"/>
              <a:t>реорганизации логистической системы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260648"/>
            <a:ext cx="8784976" cy="6336704"/>
          </a:xfrm>
        </p:spPr>
        <p:txBody>
          <a:bodyPr>
            <a:noAutofit/>
          </a:bodyPr>
          <a:lstStyle/>
          <a:p>
            <a:r>
              <a:rPr lang="ru-RU" sz="3600" u="sng" dirty="0" smtClean="0"/>
              <a:t>Сокращение</a:t>
            </a:r>
            <a:r>
              <a:rPr lang="ru-RU" sz="3600" dirty="0" smtClean="0"/>
              <a:t> </a:t>
            </a:r>
            <a:r>
              <a:rPr lang="ru-RU" sz="3600" dirty="0"/>
              <a:t>всех видов </a:t>
            </a:r>
            <a:r>
              <a:rPr lang="ru-RU" sz="3600" u="sng" dirty="0"/>
              <a:t>затрат </a:t>
            </a:r>
            <a:r>
              <a:rPr lang="ru-RU" sz="3600" dirty="0"/>
              <a:t>(в том числе временных) на перемещение ресурсов достигается за счет </a:t>
            </a:r>
            <a:r>
              <a:rPr lang="ru-RU" sz="3600" u="sng" dirty="0"/>
              <a:t>рационализации управления материальными и информационными </a:t>
            </a:r>
            <a:r>
              <a:rPr lang="ru-RU" sz="3600" u="sng" dirty="0" smtClean="0"/>
              <a:t>потоками</a:t>
            </a:r>
          </a:p>
          <a:p>
            <a:pPr marL="0" indent="0">
              <a:buNone/>
            </a:pPr>
            <a:endParaRPr lang="ru-RU" sz="3600" u="sng" dirty="0" smtClean="0"/>
          </a:p>
          <a:p>
            <a:r>
              <a:rPr lang="ru-RU" sz="3600" u="sng" dirty="0"/>
              <a:t>Информационные потоки</a:t>
            </a:r>
            <a:r>
              <a:rPr lang="ru-RU" sz="3600" dirty="0"/>
              <a:t> возникают там, где есть </a:t>
            </a:r>
            <a:r>
              <a:rPr lang="ru-RU" sz="3600" u="sng" dirty="0"/>
              <a:t>материальные потоки</a:t>
            </a:r>
            <a:r>
              <a:rPr lang="ru-RU" sz="3600" dirty="0"/>
              <a:t>, и являются характеристикой этих материальных потоков </a:t>
            </a:r>
          </a:p>
        </p:txBody>
      </p:sp>
    </p:spTree>
    <p:extLst>
      <p:ext uri="{BB962C8B-B14F-4D97-AF65-F5344CB8AC3E}">
        <p14:creationId xmlns:p14="http://schemas.microsoft.com/office/powerpoint/2010/main" val="161996746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404664"/>
            <a:ext cx="8784976" cy="63668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/>
              <a:t>Задачи логистики</a:t>
            </a:r>
            <a:endParaRPr lang="ru-RU" b="1" dirty="0"/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>
          <a:xfrm>
            <a:off x="251520" y="1268760"/>
            <a:ext cx="8640960" cy="5328592"/>
          </a:xfrm>
        </p:spPr>
        <p:txBody>
          <a:bodyPr>
            <a:normAutofit/>
          </a:bodyPr>
          <a:lstStyle/>
          <a:p>
            <a:r>
              <a:rPr lang="ru-RU" sz="2800" u="sng" dirty="0" smtClean="0"/>
              <a:t>Прогноз</a:t>
            </a:r>
            <a:r>
              <a:rPr lang="ru-RU" sz="2800" dirty="0" smtClean="0"/>
              <a:t> </a:t>
            </a:r>
            <a:r>
              <a:rPr lang="ru-RU" sz="2800" dirty="0"/>
              <a:t>спроса и </a:t>
            </a:r>
            <a:r>
              <a:rPr lang="ru-RU" sz="2800" u="sng" dirty="0"/>
              <a:t>планирование</a:t>
            </a:r>
            <a:r>
              <a:rPr lang="ru-RU" sz="2800" dirty="0"/>
              <a:t> </a:t>
            </a:r>
            <a:r>
              <a:rPr lang="ru-RU" sz="2800" dirty="0" smtClean="0"/>
              <a:t>запасов</a:t>
            </a:r>
            <a:endParaRPr lang="ru-RU" sz="2800" dirty="0"/>
          </a:p>
          <a:p>
            <a:r>
              <a:rPr lang="ru-RU" sz="2800" dirty="0" smtClean="0"/>
              <a:t> Определение </a:t>
            </a:r>
            <a:r>
              <a:rPr lang="ru-RU" sz="2800" dirty="0"/>
              <a:t>необходимого </a:t>
            </a:r>
            <a:r>
              <a:rPr lang="ru-RU" sz="2800" u="sng" dirty="0"/>
              <a:t>уровня производственных </a:t>
            </a:r>
            <a:r>
              <a:rPr lang="ru-RU" sz="2800" u="sng" dirty="0" smtClean="0"/>
              <a:t>мощностей</a:t>
            </a:r>
          </a:p>
          <a:p>
            <a:r>
              <a:rPr lang="ru-RU" sz="2800" dirty="0"/>
              <a:t>У</a:t>
            </a:r>
            <a:r>
              <a:rPr lang="ru-RU" sz="2800" dirty="0" smtClean="0"/>
              <a:t>становление </a:t>
            </a:r>
            <a:r>
              <a:rPr lang="ru-RU" sz="2800" dirty="0"/>
              <a:t>целесообразного </a:t>
            </a:r>
            <a:r>
              <a:rPr lang="ru-RU" sz="2800" u="sng" dirty="0"/>
              <a:t>уровня</a:t>
            </a:r>
            <a:r>
              <a:rPr lang="ru-RU" sz="2800" dirty="0"/>
              <a:t> транспортных и складских </a:t>
            </a:r>
            <a:r>
              <a:rPr lang="ru-RU" sz="2800" u="sng" dirty="0" smtClean="0"/>
              <a:t>возможностей</a:t>
            </a:r>
          </a:p>
          <a:p>
            <a:r>
              <a:rPr lang="ru-RU" sz="2800" u="sng" dirty="0"/>
              <a:t>Р</a:t>
            </a:r>
            <a:r>
              <a:rPr lang="ru-RU" sz="2800" u="sng" dirty="0" smtClean="0"/>
              <a:t>аспределение </a:t>
            </a:r>
            <a:r>
              <a:rPr lang="ru-RU" sz="2800" u="sng" dirty="0"/>
              <a:t>готовой продукции </a:t>
            </a:r>
            <a:r>
              <a:rPr lang="ru-RU" sz="2800" dirty="0"/>
              <a:t>на основе оптимального управления материальными </a:t>
            </a:r>
            <a:r>
              <a:rPr lang="ru-RU" sz="2800" dirty="0" smtClean="0"/>
              <a:t>потоками</a:t>
            </a:r>
          </a:p>
          <a:p>
            <a:r>
              <a:rPr lang="ru-RU" sz="2800" dirty="0"/>
              <a:t>Р</a:t>
            </a:r>
            <a:r>
              <a:rPr lang="ru-RU" sz="2800" dirty="0" smtClean="0"/>
              <a:t>ациональное </a:t>
            </a:r>
            <a:r>
              <a:rPr lang="ru-RU" sz="2800" u="sng" dirty="0"/>
              <a:t>управление погрузочно-разгрузочными и перегрузочными </a:t>
            </a:r>
            <a:r>
              <a:rPr lang="ru-RU" sz="2800" u="sng" dirty="0" smtClean="0"/>
              <a:t>работами</a:t>
            </a:r>
          </a:p>
        </p:txBody>
      </p:sp>
    </p:spTree>
    <p:extLst>
      <p:ext uri="{BB962C8B-B14F-4D97-AF65-F5344CB8AC3E}">
        <p14:creationId xmlns:p14="http://schemas.microsoft.com/office/powerpoint/2010/main" val="354627903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764704"/>
            <a:ext cx="8784976" cy="5832648"/>
          </a:xfrm>
        </p:spPr>
        <p:txBody>
          <a:bodyPr>
            <a:normAutofit/>
          </a:bodyPr>
          <a:lstStyle/>
          <a:p>
            <a:r>
              <a:rPr lang="ru-RU" sz="3200" dirty="0"/>
              <a:t>Оптимизация </a:t>
            </a:r>
            <a:r>
              <a:rPr lang="ru-RU" sz="3200" u="sng" dirty="0"/>
              <a:t>управления транспортно-складскими операциями </a:t>
            </a:r>
            <a:r>
              <a:rPr lang="ru-RU" sz="3200" dirty="0"/>
              <a:t>во всех звеньях логистической </a:t>
            </a:r>
            <a:r>
              <a:rPr lang="ru-RU" sz="3200" dirty="0" smtClean="0"/>
              <a:t>цепи</a:t>
            </a:r>
          </a:p>
          <a:p>
            <a:r>
              <a:rPr lang="ru-RU" sz="3200" dirty="0"/>
              <a:t>П</a:t>
            </a:r>
            <a:r>
              <a:rPr lang="ru-RU" sz="3200" dirty="0" smtClean="0"/>
              <a:t>остроение </a:t>
            </a:r>
            <a:r>
              <a:rPr lang="ru-RU" sz="3200" u="sng" dirty="0"/>
              <a:t>вариантов рационального функционирования</a:t>
            </a:r>
            <a:r>
              <a:rPr lang="ru-RU" sz="3200" dirty="0"/>
              <a:t> логистических </a:t>
            </a:r>
            <a:r>
              <a:rPr lang="ru-RU" sz="3200" dirty="0" smtClean="0"/>
              <a:t>систем </a:t>
            </a:r>
          </a:p>
          <a:p>
            <a:r>
              <a:rPr lang="ru-RU" sz="3200" dirty="0"/>
              <a:t>Р</a:t>
            </a:r>
            <a:r>
              <a:rPr lang="ru-RU" sz="3200" dirty="0" smtClean="0"/>
              <a:t>азработка </a:t>
            </a:r>
            <a:r>
              <a:rPr lang="ru-RU" sz="3200" u="sng" dirty="0"/>
              <a:t>перспективных методов индикативного планирования </a:t>
            </a:r>
            <a:r>
              <a:rPr lang="ru-RU" sz="3200" dirty="0"/>
              <a:t>согласованной реализации логистических </a:t>
            </a:r>
            <a:r>
              <a:rPr lang="ru-RU" sz="3200" dirty="0" smtClean="0"/>
              <a:t>процессов</a:t>
            </a:r>
          </a:p>
        </p:txBody>
      </p:sp>
    </p:spTree>
    <p:extLst>
      <p:ext uri="{BB962C8B-B14F-4D97-AF65-F5344CB8AC3E}">
        <p14:creationId xmlns:p14="http://schemas.microsoft.com/office/powerpoint/2010/main" val="190752091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476672"/>
            <a:ext cx="8784976" cy="794352"/>
          </a:xfrm>
        </p:spPr>
        <p:txBody>
          <a:bodyPr>
            <a:noAutofit/>
          </a:bodyPr>
          <a:lstStyle/>
          <a:p>
            <a:pPr algn="ctr"/>
            <a:r>
              <a:rPr lang="ru-RU" sz="5400" b="1" dirty="0" smtClean="0"/>
              <a:t>Функции логистики</a:t>
            </a:r>
            <a:endParaRPr lang="ru-RU" sz="5400" b="1" dirty="0"/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107504" y="1412776"/>
            <a:ext cx="8856984" cy="5256584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dirty="0" smtClean="0"/>
              <a:t>В науке выделяют три основные </a:t>
            </a:r>
            <a:r>
              <a:rPr lang="ru-RU" b="1" dirty="0" smtClean="0"/>
              <a:t>функции логистики:</a:t>
            </a:r>
            <a:endParaRPr lang="ru-RU" dirty="0" smtClean="0"/>
          </a:p>
          <a:p>
            <a:r>
              <a:rPr lang="ru-RU" b="1" i="1" dirty="0" smtClean="0"/>
              <a:t>интегрирующая</a:t>
            </a:r>
            <a:r>
              <a:rPr lang="ru-RU" b="1" dirty="0" smtClean="0"/>
              <a:t> – </a:t>
            </a:r>
            <a:r>
              <a:rPr lang="ru-RU" dirty="0" smtClean="0"/>
              <a:t>движение материальных потоков и их формирование рассматриваются как единое целое, как единый процесс</a:t>
            </a:r>
          </a:p>
          <a:p>
            <a:r>
              <a:rPr lang="ru-RU" b="1" i="1" dirty="0" smtClean="0"/>
              <a:t>организующая</a:t>
            </a:r>
            <a:r>
              <a:rPr lang="ru-RU" dirty="0" smtClean="0"/>
              <a:t> – обеспечение полного взаимодействия и согласования действий всех участников логистической цепи</a:t>
            </a:r>
          </a:p>
          <a:p>
            <a:r>
              <a:rPr lang="ru-RU" b="1" i="1" dirty="0" smtClean="0"/>
              <a:t>управляющая</a:t>
            </a:r>
            <a:r>
              <a:rPr lang="ru-RU" b="1" dirty="0" smtClean="0"/>
              <a:t> – </a:t>
            </a:r>
            <a:r>
              <a:rPr lang="ru-RU" dirty="0" smtClean="0"/>
              <a:t>необходимость поддержания параметров системы движения материальных потоков в заданных пределах, которые вырабатываются путем анализа, планирования, регулирования и контроля за всеми действиями в рамках данной логистической системы</a:t>
            </a:r>
            <a:endParaRPr lang="ru-RU" i="1" dirty="0" smtClean="0"/>
          </a:p>
          <a:p>
            <a:endParaRPr lang="ru-RU" b="1" i="1" dirty="0" smtClean="0"/>
          </a:p>
          <a:p>
            <a:endParaRPr lang="ru-RU" b="1" i="1" dirty="0"/>
          </a:p>
        </p:txBody>
      </p:sp>
    </p:spTree>
    <p:extLst>
      <p:ext uri="{BB962C8B-B14F-4D97-AF65-F5344CB8AC3E}">
        <p14:creationId xmlns:p14="http://schemas.microsoft.com/office/powerpoint/2010/main" val="210078196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2844" y="642918"/>
            <a:ext cx="9001156" cy="642934"/>
          </a:xfrm>
        </p:spPr>
        <p:txBody>
          <a:bodyPr>
            <a:normAutofit/>
          </a:bodyPr>
          <a:lstStyle/>
          <a:p>
            <a:pPr algn="ctr"/>
            <a:r>
              <a:rPr lang="ru-RU" sz="3600" b="1" dirty="0" smtClean="0"/>
              <a:t>Логистические и технологические операции</a:t>
            </a:r>
            <a:endParaRPr lang="ru-RU" sz="36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2844" y="1571612"/>
            <a:ext cx="8786874" cy="5072098"/>
          </a:xfrm>
        </p:spPr>
        <p:txBody>
          <a:bodyPr>
            <a:normAutofit lnSpcReduction="10000"/>
          </a:bodyPr>
          <a:lstStyle/>
          <a:p>
            <a:r>
              <a:rPr lang="ru-RU" u="sng" dirty="0" smtClean="0"/>
              <a:t>Процесс переработки исходных материальных ресурсов </a:t>
            </a:r>
            <a:r>
              <a:rPr lang="ru-RU" dirty="0" smtClean="0"/>
              <a:t>можно подразделить на </a:t>
            </a:r>
            <a:r>
              <a:rPr lang="ru-RU" u="sng" dirty="0" smtClean="0"/>
              <a:t>две группы операций</a:t>
            </a:r>
            <a:r>
              <a:rPr lang="ru-RU" dirty="0" smtClean="0"/>
              <a:t>: </a:t>
            </a:r>
            <a:r>
              <a:rPr lang="ru-RU" b="1" dirty="0" smtClean="0"/>
              <a:t>технологические</a:t>
            </a:r>
            <a:r>
              <a:rPr lang="ru-RU" dirty="0" smtClean="0"/>
              <a:t> и </a:t>
            </a:r>
            <a:r>
              <a:rPr lang="ru-RU" b="1" dirty="0" smtClean="0"/>
              <a:t>логистические</a:t>
            </a:r>
            <a:endParaRPr lang="ru-RU" dirty="0" smtClean="0"/>
          </a:p>
          <a:p>
            <a:r>
              <a:rPr lang="ru-RU" b="1" dirty="0" smtClean="0"/>
              <a:t>Технологические операции </a:t>
            </a:r>
            <a:r>
              <a:rPr lang="ru-RU" dirty="0" smtClean="0"/>
              <a:t>связаны с </a:t>
            </a:r>
            <a:r>
              <a:rPr lang="ru-RU" u="sng" dirty="0" smtClean="0"/>
              <a:t>качественными преобразованиями материальных ресурсов </a:t>
            </a:r>
            <a:r>
              <a:rPr lang="ru-RU" dirty="0" smtClean="0"/>
              <a:t>как предметов труда </a:t>
            </a:r>
            <a:r>
              <a:rPr lang="ru-RU" u="sng" dirty="0" smtClean="0"/>
              <a:t>в незавершенную или готовую продукцию</a:t>
            </a:r>
            <a:endParaRPr lang="ru-RU" dirty="0" smtClean="0"/>
          </a:p>
          <a:p>
            <a:r>
              <a:rPr lang="ru-RU" b="1" dirty="0" smtClean="0"/>
              <a:t>Логистические операции</a:t>
            </a:r>
            <a:r>
              <a:rPr lang="ru-RU" dirty="0" smtClean="0"/>
              <a:t>, напротив, </a:t>
            </a:r>
            <a:r>
              <a:rPr lang="ru-RU" u="sng" dirty="0" smtClean="0"/>
              <a:t>не содержат качественного преобразования материальных потоков</a:t>
            </a:r>
            <a:r>
              <a:rPr lang="ru-RU" dirty="0" smtClean="0"/>
              <a:t>, а </a:t>
            </a:r>
            <a:r>
              <a:rPr lang="ru-RU" u="sng" dirty="0" smtClean="0"/>
              <a:t>подразумевают </a:t>
            </a:r>
            <a:r>
              <a:rPr lang="ru-RU" b="1" u="sng" dirty="0" smtClean="0"/>
              <a:t>физическое перемещение </a:t>
            </a:r>
            <a:r>
              <a:rPr lang="ru-RU" u="sng" dirty="0" smtClean="0"/>
              <a:t>материальных ресурсов </a:t>
            </a:r>
            <a:r>
              <a:rPr lang="ru-RU" dirty="0" smtClean="0"/>
              <a:t>и </a:t>
            </a:r>
            <a:r>
              <a:rPr lang="ru-RU" u="sng" dirty="0" smtClean="0"/>
              <a:t>обеспечивают наличие </a:t>
            </a:r>
            <a:r>
              <a:rPr lang="ru-RU" b="1" u="sng" dirty="0" smtClean="0"/>
              <a:t>нужного</a:t>
            </a:r>
            <a:r>
              <a:rPr lang="ru-RU" u="sng" dirty="0" smtClean="0"/>
              <a:t> </a:t>
            </a:r>
            <a:r>
              <a:rPr lang="ru-RU" b="1" u="sng" dirty="0" smtClean="0"/>
              <a:t>предмета</a:t>
            </a:r>
            <a:r>
              <a:rPr lang="ru-RU" u="sng" dirty="0" smtClean="0"/>
              <a:t> в необходимом количестве в </a:t>
            </a:r>
            <a:r>
              <a:rPr lang="ru-RU" b="1" u="sng" dirty="0" smtClean="0"/>
              <a:t>нужное время </a:t>
            </a:r>
            <a:r>
              <a:rPr lang="ru-RU" u="sng" dirty="0" smtClean="0"/>
              <a:t>в </a:t>
            </a:r>
            <a:r>
              <a:rPr lang="ru-RU" b="1" u="sng" dirty="0" smtClean="0"/>
              <a:t>нужном месте</a:t>
            </a:r>
            <a:endParaRPr lang="ru-RU" b="1" u="sng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2844" y="571480"/>
            <a:ext cx="8786874" cy="6072230"/>
          </a:xfrm>
        </p:spPr>
        <p:txBody>
          <a:bodyPr>
            <a:normAutofit/>
          </a:bodyPr>
          <a:lstStyle/>
          <a:p>
            <a:r>
              <a:rPr lang="ru-RU" b="1" dirty="0" smtClean="0"/>
              <a:t>Логистическая операция </a:t>
            </a:r>
            <a:r>
              <a:rPr lang="ru-RU" dirty="0" smtClean="0"/>
              <a:t>— </a:t>
            </a:r>
            <a:r>
              <a:rPr lang="ru-RU" u="sng" dirty="0" smtClean="0"/>
              <a:t>самостоятельная часть </a:t>
            </a:r>
            <a:r>
              <a:rPr lang="ru-RU" dirty="0" smtClean="0"/>
              <a:t>логистической деятельности, производимая в рамках </a:t>
            </a:r>
            <a:r>
              <a:rPr lang="ru-RU" u="sng" dirty="0" smtClean="0"/>
              <a:t>единичной трансформации материального потока</a:t>
            </a:r>
            <a:r>
              <a:rPr lang="ru-RU" dirty="0" smtClean="0"/>
              <a:t>, </a:t>
            </a:r>
            <a:r>
              <a:rPr lang="ru-RU" u="sng" dirty="0" smtClean="0"/>
              <a:t>связанной с его перемещением</a:t>
            </a:r>
            <a:r>
              <a:rPr lang="ru-RU" dirty="0" smtClean="0"/>
              <a:t> </a:t>
            </a:r>
          </a:p>
          <a:p>
            <a:r>
              <a:rPr lang="ru-RU" dirty="0" smtClean="0"/>
              <a:t>К логистическим операциям с материальными потоками традиционно относят: </a:t>
            </a:r>
          </a:p>
          <a:p>
            <a:pPr>
              <a:buFontTx/>
              <a:buChar char="-"/>
            </a:pPr>
            <a:r>
              <a:rPr lang="ru-RU" dirty="0" smtClean="0"/>
              <a:t>транспортировку, </a:t>
            </a:r>
          </a:p>
          <a:p>
            <a:pPr>
              <a:buFontTx/>
              <a:buChar char="-"/>
            </a:pPr>
            <a:r>
              <a:rPr lang="ru-RU" dirty="0" smtClean="0"/>
              <a:t>погрузочно-разгрузочные работы, </a:t>
            </a:r>
          </a:p>
          <a:p>
            <a:pPr>
              <a:buFontTx/>
              <a:buChar char="-"/>
            </a:pPr>
            <a:r>
              <a:rPr lang="ru-RU" dirty="0" smtClean="0"/>
              <a:t>сортировку, </a:t>
            </a:r>
          </a:p>
          <a:p>
            <a:pPr>
              <a:buFontTx/>
              <a:buChar char="-"/>
            </a:pPr>
            <a:r>
              <a:rPr lang="ru-RU" dirty="0" smtClean="0"/>
              <a:t>комплектацию, </a:t>
            </a:r>
          </a:p>
          <a:p>
            <a:pPr>
              <a:buFontTx/>
              <a:buChar char="-"/>
            </a:pPr>
            <a:r>
              <a:rPr lang="ru-RU" dirty="0" smtClean="0"/>
              <a:t>упаковку, </a:t>
            </a:r>
          </a:p>
          <a:p>
            <a:pPr>
              <a:buFontTx/>
              <a:buChar char="-"/>
            </a:pPr>
            <a:r>
              <a:rPr lang="ru-RU" dirty="0" smtClean="0"/>
              <a:t>хранение и т. </a:t>
            </a:r>
            <a:r>
              <a:rPr lang="ru-RU" dirty="0" err="1" smtClean="0"/>
              <a:t>д</a:t>
            </a:r>
            <a:endParaRPr lang="ru-RU" b="1" u="sng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28596" y="500042"/>
            <a:ext cx="8229600" cy="56122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600" b="1" dirty="0" smtClean="0"/>
              <a:t>Классификация логистических операций</a:t>
            </a:r>
            <a:endParaRPr lang="ru-RU" sz="3600" b="1" dirty="0"/>
          </a:p>
        </p:txBody>
      </p:sp>
      <p:graphicFrame>
        <p:nvGraphicFramePr>
          <p:cNvPr id="6" name="Содержимое 5"/>
          <p:cNvGraphicFramePr>
            <a:graphicFrameLocks noGrp="1"/>
          </p:cNvGraphicFramePr>
          <p:nvPr>
            <p:ph idx="1"/>
          </p:nvPr>
        </p:nvGraphicFramePr>
        <p:xfrm>
          <a:off x="214313" y="1285875"/>
          <a:ext cx="8786812" cy="4663440"/>
        </p:xfrm>
        <a:graphic>
          <a:graphicData uri="http://schemas.openxmlformats.org/drawingml/2006/table">
            <a:tbl>
              <a:tblPr firstRow="1" bandRow="1">
                <a:tableStyleId>{72833802-FEF1-4C79-8D5D-14CF1EAF98D9}</a:tableStyleId>
              </a:tblPr>
              <a:tblGrid>
                <a:gridCol w="3071803"/>
                <a:gridCol w="5715009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bg1"/>
                          </a:solidFill>
                        </a:rPr>
                        <a:t>Критерий</a:t>
                      </a:r>
                      <a:r>
                        <a:rPr lang="ru-RU" baseline="0" dirty="0" smtClean="0">
                          <a:solidFill>
                            <a:schemeClr val="bg1"/>
                          </a:solidFill>
                        </a:rPr>
                        <a:t> классификации</a:t>
                      </a:r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bg1"/>
                          </a:solidFill>
                        </a:rPr>
                        <a:t>Характеристика логистической операции</a:t>
                      </a:r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chemeClr val="tx1"/>
                          </a:solidFill>
                        </a:rPr>
                        <a:t>Права собственности на материальные потоки</a:t>
                      </a:r>
                      <a:endParaRPr lang="ru-RU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Переходят</a:t>
                      </a:r>
                    </a:p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Не</a:t>
                      </a:r>
                      <a:r>
                        <a:rPr lang="ru-RU" baseline="0" dirty="0" smtClean="0">
                          <a:solidFill>
                            <a:schemeClr val="tx1"/>
                          </a:solidFill>
                        </a:rPr>
                        <a:t> переходят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ru-RU" b="1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ru-RU" b="1" dirty="0" smtClean="0">
                          <a:solidFill>
                            <a:schemeClr val="tx1"/>
                          </a:solidFill>
                        </a:rPr>
                        <a:t>Природа потока</a:t>
                      </a:r>
                      <a:endParaRPr lang="ru-RU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Материальный поток</a:t>
                      </a:r>
                    </a:p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Информационный поток</a:t>
                      </a:r>
                    </a:p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Поток</a:t>
                      </a:r>
                      <a:r>
                        <a:rPr lang="ru-RU" baseline="0" dirty="0" smtClean="0">
                          <a:solidFill>
                            <a:schemeClr val="tx1"/>
                          </a:solidFill>
                        </a:rPr>
                        <a:t> услуг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chemeClr val="tx1"/>
                          </a:solidFill>
                        </a:rPr>
                        <a:t>Направленность</a:t>
                      </a:r>
                      <a:endParaRPr lang="ru-RU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Внешние (снабжение и сбыт (распределение))</a:t>
                      </a:r>
                    </a:p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Внутренние (в рамках организации)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chemeClr val="tx1"/>
                          </a:solidFill>
                        </a:rPr>
                        <a:t>Значимость</a:t>
                      </a:r>
                      <a:endParaRPr lang="ru-RU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Основные</a:t>
                      </a:r>
                    </a:p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Обеспечивающие</a:t>
                      </a:r>
                      <a:r>
                        <a:rPr lang="ru-RU" baseline="0" dirty="0" smtClean="0">
                          <a:solidFill>
                            <a:schemeClr val="tx1"/>
                          </a:solidFill>
                        </a:rPr>
                        <a:t> (вспомогательные)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chemeClr val="tx1"/>
                          </a:solidFill>
                        </a:rPr>
                        <a:t>Сфера логистической деятельности</a:t>
                      </a:r>
                      <a:endParaRPr lang="ru-RU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Транспортные</a:t>
                      </a:r>
                    </a:p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Погрузочно-разгрузочные</a:t>
                      </a:r>
                    </a:p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Монтажные</a:t>
                      </a:r>
                    </a:p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Хранение</a:t>
                      </a:r>
                      <a:r>
                        <a:rPr lang="ru-RU" baseline="0" dirty="0" smtClean="0">
                          <a:solidFill>
                            <a:schemeClr val="tx1"/>
                          </a:solidFill>
                        </a:rPr>
                        <a:t> и т.п.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sz="5400" b="1" dirty="0"/>
              <a:t>1.2. Логистическая система современной организации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935480"/>
            <a:ext cx="8784976" cy="4661872"/>
          </a:xfrm>
        </p:spPr>
        <p:txBody>
          <a:bodyPr/>
          <a:lstStyle/>
          <a:p>
            <a:r>
              <a:rPr lang="ru-RU" b="1" dirty="0" smtClean="0"/>
              <a:t>Объект логистической системы </a:t>
            </a:r>
            <a:r>
              <a:rPr lang="ru-RU" dirty="0" smtClean="0"/>
              <a:t>– </a:t>
            </a:r>
            <a:r>
              <a:rPr lang="ru-RU" u="sng" dirty="0" smtClean="0"/>
              <a:t>материальные</a:t>
            </a:r>
            <a:r>
              <a:rPr lang="ru-RU" dirty="0" smtClean="0"/>
              <a:t> и </a:t>
            </a:r>
            <a:r>
              <a:rPr lang="ru-RU" u="sng" dirty="0" smtClean="0"/>
              <a:t>иные</a:t>
            </a:r>
            <a:r>
              <a:rPr lang="ru-RU" dirty="0" smtClean="0"/>
              <a:t> связанные с ними потоки в деятельности организации</a:t>
            </a:r>
          </a:p>
          <a:p>
            <a:r>
              <a:rPr lang="ru-RU" b="1" dirty="0" smtClean="0"/>
              <a:t>Цель логистической системы</a:t>
            </a:r>
            <a:r>
              <a:rPr lang="ru-RU" dirty="0" smtClean="0"/>
              <a:t> – достижение с наименьшими затратами максимальной приспособленности организации к изменяющейся рыночной ситуации и получение конкурентных преимуществ путем оптимизации основных операционных процессов 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19902827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395536" y="260648"/>
            <a:ext cx="8496944" cy="1656184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>ТЕМА 1. </a:t>
            </a:r>
            <a:br>
              <a:rPr lang="ru-RU" b="1" dirty="0" smtClean="0"/>
            </a:br>
            <a:r>
              <a:rPr lang="ru-RU" b="1" dirty="0" smtClean="0"/>
              <a:t>ВВЕДЕНИЕ В ТЕОРИЮ ЛОГИСТИКИ</a:t>
            </a:r>
            <a:endParaRPr lang="ru-RU" b="1" dirty="0"/>
          </a:p>
        </p:txBody>
      </p:sp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79512" y="2675467"/>
            <a:ext cx="8712967" cy="3450696"/>
          </a:xfrm>
        </p:spPr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ru-RU" sz="4400" b="1" dirty="0" smtClean="0"/>
              <a:t>1.1. </a:t>
            </a:r>
            <a:r>
              <a:rPr lang="ru-RU" sz="4400" b="1" dirty="0"/>
              <a:t>Сущность, </a:t>
            </a:r>
            <a:r>
              <a:rPr lang="ru-RU" sz="4400" b="1" dirty="0" smtClean="0"/>
              <a:t>объект, предмет, цель, задачи, функции </a:t>
            </a:r>
            <a:r>
              <a:rPr lang="ru-RU" sz="4400" b="1" dirty="0"/>
              <a:t>и принципы </a:t>
            </a:r>
            <a:r>
              <a:rPr lang="ru-RU" sz="4400" b="1" dirty="0" smtClean="0"/>
              <a:t>логистики</a:t>
            </a:r>
          </a:p>
          <a:p>
            <a:pPr marL="0" indent="0" algn="ctr">
              <a:buNone/>
            </a:pPr>
            <a:endParaRPr lang="ru-RU" sz="4400" b="1" dirty="0"/>
          </a:p>
          <a:p>
            <a:pPr marL="0" indent="0" algn="ctr">
              <a:buNone/>
            </a:pPr>
            <a:r>
              <a:rPr lang="ru-RU" sz="4400" b="1" dirty="0" smtClean="0"/>
              <a:t>1.2. </a:t>
            </a:r>
            <a:r>
              <a:rPr lang="ru-RU" sz="4400" b="1" dirty="0"/>
              <a:t>Логистическая система современной организации </a:t>
            </a:r>
            <a:r>
              <a:rPr lang="ru-RU" sz="4400" b="1" dirty="0" smtClean="0"/>
              <a:t> </a:t>
            </a:r>
            <a:endParaRPr lang="ru-RU" sz="4400" b="1" dirty="0"/>
          </a:p>
        </p:txBody>
      </p:sp>
    </p:spTree>
    <p:extLst>
      <p:ext uri="{BB962C8B-B14F-4D97-AF65-F5344CB8AC3E}">
        <p14:creationId xmlns:p14="http://schemas.microsoft.com/office/powerpoint/2010/main" val="326836457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500042"/>
            <a:ext cx="8229600" cy="50632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600" b="1" dirty="0" smtClean="0"/>
              <a:t>Сущность логистической системы</a:t>
            </a:r>
            <a:endParaRPr lang="ru-RU" sz="36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142984"/>
            <a:ext cx="8784976" cy="5598384"/>
          </a:xfrm>
        </p:spPr>
        <p:txBody>
          <a:bodyPr>
            <a:normAutofit/>
          </a:bodyPr>
          <a:lstStyle/>
          <a:p>
            <a:r>
              <a:rPr lang="ru-RU" b="1" dirty="0" smtClean="0"/>
              <a:t>Логистическая система  </a:t>
            </a:r>
            <a:r>
              <a:rPr lang="ru-RU" dirty="0" smtClean="0"/>
              <a:t>- совокупность элементов, выполняющих </a:t>
            </a:r>
            <a:r>
              <a:rPr lang="ru-RU" u="sng" dirty="0" smtClean="0"/>
              <a:t>взаимосвязанные логистические операции </a:t>
            </a:r>
            <a:r>
              <a:rPr lang="ru-RU" dirty="0" smtClean="0"/>
              <a:t>и обеспечивающих эффективную реализацию логистической деятельности</a:t>
            </a:r>
          </a:p>
          <a:p>
            <a:r>
              <a:rPr lang="ru-RU" dirty="0" smtClean="0"/>
              <a:t>Это система </a:t>
            </a:r>
            <a:r>
              <a:rPr lang="ru-RU" u="sng" dirty="0" smtClean="0"/>
              <a:t>с обратной связью</a:t>
            </a:r>
            <a:r>
              <a:rPr lang="ru-RU" dirty="0" smtClean="0"/>
              <a:t>,</a:t>
            </a:r>
          </a:p>
          <a:p>
            <a:pPr>
              <a:buFontTx/>
              <a:buChar char="-"/>
            </a:pPr>
            <a:r>
              <a:rPr lang="ru-RU" dirty="0" smtClean="0"/>
              <a:t>выполняющая те или иные </a:t>
            </a:r>
            <a:r>
              <a:rPr lang="ru-RU" u="sng" dirty="0" smtClean="0"/>
              <a:t>логистические функции</a:t>
            </a:r>
          </a:p>
          <a:p>
            <a:pPr>
              <a:buFontTx/>
              <a:buChar char="-"/>
            </a:pPr>
            <a:r>
              <a:rPr lang="ru-RU" dirty="0" smtClean="0"/>
              <a:t>и обладающая </a:t>
            </a:r>
            <a:r>
              <a:rPr lang="ru-RU" u="sng" dirty="0" smtClean="0"/>
              <a:t>механизмом самонастройки</a:t>
            </a:r>
            <a:r>
              <a:rPr lang="ru-RU" dirty="0" smtClean="0"/>
              <a:t> для решения возникающих в процессе деятельности проблем</a:t>
            </a:r>
          </a:p>
          <a:p>
            <a:r>
              <a:rPr lang="ru-RU" dirty="0" smtClean="0"/>
              <a:t>Как правило, логистическая система состоит из </a:t>
            </a:r>
            <a:r>
              <a:rPr lang="ru-RU" u="sng" dirty="0" smtClean="0"/>
              <a:t>нескольких подсистем</a:t>
            </a:r>
            <a:r>
              <a:rPr lang="ru-RU" dirty="0" smtClean="0"/>
              <a:t> – </a:t>
            </a:r>
            <a:r>
              <a:rPr lang="ru-RU" b="1" dirty="0" smtClean="0"/>
              <a:t>функциональных областей логистики</a:t>
            </a:r>
            <a:endParaRPr lang="ru-RU" u="sng" dirty="0" smtClean="0"/>
          </a:p>
        </p:txBody>
      </p:sp>
    </p:spTree>
    <p:extLst>
      <p:ext uri="{BB962C8B-B14F-4D97-AF65-F5344CB8AC3E}">
        <p14:creationId xmlns:p14="http://schemas.microsoft.com/office/powerpoint/2010/main" val="311468925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571480"/>
            <a:ext cx="8229600" cy="56122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600" b="1" dirty="0" smtClean="0"/>
              <a:t>Классификация логистических систем</a:t>
            </a:r>
            <a:endParaRPr lang="ru-RU" sz="3600" b="1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142875" y="1285875"/>
          <a:ext cx="8786814" cy="5039360"/>
        </p:xfrm>
        <a:graphic>
          <a:graphicData uri="http://schemas.openxmlformats.org/drawingml/2006/table">
            <a:tbl>
              <a:tblPr firstRow="1" bandRow="1">
                <a:tableStyleId>{72833802-FEF1-4C79-8D5D-14CF1EAF98D9}</a:tableStyleId>
              </a:tblPr>
              <a:tblGrid>
                <a:gridCol w="3857621"/>
                <a:gridCol w="4929193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bg1"/>
                          </a:solidFill>
                        </a:rPr>
                        <a:t>Критерий</a:t>
                      </a:r>
                      <a:r>
                        <a:rPr lang="ru-RU" baseline="0" dirty="0" smtClean="0">
                          <a:solidFill>
                            <a:schemeClr val="bg1"/>
                          </a:solidFill>
                        </a:rPr>
                        <a:t> классификации</a:t>
                      </a:r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bg1"/>
                          </a:solidFill>
                        </a:rPr>
                        <a:t>Виды логистических систем</a:t>
                      </a:r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Степень сложности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Низкая, средняя, высокая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ru-RU" b="1" dirty="0" smtClean="0"/>
                    </a:p>
                    <a:p>
                      <a:pPr algn="ctr"/>
                      <a:endParaRPr lang="ru-RU" b="1" dirty="0" smtClean="0"/>
                    </a:p>
                    <a:p>
                      <a:pPr algn="ctr"/>
                      <a:r>
                        <a:rPr lang="ru-RU" b="1" dirty="0" smtClean="0"/>
                        <a:t>Масштабы</a:t>
                      </a:r>
                      <a:r>
                        <a:rPr lang="ru-RU" b="1" baseline="0" dirty="0" smtClean="0"/>
                        <a:t> деятельности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Внутрифирменная</a:t>
                      </a:r>
                    </a:p>
                    <a:p>
                      <a:pPr algn="ctr"/>
                      <a:r>
                        <a:rPr lang="ru-RU" dirty="0" smtClean="0"/>
                        <a:t>Межфирменная</a:t>
                      </a:r>
                    </a:p>
                    <a:p>
                      <a:pPr algn="ctr"/>
                      <a:r>
                        <a:rPr lang="ru-RU" dirty="0" smtClean="0"/>
                        <a:t>Региональная</a:t>
                      </a:r>
                    </a:p>
                    <a:p>
                      <a:pPr algn="ctr"/>
                      <a:r>
                        <a:rPr lang="ru-RU" dirty="0" smtClean="0"/>
                        <a:t>Национальная</a:t>
                      </a:r>
                    </a:p>
                    <a:p>
                      <a:pPr algn="ctr"/>
                      <a:r>
                        <a:rPr lang="ru-RU" dirty="0" smtClean="0"/>
                        <a:t>Международная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Стабильность во времени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Неизменная (статическая)</a:t>
                      </a:r>
                    </a:p>
                    <a:p>
                      <a:pPr algn="ctr"/>
                      <a:r>
                        <a:rPr lang="ru-RU" dirty="0" smtClean="0"/>
                        <a:t>Вариационная (динамическая)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Взаимодействие с внешней средой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Закрытая</a:t>
                      </a:r>
                    </a:p>
                    <a:p>
                      <a:pPr algn="ctr"/>
                      <a:r>
                        <a:rPr lang="ru-RU" dirty="0" smtClean="0"/>
                        <a:t>Открытая</a:t>
                      </a:r>
                    </a:p>
                    <a:p>
                      <a:pPr algn="ctr"/>
                      <a:r>
                        <a:rPr lang="ru-RU" dirty="0" smtClean="0"/>
                        <a:t>Смешанная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Характер деятельности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Специализированная</a:t>
                      </a:r>
                    </a:p>
                    <a:p>
                      <a:pPr algn="ctr"/>
                      <a:r>
                        <a:rPr lang="ru-RU" dirty="0" smtClean="0"/>
                        <a:t>Комплексная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Состав</a:t>
                      </a:r>
                      <a:r>
                        <a:rPr lang="ru-RU" b="1" baseline="0" dirty="0" smtClean="0"/>
                        <a:t> участников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Стационарная</a:t>
                      </a:r>
                    </a:p>
                    <a:p>
                      <a:pPr algn="ctr"/>
                      <a:r>
                        <a:rPr lang="ru-RU" dirty="0" smtClean="0"/>
                        <a:t>Адаптивная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642918"/>
            <a:ext cx="8786874" cy="5929354"/>
          </a:xfrm>
        </p:spPr>
        <p:txBody>
          <a:bodyPr>
            <a:normAutofit lnSpcReduction="10000"/>
          </a:bodyPr>
          <a:lstStyle/>
          <a:p>
            <a:r>
              <a:rPr lang="ru-RU" dirty="0" smtClean="0"/>
              <a:t>В соответствии с классификацией, приведенной на предыдущем слайде, </a:t>
            </a:r>
            <a:r>
              <a:rPr lang="ru-RU" b="1" dirty="0" smtClean="0"/>
              <a:t>большинство логистических систем  </a:t>
            </a:r>
            <a:r>
              <a:rPr lang="ru-RU" dirty="0" smtClean="0"/>
              <a:t>можно охарактеризовать как: </a:t>
            </a:r>
          </a:p>
          <a:p>
            <a:pPr>
              <a:buFontTx/>
              <a:buChar char="-"/>
            </a:pPr>
            <a:r>
              <a:rPr lang="ru-RU" dirty="0" smtClean="0"/>
              <a:t>динамические, </a:t>
            </a:r>
          </a:p>
          <a:p>
            <a:pPr>
              <a:buFontTx/>
              <a:buChar char="-"/>
            </a:pPr>
            <a:r>
              <a:rPr lang="ru-RU" dirty="0" smtClean="0"/>
              <a:t>смешанные, </a:t>
            </a:r>
          </a:p>
          <a:p>
            <a:pPr>
              <a:buFontTx/>
              <a:buChar char="-"/>
            </a:pPr>
            <a:r>
              <a:rPr lang="ru-RU" dirty="0" smtClean="0"/>
              <a:t>комплексные, </a:t>
            </a:r>
          </a:p>
          <a:p>
            <a:pPr>
              <a:buFontTx/>
              <a:buChar char="-"/>
            </a:pPr>
            <a:r>
              <a:rPr lang="ru-RU" dirty="0" smtClean="0"/>
              <a:t>адаптивные, </a:t>
            </a:r>
          </a:p>
          <a:p>
            <a:pPr>
              <a:buFontTx/>
              <a:buChar char="-"/>
            </a:pPr>
            <a:r>
              <a:rPr lang="ru-RU" dirty="0" smtClean="0"/>
              <a:t>сложные системы</a:t>
            </a:r>
          </a:p>
          <a:p>
            <a:r>
              <a:rPr lang="ru-RU" dirty="0" smtClean="0"/>
              <a:t>Вне зависимости от места осуществления логистической деятельности </a:t>
            </a:r>
            <a:r>
              <a:rPr lang="ru-RU" dirty="0" err="1" smtClean="0"/>
              <a:t>логистическую</a:t>
            </a:r>
            <a:r>
              <a:rPr lang="ru-RU" dirty="0" smtClean="0"/>
              <a:t> систему можно рассматривать как </a:t>
            </a:r>
            <a:r>
              <a:rPr lang="ru-RU" b="1" dirty="0" smtClean="0"/>
              <a:t>систему массового обслуживания</a:t>
            </a:r>
            <a:r>
              <a:rPr lang="ru-RU" dirty="0" smtClean="0"/>
              <a:t>, </a:t>
            </a:r>
            <a:r>
              <a:rPr lang="ru-RU" u="sng" dirty="0" smtClean="0"/>
              <a:t>изменение масштабов деятельности </a:t>
            </a:r>
            <a:r>
              <a:rPr lang="ru-RU" dirty="0" smtClean="0"/>
              <a:t>которой определяются </a:t>
            </a:r>
            <a:r>
              <a:rPr lang="ru-RU" b="1" dirty="0" smtClean="0"/>
              <a:t>динамикой потребительских предпочтений</a:t>
            </a:r>
            <a:endParaRPr lang="ru-RU" b="1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42844" y="642918"/>
            <a:ext cx="8858312" cy="48979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200" b="1" dirty="0" smtClean="0"/>
              <a:t>Микро- и </a:t>
            </a:r>
            <a:r>
              <a:rPr lang="ru-RU" sz="3200" b="1" dirty="0" err="1" smtClean="0"/>
              <a:t>макрологистические</a:t>
            </a:r>
            <a:r>
              <a:rPr lang="ru-RU" sz="3200" b="1" dirty="0" smtClean="0"/>
              <a:t> системы</a:t>
            </a:r>
            <a:endParaRPr lang="ru-RU" sz="32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1214422"/>
            <a:ext cx="8715436" cy="5357850"/>
          </a:xfrm>
        </p:spPr>
        <p:txBody>
          <a:bodyPr>
            <a:normAutofit/>
          </a:bodyPr>
          <a:lstStyle/>
          <a:p>
            <a:r>
              <a:rPr lang="ru-RU" dirty="0" smtClean="0"/>
              <a:t>В целом логистические системы подразделяют на </a:t>
            </a:r>
            <a:r>
              <a:rPr lang="ru-RU" b="1" dirty="0" smtClean="0"/>
              <a:t>макро-</a:t>
            </a:r>
            <a:r>
              <a:rPr lang="ru-RU" dirty="0" smtClean="0"/>
              <a:t> и </a:t>
            </a:r>
            <a:r>
              <a:rPr lang="ru-RU" b="1" dirty="0" err="1" smtClean="0"/>
              <a:t>микрологистические</a:t>
            </a:r>
            <a:r>
              <a:rPr lang="ru-RU" dirty="0" smtClean="0"/>
              <a:t> </a:t>
            </a:r>
          </a:p>
          <a:p>
            <a:r>
              <a:rPr lang="ru-RU" b="1" dirty="0" err="1" smtClean="0"/>
              <a:t>Микрологистические</a:t>
            </a:r>
            <a:r>
              <a:rPr lang="ru-RU" b="1" dirty="0" smtClean="0"/>
              <a:t> системы </a:t>
            </a:r>
            <a:r>
              <a:rPr lang="ru-RU" dirty="0" smtClean="0"/>
              <a:t>как </a:t>
            </a:r>
            <a:r>
              <a:rPr lang="ru-RU" u="sng" dirty="0" smtClean="0"/>
              <a:t>первооснова всего логистического комплекса</a:t>
            </a:r>
            <a:r>
              <a:rPr lang="ru-RU" dirty="0" smtClean="0"/>
              <a:t> представляют собой </a:t>
            </a:r>
            <a:r>
              <a:rPr lang="ru-RU" u="sng" dirty="0" smtClean="0"/>
              <a:t>совокупность элементов, реализующих логистические операции</a:t>
            </a:r>
            <a:r>
              <a:rPr lang="ru-RU" dirty="0" smtClean="0"/>
              <a:t>, призванные </a:t>
            </a:r>
          </a:p>
          <a:p>
            <a:pPr>
              <a:buFontTx/>
              <a:buChar char="-"/>
            </a:pPr>
            <a:r>
              <a:rPr lang="ru-RU" dirty="0" smtClean="0"/>
              <a:t>не просто </a:t>
            </a:r>
            <a:r>
              <a:rPr lang="ru-RU" u="sng" dirty="0" smtClean="0"/>
              <a:t>обеспечить физическое перемещение материальных потоков до конечного потребителя</a:t>
            </a:r>
            <a:r>
              <a:rPr lang="ru-RU" dirty="0" smtClean="0"/>
              <a:t>, </a:t>
            </a:r>
          </a:p>
          <a:p>
            <a:pPr>
              <a:buFontTx/>
              <a:buChar char="-"/>
            </a:pPr>
            <a:r>
              <a:rPr lang="ru-RU" dirty="0" smtClean="0"/>
              <a:t>но и </a:t>
            </a:r>
            <a:r>
              <a:rPr lang="ru-RU" u="sng" dirty="0" smtClean="0"/>
              <a:t>ускорить производственно-сбытовой цикл</a:t>
            </a:r>
            <a:r>
              <a:rPr lang="ru-RU" dirty="0" smtClean="0"/>
              <a:t>, увеличивая тем самым общую выручку и прибыль от хозяйственной деятельности</a:t>
            </a:r>
            <a:endParaRPr lang="ru-RU" b="1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642918"/>
            <a:ext cx="8715436" cy="5929354"/>
          </a:xfrm>
        </p:spPr>
        <p:txBody>
          <a:bodyPr>
            <a:normAutofit/>
          </a:bodyPr>
          <a:lstStyle/>
          <a:p>
            <a:r>
              <a:rPr lang="ru-RU" b="1" dirty="0" smtClean="0"/>
              <a:t>Границы </a:t>
            </a:r>
            <a:r>
              <a:rPr lang="ru-RU" b="1" dirty="0" err="1" smtClean="0"/>
              <a:t>микрологистической</a:t>
            </a:r>
            <a:r>
              <a:rPr lang="ru-RU" b="1" dirty="0" smtClean="0"/>
              <a:t> системы </a:t>
            </a:r>
            <a:r>
              <a:rPr lang="ru-RU" dirty="0" smtClean="0"/>
              <a:t>определяются </a:t>
            </a:r>
            <a:r>
              <a:rPr lang="ru-RU" b="1" dirty="0" smtClean="0"/>
              <a:t>производственно-коммерческим циклом</a:t>
            </a:r>
            <a:r>
              <a:rPr lang="ru-RU" dirty="0" smtClean="0"/>
              <a:t>: начиная от получения сырья и организации производства и заканчивая доставкой готовой продукции потребителю</a:t>
            </a:r>
          </a:p>
          <a:p>
            <a:r>
              <a:rPr lang="ru-RU" b="1" dirty="0" smtClean="0"/>
              <a:t>Организация производственного процесса </a:t>
            </a:r>
            <a:r>
              <a:rPr lang="ru-RU" dirty="0" smtClean="0"/>
              <a:t>начинается с </a:t>
            </a:r>
            <a:r>
              <a:rPr lang="ru-RU" b="1" dirty="0" smtClean="0"/>
              <a:t>закупки</a:t>
            </a:r>
            <a:r>
              <a:rPr lang="ru-RU" dirty="0" smtClean="0"/>
              <a:t> необходимых материальных ресурсов </a:t>
            </a:r>
          </a:p>
          <a:p>
            <a:r>
              <a:rPr lang="ru-RU" dirty="0" smtClean="0"/>
              <a:t>Затем они </a:t>
            </a:r>
            <a:r>
              <a:rPr lang="ru-RU" b="1" dirty="0" smtClean="0"/>
              <a:t>транспортируются</a:t>
            </a:r>
            <a:r>
              <a:rPr lang="ru-RU" dirty="0" smtClean="0"/>
              <a:t> в </a:t>
            </a:r>
            <a:r>
              <a:rPr lang="ru-RU" dirty="0" err="1" smtClean="0"/>
              <a:t>логистическую</a:t>
            </a:r>
            <a:r>
              <a:rPr lang="ru-RU" dirty="0" smtClean="0"/>
              <a:t> систему, </a:t>
            </a:r>
            <a:r>
              <a:rPr lang="ru-RU" b="1" dirty="0" smtClean="0"/>
              <a:t>разгружаются, складируются </a:t>
            </a:r>
            <a:r>
              <a:rPr lang="ru-RU" dirty="0" smtClean="0"/>
              <a:t>для хранения, </a:t>
            </a:r>
            <a:r>
              <a:rPr lang="ru-RU" b="1" dirty="0" smtClean="0"/>
              <a:t>перерабатываются, упаковываются, хранятся</a:t>
            </a:r>
            <a:r>
              <a:rPr lang="ru-RU" dirty="0" smtClean="0"/>
              <a:t> и после </a:t>
            </a:r>
            <a:r>
              <a:rPr lang="ru-RU" b="1" dirty="0" smtClean="0"/>
              <a:t>погрузки</a:t>
            </a:r>
            <a:r>
              <a:rPr lang="ru-RU" dirty="0" smtClean="0"/>
              <a:t> отправляются </a:t>
            </a:r>
            <a:r>
              <a:rPr lang="ru-RU" b="1" dirty="0" smtClean="0"/>
              <a:t>потребителю</a:t>
            </a:r>
            <a:r>
              <a:rPr lang="ru-RU" dirty="0" smtClean="0"/>
              <a:t>, сопровождаясь </a:t>
            </a:r>
            <a:r>
              <a:rPr lang="ru-RU" b="1" u="sng" dirty="0" smtClean="0"/>
              <a:t>встречными финансовыми потоками</a:t>
            </a:r>
            <a:endParaRPr lang="ru-RU" b="1" u="sng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642918"/>
            <a:ext cx="8715436" cy="5929354"/>
          </a:xfrm>
        </p:spPr>
        <p:txBody>
          <a:bodyPr>
            <a:normAutofit/>
          </a:bodyPr>
          <a:lstStyle/>
          <a:p>
            <a:r>
              <a:rPr lang="ru-RU" b="1" dirty="0" err="1" smtClean="0"/>
              <a:t>Макрологистические</a:t>
            </a:r>
            <a:r>
              <a:rPr lang="ru-RU" b="1" dirty="0" smtClean="0"/>
              <a:t> системы </a:t>
            </a:r>
            <a:r>
              <a:rPr lang="ru-RU" dirty="0" smtClean="0"/>
              <a:t>представляют собой </a:t>
            </a:r>
            <a:r>
              <a:rPr lang="ru-RU" b="1" dirty="0" smtClean="0"/>
              <a:t>комплексы</a:t>
            </a:r>
            <a:r>
              <a:rPr lang="ru-RU" dirty="0" smtClean="0"/>
              <a:t>, обеспечивающие </a:t>
            </a:r>
            <a:r>
              <a:rPr lang="ru-RU" u="sng" dirty="0" smtClean="0"/>
              <a:t>быстрое и эффективное осуществление масштабной производственной </a:t>
            </a:r>
            <a:r>
              <a:rPr lang="ru-RU" dirty="0" smtClean="0"/>
              <a:t>и </a:t>
            </a:r>
            <a:r>
              <a:rPr lang="ru-RU" u="sng" dirty="0" smtClean="0"/>
              <a:t>торгово-сбытовой деятельности </a:t>
            </a:r>
            <a:r>
              <a:rPr lang="ru-RU" dirty="0" smtClean="0"/>
              <a:t>как на уровне </a:t>
            </a:r>
            <a:r>
              <a:rPr lang="ru-RU" b="1" dirty="0" smtClean="0"/>
              <a:t>отдельных территорий, регионов</a:t>
            </a:r>
            <a:r>
              <a:rPr lang="ru-RU" dirty="0" smtClean="0"/>
              <a:t>, так и на </a:t>
            </a:r>
            <a:r>
              <a:rPr lang="ru-RU" b="1" dirty="0" smtClean="0"/>
              <a:t>межрегиональном и межгосударственном уровнях</a:t>
            </a:r>
            <a:r>
              <a:rPr lang="ru-RU" dirty="0" smtClean="0"/>
              <a:t> </a:t>
            </a:r>
          </a:p>
          <a:p>
            <a:r>
              <a:rPr lang="ru-RU" dirty="0" err="1" smtClean="0"/>
              <a:t>Макрологистическая</a:t>
            </a:r>
            <a:r>
              <a:rPr lang="ru-RU" dirty="0" smtClean="0"/>
              <a:t> система охватывает </a:t>
            </a:r>
            <a:r>
              <a:rPr lang="ru-RU" b="1" dirty="0" smtClean="0"/>
              <a:t>большое количество территориально удаленных</a:t>
            </a:r>
            <a:r>
              <a:rPr lang="ru-RU" dirty="0" smtClean="0"/>
              <a:t> </a:t>
            </a:r>
          </a:p>
          <a:p>
            <a:pPr>
              <a:buFontTx/>
              <a:buChar char="-"/>
            </a:pPr>
            <a:r>
              <a:rPr lang="ru-RU" dirty="0" smtClean="0"/>
              <a:t>производственных, </a:t>
            </a:r>
          </a:p>
          <a:p>
            <a:pPr>
              <a:buFontTx/>
              <a:buChar char="-"/>
            </a:pPr>
            <a:r>
              <a:rPr lang="ru-RU" dirty="0" smtClean="0"/>
              <a:t>торговых, </a:t>
            </a:r>
          </a:p>
          <a:p>
            <a:pPr>
              <a:buFontTx/>
              <a:buChar char="-"/>
            </a:pPr>
            <a:r>
              <a:rPr lang="ru-RU" dirty="0" smtClean="0"/>
              <a:t>посреднических </a:t>
            </a:r>
          </a:p>
          <a:p>
            <a:pPr>
              <a:buFontTx/>
              <a:buChar char="-"/>
            </a:pPr>
            <a:r>
              <a:rPr lang="ru-RU" dirty="0" smtClean="0"/>
              <a:t>и иных предприятий и объектов инфраструктуры</a:t>
            </a:r>
            <a:endParaRPr lang="ru-RU" b="1" u="sng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357158" y="500042"/>
            <a:ext cx="8229600" cy="561228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/>
              <a:t>Признаки логистических систем</a:t>
            </a:r>
            <a:endParaRPr lang="ru-RU" b="1" dirty="0"/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214282" y="1142984"/>
            <a:ext cx="8715436" cy="5500726"/>
          </a:xfrm>
        </p:spPr>
        <p:txBody>
          <a:bodyPr>
            <a:normAutofit/>
          </a:bodyPr>
          <a:lstStyle/>
          <a:p>
            <a:r>
              <a:rPr lang="ru-RU" b="1" dirty="0" err="1" smtClean="0"/>
              <a:t>Синергичность</a:t>
            </a:r>
            <a:r>
              <a:rPr lang="ru-RU" dirty="0" smtClean="0"/>
              <a:t> — совпадение направленности действий участников логистической цепочки, интеграция их усилий в логистической системе, которая приводит к умножению конечного результата логистической деятельности</a:t>
            </a:r>
          </a:p>
          <a:p>
            <a:r>
              <a:rPr lang="ru-RU" b="1" dirty="0" smtClean="0"/>
              <a:t>Соподчиненность </a:t>
            </a:r>
            <a:r>
              <a:rPr lang="ru-RU" dirty="0" smtClean="0"/>
              <a:t>— приоритет интересов логистической системы в целом перед интересами отдельных звеньев этой системы </a:t>
            </a:r>
          </a:p>
          <a:p>
            <a:r>
              <a:rPr lang="ru-RU" b="1" dirty="0" err="1" smtClean="0"/>
              <a:t>Мультипликативность</a:t>
            </a:r>
            <a:r>
              <a:rPr lang="ru-RU" dirty="0" smtClean="0"/>
              <a:t> — умножение как позитивных, так и негативных эффектов функционирования логистической системы</a:t>
            </a:r>
            <a:endParaRPr lang="ru-RU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357158" y="500042"/>
            <a:ext cx="8229600" cy="561228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/>
              <a:t>Признаки логистических систем</a:t>
            </a:r>
            <a:endParaRPr lang="ru-RU" b="1" dirty="0"/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214282" y="1142984"/>
            <a:ext cx="8715436" cy="5500726"/>
          </a:xfrm>
        </p:spPr>
        <p:txBody>
          <a:bodyPr/>
          <a:lstStyle/>
          <a:p>
            <a:r>
              <a:rPr lang="ru-RU" b="1" dirty="0" err="1" smtClean="0"/>
              <a:t>Эмерджентность</a:t>
            </a:r>
            <a:r>
              <a:rPr lang="ru-RU" dirty="0" smtClean="0"/>
              <a:t> означает, что цели функционирования логистической системы могут в той или иной степени не совпадать с целями входящих в нее элементов (участников логистической цепочки)</a:t>
            </a:r>
          </a:p>
          <a:p>
            <a:r>
              <a:rPr lang="ru-RU" b="1" dirty="0" smtClean="0"/>
              <a:t>Целостность </a:t>
            </a:r>
            <a:r>
              <a:rPr lang="ru-RU" dirty="0" smtClean="0"/>
              <a:t>— объединение в </a:t>
            </a:r>
            <a:r>
              <a:rPr lang="ru-RU" dirty="0" err="1" smtClean="0"/>
              <a:t>логистическую</a:t>
            </a:r>
            <a:r>
              <a:rPr lang="ru-RU" dirty="0" smtClean="0"/>
              <a:t> систему функциональных элементов, необходимых и достаточных для выполнения предполагаемого комплекса логистических операций</a:t>
            </a:r>
          </a:p>
          <a:p>
            <a:r>
              <a:rPr lang="ru-RU" b="1" dirty="0" smtClean="0"/>
              <a:t>Структурность</a:t>
            </a:r>
            <a:r>
              <a:rPr lang="ru-RU" dirty="0" smtClean="0"/>
              <a:t> — возможность декомпозиции логистической системы на функциональные элементы, в том числе в интересах совершенствования отдельных звеньев системы, либо их замены на более эффективные </a:t>
            </a:r>
            <a:endParaRPr lang="ru-RU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357158" y="500042"/>
            <a:ext cx="8229600" cy="561228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/>
              <a:t>Признаки логистических систем</a:t>
            </a:r>
            <a:endParaRPr lang="ru-RU" b="1" dirty="0"/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214282" y="1142984"/>
            <a:ext cx="8715436" cy="5500726"/>
          </a:xfrm>
        </p:spPr>
        <p:txBody>
          <a:bodyPr>
            <a:normAutofit/>
          </a:bodyPr>
          <a:lstStyle/>
          <a:p>
            <a:r>
              <a:rPr lang="ru-RU" b="1" dirty="0" smtClean="0"/>
              <a:t>Иерархичность</a:t>
            </a:r>
            <a:r>
              <a:rPr lang="ru-RU" dirty="0" smtClean="0"/>
              <a:t> означает, что </a:t>
            </a:r>
            <a:r>
              <a:rPr lang="ru-RU" dirty="0" err="1" smtClean="0"/>
              <a:t>логистическую</a:t>
            </a:r>
            <a:r>
              <a:rPr lang="ru-RU" dirty="0" smtClean="0"/>
              <a:t> систему (подсистему) можно рассматривать как компонент более крупной системы </a:t>
            </a:r>
          </a:p>
          <a:p>
            <a:r>
              <a:rPr lang="ru-RU" b="1" dirty="0" err="1" smtClean="0"/>
              <a:t>Неаддитивность</a:t>
            </a:r>
            <a:r>
              <a:rPr lang="ru-RU" dirty="0" smtClean="0"/>
              <a:t> — эффективность деятельности логистической системы непостоянна во времени и, как правило, не равна простой арифметической сумме эффектов, обеспечиваемых входящими в нее частями (элементами) </a:t>
            </a:r>
          </a:p>
          <a:p>
            <a:r>
              <a:rPr lang="ru-RU" b="1" dirty="0" err="1" smtClean="0"/>
              <a:t>Коммуникативность</a:t>
            </a:r>
            <a:r>
              <a:rPr lang="ru-RU" b="1" dirty="0" smtClean="0"/>
              <a:t> </a:t>
            </a:r>
            <a:r>
              <a:rPr lang="ru-RU" dirty="0" smtClean="0"/>
              <a:t>— существование сложной системы взаимосвязей логистической системы с внешней средой, обеспечивающей осуществление логистических услуг </a:t>
            </a:r>
            <a:endParaRPr lang="ru-RU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357158" y="500042"/>
            <a:ext cx="8229600" cy="561228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/>
              <a:t>Признаки логистических систем</a:t>
            </a:r>
            <a:endParaRPr lang="ru-RU" b="1" dirty="0"/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214282" y="1142984"/>
            <a:ext cx="8715436" cy="5500726"/>
          </a:xfrm>
        </p:spPr>
        <p:txBody>
          <a:bodyPr/>
          <a:lstStyle/>
          <a:p>
            <a:r>
              <a:rPr lang="ru-RU" b="1" dirty="0" smtClean="0"/>
              <a:t>Адаптивность</a:t>
            </a:r>
            <a:r>
              <a:rPr lang="ru-RU" dirty="0" smtClean="0"/>
              <a:t> — сохранение логистической системой состояния устойчивого равновесия путем адаптации параметров системы к изменениям параметров внешней среды</a:t>
            </a:r>
          </a:p>
          <a:p>
            <a:r>
              <a:rPr lang="ru-RU" b="1" dirty="0" smtClean="0"/>
              <a:t>Надежность </a:t>
            </a:r>
            <a:r>
              <a:rPr lang="ru-RU" dirty="0" smtClean="0"/>
              <a:t>— сохранение высокой степени безотказности функционирования логистической системы на основе сохранения требуемых значений параметров системы в течение заданного периода времени </a:t>
            </a:r>
          </a:p>
          <a:p>
            <a:r>
              <a:rPr lang="ru-RU" b="1" dirty="0" smtClean="0"/>
              <a:t>Интерактивность</a:t>
            </a:r>
            <a:r>
              <a:rPr lang="ru-RU" dirty="0" smtClean="0"/>
              <a:t> описывает характер и степень информационно-телекоммуникационного и интеллектуального взаимодействия объектов, охватываемых логистической системой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79512" y="476672"/>
            <a:ext cx="8712968" cy="1080120"/>
          </a:xfrm>
        </p:spPr>
        <p:txBody>
          <a:bodyPr>
            <a:noAutofit/>
          </a:bodyPr>
          <a:lstStyle/>
          <a:p>
            <a:pPr algn="ctr"/>
            <a:r>
              <a:rPr lang="ru-RU" sz="3600" b="1" dirty="0" smtClean="0"/>
              <a:t>1.1. </a:t>
            </a:r>
            <a:r>
              <a:rPr lang="ru-RU" sz="3600" b="1" dirty="0"/>
              <a:t>Сущность, объект, </a:t>
            </a:r>
            <a:r>
              <a:rPr lang="ru-RU" sz="3600" b="1" dirty="0" smtClean="0"/>
              <a:t>предмет, цель, задачи, функции </a:t>
            </a:r>
            <a:r>
              <a:rPr lang="ru-RU" sz="3600" b="1" dirty="0"/>
              <a:t>и принципы логистики</a:t>
            </a:r>
          </a:p>
        </p:txBody>
      </p:sp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251520" y="1988840"/>
            <a:ext cx="8640959" cy="4752528"/>
          </a:xfrm>
        </p:spPr>
        <p:txBody>
          <a:bodyPr>
            <a:normAutofit fontScale="92500" lnSpcReduction="10000"/>
          </a:bodyPr>
          <a:lstStyle/>
          <a:p>
            <a:r>
              <a:rPr lang="ru-RU" dirty="0"/>
              <a:t>Логистика – сравнительно молодая </a:t>
            </a:r>
            <a:r>
              <a:rPr lang="ru-RU" dirty="0" smtClean="0"/>
              <a:t>наука</a:t>
            </a:r>
          </a:p>
          <a:p>
            <a:pPr marL="0" indent="0">
              <a:buNone/>
            </a:pPr>
            <a:endParaRPr lang="ru-RU" dirty="0" smtClean="0"/>
          </a:p>
          <a:p>
            <a:r>
              <a:rPr lang="ru-RU" dirty="0" smtClean="0"/>
              <a:t>Особенно </a:t>
            </a:r>
            <a:r>
              <a:rPr lang="ru-RU" dirty="0"/>
              <a:t>бурно развивалась она </a:t>
            </a:r>
            <a:r>
              <a:rPr lang="ru-RU" u="sng" dirty="0"/>
              <a:t>в период Второй мировой войны</a:t>
            </a:r>
            <a:r>
              <a:rPr lang="ru-RU" dirty="0"/>
              <a:t>, когда была применена для решения </a:t>
            </a:r>
            <a:r>
              <a:rPr lang="ru-RU" u="sng" dirty="0"/>
              <a:t>задачи четкого взаимодействия оборонной промышленности, тыловых и снабженческих баз и транспорта </a:t>
            </a:r>
            <a:r>
              <a:rPr lang="ru-RU" dirty="0"/>
              <a:t>с целью своевременного обеспечения армии вооружением и </a:t>
            </a:r>
            <a:r>
              <a:rPr lang="ru-RU" dirty="0" smtClean="0"/>
              <a:t>продовольствием</a:t>
            </a:r>
          </a:p>
          <a:p>
            <a:endParaRPr lang="ru-RU" dirty="0" smtClean="0"/>
          </a:p>
          <a:p>
            <a:r>
              <a:rPr lang="ru-RU" dirty="0" smtClean="0"/>
              <a:t>Впоследствии </a:t>
            </a:r>
            <a:r>
              <a:rPr lang="ru-RU" dirty="0"/>
              <a:t>понятия и методы логистики были перенесены в </a:t>
            </a:r>
            <a:r>
              <a:rPr lang="ru-RU" u="sng" dirty="0"/>
              <a:t>другие области деятельности </a:t>
            </a:r>
            <a:r>
              <a:rPr lang="ru-RU" dirty="0"/>
              <a:t>и нашли применение как в </a:t>
            </a:r>
            <a:r>
              <a:rPr lang="ru-RU" u="sng" dirty="0"/>
              <a:t>сфере обращения </a:t>
            </a:r>
            <a:r>
              <a:rPr lang="ru-RU" dirty="0"/>
              <a:t>– управление движением материальных потоков, – так и </a:t>
            </a:r>
            <a:r>
              <a:rPr lang="ru-RU" u="sng" dirty="0"/>
              <a:t>в </a:t>
            </a:r>
            <a:r>
              <a:rPr lang="ru-RU" u="sng" dirty="0" smtClean="0"/>
              <a:t>производстве</a:t>
            </a:r>
            <a:endParaRPr lang="ru-RU" u="sng" dirty="0"/>
          </a:p>
        </p:txBody>
      </p:sp>
    </p:spTree>
    <p:extLst>
      <p:ext uri="{BB962C8B-B14F-4D97-AF65-F5344CB8AC3E}">
        <p14:creationId xmlns:p14="http://schemas.microsoft.com/office/powerpoint/2010/main" val="1192679080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357158" y="500042"/>
            <a:ext cx="8229600" cy="561228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/>
              <a:t>Признаки логистических систем</a:t>
            </a:r>
            <a:endParaRPr lang="ru-RU" b="1" dirty="0"/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214282" y="1142984"/>
            <a:ext cx="8715436" cy="5500726"/>
          </a:xfrm>
        </p:spPr>
        <p:txBody>
          <a:bodyPr>
            <a:normAutofit/>
          </a:bodyPr>
          <a:lstStyle/>
          <a:p>
            <a:r>
              <a:rPr lang="ru-RU" b="1" dirty="0" smtClean="0"/>
              <a:t>Самоорганизация</a:t>
            </a:r>
            <a:r>
              <a:rPr lang="ru-RU" dirty="0" smtClean="0"/>
              <a:t> — процесс упорядочения в логистической системе внутренних факторов без внешнего воздействия </a:t>
            </a:r>
          </a:p>
          <a:p>
            <a:r>
              <a:rPr lang="ru-RU" b="1" dirty="0" err="1" smtClean="0"/>
              <a:t>Эквифинальность</a:t>
            </a:r>
            <a:r>
              <a:rPr lang="ru-RU" dirty="0" smtClean="0"/>
              <a:t> — способность системы приходить в некоторое состояние, определяемое лишь ее собственной структурой независимо от начального состояния и изменений среды </a:t>
            </a:r>
          </a:p>
          <a:p>
            <a:r>
              <a:rPr lang="ru-RU" b="1" dirty="0" smtClean="0"/>
              <a:t>Преемственность</a:t>
            </a:r>
            <a:r>
              <a:rPr lang="ru-RU" dirty="0" smtClean="0"/>
              <a:t> — по мере развития логистической системы, когда новые ее блоки сменяют старые, система сохраняет в себе некоторые элементы предыдущей версии</a:t>
            </a:r>
            <a:endParaRPr lang="ru-RU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548680"/>
            <a:ext cx="8229600" cy="93836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600" b="1" dirty="0" smtClean="0"/>
              <a:t>Элементы логистической системы – функциональные области логистики</a:t>
            </a:r>
            <a:endParaRPr lang="ru-RU" sz="36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844824"/>
            <a:ext cx="8712968" cy="4824536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ru-RU" b="1" dirty="0" smtClean="0"/>
              <a:t>Логистика материальных ресурсов</a:t>
            </a:r>
          </a:p>
          <a:p>
            <a:pPr marL="0" indent="0" algn="just">
              <a:buNone/>
            </a:pPr>
            <a:endParaRPr lang="ru-RU" b="1" dirty="0" smtClean="0"/>
          </a:p>
          <a:p>
            <a:r>
              <a:rPr lang="ru-RU" dirty="0" smtClean="0"/>
              <a:t>Наличие </a:t>
            </a:r>
            <a:r>
              <a:rPr lang="ru-RU" u="sng" dirty="0" smtClean="0"/>
              <a:t>сырья, полуфабрикатов и комплектующих </a:t>
            </a:r>
            <a:r>
              <a:rPr lang="ru-RU" dirty="0" smtClean="0"/>
              <a:t>является жизненно необходимым для функционирования логистической системы</a:t>
            </a:r>
          </a:p>
          <a:p>
            <a:r>
              <a:rPr lang="ru-RU" dirty="0" smtClean="0"/>
              <a:t>Потоки материальных ресурсов – </a:t>
            </a:r>
            <a:r>
              <a:rPr lang="ru-RU" u="sng" dirty="0" smtClean="0"/>
              <a:t>связующее звено </a:t>
            </a:r>
            <a:r>
              <a:rPr lang="ru-RU" dirty="0" smtClean="0"/>
              <a:t>между логистическими системами</a:t>
            </a:r>
          </a:p>
          <a:p>
            <a:r>
              <a:rPr lang="ru-RU" b="1" dirty="0" smtClean="0"/>
              <a:t>Ключевые характеристики материальных ресурсов</a:t>
            </a:r>
            <a:r>
              <a:rPr lang="ru-RU" dirty="0" smtClean="0"/>
              <a:t>: </a:t>
            </a:r>
          </a:p>
          <a:p>
            <a:pPr>
              <a:buFontTx/>
              <a:buChar char="-"/>
            </a:pPr>
            <a:r>
              <a:rPr lang="ru-RU" dirty="0" smtClean="0"/>
              <a:t>объем,</a:t>
            </a:r>
          </a:p>
          <a:p>
            <a:pPr>
              <a:buFontTx/>
              <a:buChar char="-"/>
            </a:pPr>
            <a:r>
              <a:rPr lang="ru-RU" dirty="0"/>
              <a:t>а</a:t>
            </a:r>
            <a:r>
              <a:rPr lang="ru-RU" dirty="0" smtClean="0"/>
              <a:t>ссортимент, </a:t>
            </a:r>
          </a:p>
          <a:p>
            <a:pPr>
              <a:buFontTx/>
              <a:buChar char="-"/>
            </a:pPr>
            <a:r>
              <a:rPr lang="ru-RU" dirty="0"/>
              <a:t>к</a:t>
            </a:r>
            <a:r>
              <a:rPr lang="ru-RU" dirty="0" smtClean="0"/>
              <a:t>ачество, </a:t>
            </a:r>
          </a:p>
          <a:p>
            <a:pPr>
              <a:buFontTx/>
              <a:buChar char="-"/>
            </a:pPr>
            <a:r>
              <a:rPr lang="ru-RU" dirty="0" smtClean="0"/>
              <a:t>стоимость</a:t>
            </a:r>
          </a:p>
        </p:txBody>
      </p:sp>
    </p:spTree>
    <p:extLst>
      <p:ext uri="{BB962C8B-B14F-4D97-AF65-F5344CB8AC3E}">
        <p14:creationId xmlns:p14="http://schemas.microsoft.com/office/powerpoint/2010/main" val="2410336928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836712"/>
            <a:ext cx="8784976" cy="5760640"/>
          </a:xfrm>
        </p:spPr>
        <p:txBody>
          <a:bodyPr/>
          <a:lstStyle/>
          <a:p>
            <a:pPr marL="0" indent="0" algn="ctr">
              <a:buNone/>
            </a:pPr>
            <a:r>
              <a:rPr lang="ru-RU" b="1" dirty="0" smtClean="0"/>
              <a:t>Логистика запасов</a:t>
            </a:r>
          </a:p>
          <a:p>
            <a:pPr marL="0" indent="0" algn="just">
              <a:buNone/>
            </a:pPr>
            <a:endParaRPr lang="ru-RU" dirty="0"/>
          </a:p>
          <a:p>
            <a:pPr algn="just"/>
            <a:r>
              <a:rPr lang="ru-RU" dirty="0" smtClean="0"/>
              <a:t>Запасы – своеобразный </a:t>
            </a:r>
            <a:r>
              <a:rPr lang="ru-RU" u="sng" dirty="0" smtClean="0"/>
              <a:t>буфер</a:t>
            </a:r>
            <a:r>
              <a:rPr lang="ru-RU" dirty="0" smtClean="0"/>
              <a:t> между процессами </a:t>
            </a:r>
            <a:r>
              <a:rPr lang="ru-RU" u="sng" dirty="0" smtClean="0"/>
              <a:t>производства</a:t>
            </a:r>
            <a:r>
              <a:rPr lang="ru-RU" dirty="0" smtClean="0"/>
              <a:t> и </a:t>
            </a:r>
            <a:r>
              <a:rPr lang="ru-RU" u="sng" dirty="0" smtClean="0"/>
              <a:t>транспортировки</a:t>
            </a:r>
            <a:r>
              <a:rPr lang="ru-RU" dirty="0" smtClean="0"/>
              <a:t> продукции</a:t>
            </a:r>
          </a:p>
          <a:p>
            <a:pPr algn="just"/>
            <a:r>
              <a:rPr lang="ru-RU" u="sng" dirty="0" smtClean="0"/>
              <a:t>Приспосабливают</a:t>
            </a:r>
            <a:r>
              <a:rPr lang="ru-RU" dirty="0" smtClean="0"/>
              <a:t> систему к непредвиденным </a:t>
            </a:r>
            <a:r>
              <a:rPr lang="ru-RU" u="sng" dirty="0" smtClean="0"/>
              <a:t>колебаниям спроса</a:t>
            </a:r>
            <a:r>
              <a:rPr lang="ru-RU" dirty="0" smtClean="0"/>
              <a:t> в любом пункте доставки</a:t>
            </a:r>
          </a:p>
          <a:p>
            <a:pPr algn="just"/>
            <a:r>
              <a:rPr lang="ru-RU" b="1" dirty="0" smtClean="0"/>
              <a:t>Ключевые характеристики запасов:</a:t>
            </a:r>
            <a:endParaRPr lang="ru-RU" dirty="0" smtClean="0"/>
          </a:p>
          <a:p>
            <a:pPr algn="just">
              <a:buFontTx/>
              <a:buChar char="-"/>
            </a:pPr>
            <a:r>
              <a:rPr lang="ru-RU" dirty="0" smtClean="0"/>
              <a:t>уровень, </a:t>
            </a:r>
          </a:p>
          <a:p>
            <a:pPr algn="just">
              <a:buFontTx/>
              <a:buChar char="-"/>
            </a:pPr>
            <a:r>
              <a:rPr lang="ru-RU" dirty="0" smtClean="0"/>
              <a:t>размещение,</a:t>
            </a:r>
          </a:p>
          <a:p>
            <a:pPr algn="just">
              <a:buFontTx/>
              <a:buChar char="-"/>
            </a:pPr>
            <a:r>
              <a:rPr lang="ru-RU" dirty="0" smtClean="0"/>
              <a:t>затраты на содержание</a:t>
            </a:r>
          </a:p>
          <a:p>
            <a:pPr algn="just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95561733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836712"/>
            <a:ext cx="8784976" cy="576064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b="1" dirty="0" smtClean="0"/>
              <a:t>Логистика производственных процессов</a:t>
            </a:r>
          </a:p>
          <a:p>
            <a:pPr marL="0" indent="0" algn="ctr">
              <a:buNone/>
            </a:pPr>
            <a:endParaRPr lang="ru-RU" b="1" dirty="0"/>
          </a:p>
          <a:p>
            <a:pPr algn="just"/>
            <a:r>
              <a:rPr lang="ru-RU" dirty="0" smtClean="0"/>
              <a:t>Компоненты производства должны чутко реагировать на колебания рыночного спроса </a:t>
            </a:r>
          </a:p>
          <a:p>
            <a:pPr algn="just"/>
            <a:r>
              <a:rPr lang="ru-RU" dirty="0" smtClean="0"/>
              <a:t>Мощность и гибкость производства – базовые условия функционирования всей логистической системы в целом</a:t>
            </a:r>
          </a:p>
          <a:p>
            <a:pPr algn="just"/>
            <a:r>
              <a:rPr lang="ru-RU" b="1" dirty="0" smtClean="0"/>
              <a:t>Ключевые характеристики производственных процессов:</a:t>
            </a:r>
            <a:endParaRPr lang="ru-RU" dirty="0" smtClean="0"/>
          </a:p>
          <a:p>
            <a:pPr algn="just">
              <a:buFontTx/>
              <a:buChar char="-"/>
            </a:pPr>
            <a:r>
              <a:rPr lang="ru-RU" dirty="0"/>
              <a:t>р</a:t>
            </a:r>
            <a:r>
              <a:rPr lang="ru-RU" dirty="0" smtClean="0"/>
              <a:t>азмер организации,</a:t>
            </a:r>
          </a:p>
          <a:p>
            <a:pPr algn="just">
              <a:buFontTx/>
              <a:buChar char="-"/>
            </a:pPr>
            <a:r>
              <a:rPr lang="ru-RU" dirty="0" smtClean="0"/>
              <a:t>количество производств в структуре организации,</a:t>
            </a:r>
          </a:p>
          <a:p>
            <a:pPr algn="just">
              <a:buFontTx/>
              <a:buChar char="-"/>
            </a:pPr>
            <a:r>
              <a:rPr lang="ru-RU" dirty="0" smtClean="0"/>
              <a:t>размещение производства </a:t>
            </a:r>
          </a:p>
          <a:p>
            <a:pPr algn="just">
              <a:buFontTx/>
              <a:buChar char="-"/>
            </a:pP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1540524149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836712"/>
            <a:ext cx="8784976" cy="5760640"/>
          </a:xfrm>
        </p:spPr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ru-RU" b="1" dirty="0" smtClean="0"/>
              <a:t>Транспортная логистика</a:t>
            </a:r>
          </a:p>
          <a:p>
            <a:pPr marL="0" indent="0" algn="ctr">
              <a:buNone/>
            </a:pPr>
            <a:endParaRPr lang="ru-RU" b="1" dirty="0"/>
          </a:p>
          <a:p>
            <a:pPr algn="just"/>
            <a:r>
              <a:rPr lang="ru-RU" dirty="0" smtClean="0"/>
              <a:t>В логистической системе транспортировка охватывает перемещения следующих типов:</a:t>
            </a:r>
          </a:p>
          <a:p>
            <a:pPr algn="just">
              <a:buFontTx/>
              <a:buChar char="-"/>
            </a:pPr>
            <a:r>
              <a:rPr lang="ru-RU" b="1" i="1" dirty="0" smtClean="0"/>
              <a:t>поставщик – предприятие, </a:t>
            </a:r>
          </a:p>
          <a:p>
            <a:pPr algn="just">
              <a:buFontTx/>
              <a:buChar char="-"/>
            </a:pPr>
            <a:r>
              <a:rPr lang="ru-RU" b="1" i="1" dirty="0" smtClean="0"/>
              <a:t>предприятие – склад,</a:t>
            </a:r>
          </a:p>
          <a:p>
            <a:pPr algn="just">
              <a:buFontTx/>
              <a:buChar char="-"/>
            </a:pPr>
            <a:r>
              <a:rPr lang="ru-RU" b="1" i="1" dirty="0"/>
              <a:t>с</a:t>
            </a:r>
            <a:r>
              <a:rPr lang="ru-RU" b="1" i="1" dirty="0" smtClean="0"/>
              <a:t>клад – склад,</a:t>
            </a:r>
          </a:p>
          <a:p>
            <a:pPr algn="just">
              <a:buFontTx/>
              <a:buChar char="-"/>
            </a:pPr>
            <a:r>
              <a:rPr lang="ru-RU" b="1" i="1" dirty="0"/>
              <a:t>с</a:t>
            </a:r>
            <a:r>
              <a:rPr lang="ru-RU" b="1" i="1" dirty="0" smtClean="0"/>
              <a:t>клад - покупатель </a:t>
            </a:r>
          </a:p>
          <a:p>
            <a:pPr algn="just"/>
            <a:r>
              <a:rPr lang="ru-RU" dirty="0" smtClean="0"/>
              <a:t>Транспортная логистика </a:t>
            </a:r>
            <a:r>
              <a:rPr lang="ru-RU" u="sng" dirty="0" smtClean="0"/>
              <a:t>учитывает все звенья</a:t>
            </a:r>
            <a:r>
              <a:rPr lang="ru-RU" dirty="0" smtClean="0"/>
              <a:t> в цепи транспортировки </a:t>
            </a:r>
            <a:r>
              <a:rPr lang="ru-RU" u="sng" dirty="0" smtClean="0"/>
              <a:t>независимо от того, кто оплачивает </a:t>
            </a:r>
            <a:r>
              <a:rPr lang="ru-RU" dirty="0" smtClean="0"/>
              <a:t>внешние перевозки (поставщик или покупатель)</a:t>
            </a:r>
          </a:p>
          <a:p>
            <a:pPr algn="just"/>
            <a:r>
              <a:rPr lang="ru-RU" b="1" dirty="0" smtClean="0"/>
              <a:t>Ключевые характеристики транспортировки:</a:t>
            </a:r>
            <a:r>
              <a:rPr lang="ru-RU" dirty="0" smtClean="0"/>
              <a:t> </a:t>
            </a:r>
          </a:p>
          <a:p>
            <a:pPr algn="just">
              <a:buFontTx/>
              <a:buChar char="-"/>
            </a:pPr>
            <a:r>
              <a:rPr lang="ru-RU" dirty="0" smtClean="0"/>
              <a:t>издержки,</a:t>
            </a:r>
          </a:p>
          <a:p>
            <a:pPr algn="just">
              <a:buFontTx/>
              <a:buChar char="-"/>
            </a:pPr>
            <a:r>
              <a:rPr lang="ru-RU" dirty="0"/>
              <a:t>с</a:t>
            </a:r>
            <a:r>
              <a:rPr lang="ru-RU" dirty="0" smtClean="0"/>
              <a:t>корость,</a:t>
            </a:r>
          </a:p>
          <a:p>
            <a:pPr algn="just">
              <a:buFontTx/>
              <a:buChar char="-"/>
            </a:pPr>
            <a:r>
              <a:rPr lang="ru-RU" dirty="0" smtClean="0"/>
              <a:t>надежность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88627018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836712"/>
            <a:ext cx="8784976" cy="5760640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ru-RU" b="1" dirty="0" smtClean="0"/>
              <a:t>Логистика складирования</a:t>
            </a:r>
          </a:p>
          <a:p>
            <a:pPr marL="0" indent="0" algn="ctr">
              <a:buNone/>
            </a:pPr>
            <a:endParaRPr lang="ru-RU" b="1" dirty="0"/>
          </a:p>
          <a:p>
            <a:pPr algn="just"/>
            <a:r>
              <a:rPr lang="ru-RU" dirty="0" smtClean="0"/>
              <a:t>В рамках данной функциональной области охватываются разнообразные склады, в том числе:</a:t>
            </a:r>
          </a:p>
          <a:p>
            <a:pPr algn="just">
              <a:buFontTx/>
              <a:buChar char="-"/>
            </a:pPr>
            <a:r>
              <a:rPr lang="ru-RU" dirty="0" smtClean="0"/>
              <a:t>склады на производстве,</a:t>
            </a:r>
          </a:p>
          <a:p>
            <a:pPr algn="just">
              <a:buFontTx/>
              <a:buChar char="-"/>
            </a:pPr>
            <a:r>
              <a:rPr lang="ru-RU" dirty="0"/>
              <a:t>р</a:t>
            </a:r>
            <a:r>
              <a:rPr lang="ru-RU" dirty="0" smtClean="0"/>
              <a:t>егиональные и местные склады,</a:t>
            </a:r>
          </a:p>
          <a:p>
            <a:pPr algn="just">
              <a:buFontTx/>
              <a:buChar char="-"/>
            </a:pPr>
            <a:r>
              <a:rPr lang="ru-RU" dirty="0" smtClean="0"/>
              <a:t>оптово-распределительные центры,</a:t>
            </a:r>
          </a:p>
          <a:p>
            <a:pPr algn="just">
              <a:buFontTx/>
              <a:buChar char="-"/>
            </a:pPr>
            <a:r>
              <a:rPr lang="ru-RU" dirty="0"/>
              <a:t>р</a:t>
            </a:r>
            <a:r>
              <a:rPr lang="ru-RU" dirty="0" smtClean="0"/>
              <a:t>озничные склады и т.п.</a:t>
            </a:r>
          </a:p>
          <a:p>
            <a:pPr marL="0" indent="0" algn="just">
              <a:buNone/>
            </a:pPr>
            <a:endParaRPr lang="ru-RU" dirty="0"/>
          </a:p>
          <a:p>
            <a:pPr algn="just"/>
            <a:r>
              <a:rPr lang="ru-RU" b="1" dirty="0" smtClean="0"/>
              <a:t>Ключевые характеристики складов:</a:t>
            </a:r>
            <a:endParaRPr lang="ru-RU" dirty="0" smtClean="0"/>
          </a:p>
          <a:p>
            <a:pPr algn="just">
              <a:buFontTx/>
              <a:buChar char="-"/>
            </a:pPr>
            <a:r>
              <a:rPr lang="ru-RU" dirty="0" smtClean="0"/>
              <a:t>пропускная способность,</a:t>
            </a:r>
          </a:p>
          <a:p>
            <a:pPr algn="just">
              <a:buFontTx/>
              <a:buChar char="-"/>
            </a:pPr>
            <a:r>
              <a:rPr lang="ru-RU" dirty="0" smtClean="0"/>
              <a:t>количество складов,</a:t>
            </a:r>
          </a:p>
          <a:p>
            <a:pPr algn="just">
              <a:buFontTx/>
              <a:buChar char="-"/>
            </a:pPr>
            <a:r>
              <a:rPr lang="ru-RU" dirty="0" smtClean="0"/>
              <a:t>расположение складов 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46823278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836712"/>
            <a:ext cx="8784976" cy="576064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b="1" dirty="0" smtClean="0"/>
              <a:t>Логистика процессов дистрибуции </a:t>
            </a:r>
          </a:p>
          <a:p>
            <a:pPr marL="0" indent="0" algn="ctr">
              <a:buNone/>
            </a:pPr>
            <a:r>
              <a:rPr lang="ru-RU" b="1" dirty="0" smtClean="0"/>
              <a:t>(логистика распределения)</a:t>
            </a:r>
          </a:p>
          <a:p>
            <a:pPr marL="0" indent="0" algn="ctr">
              <a:buNone/>
            </a:pPr>
            <a:endParaRPr lang="ru-RU" b="1" dirty="0"/>
          </a:p>
          <a:p>
            <a:r>
              <a:rPr lang="ru-RU" dirty="0" smtClean="0"/>
              <a:t>В науке зачастую </a:t>
            </a:r>
            <a:r>
              <a:rPr lang="ru-RU" u="sng" dirty="0" smtClean="0"/>
              <a:t>смешиваются понятия «распределение» и «сбыт»</a:t>
            </a:r>
            <a:r>
              <a:rPr lang="ru-RU" dirty="0" smtClean="0"/>
              <a:t> в связи с тем, что логистика и маркетинг  трактуют данные категории по-разному</a:t>
            </a:r>
          </a:p>
          <a:p>
            <a:r>
              <a:rPr lang="ru-RU" dirty="0" smtClean="0"/>
              <a:t>В ряде источников </a:t>
            </a:r>
            <a:r>
              <a:rPr lang="ru-RU" u="sng" dirty="0" smtClean="0"/>
              <a:t>распределение – часть маркетинга</a:t>
            </a:r>
            <a:r>
              <a:rPr lang="ru-RU" dirty="0" smtClean="0"/>
              <a:t>, более узкая по содержанию, чем сбыт</a:t>
            </a:r>
          </a:p>
          <a:p>
            <a:r>
              <a:rPr lang="ru-RU" dirty="0" smtClean="0"/>
              <a:t>Со второй точки зрения, </a:t>
            </a:r>
            <a:r>
              <a:rPr lang="ru-RU" u="sng" dirty="0" smtClean="0"/>
              <a:t>сбыт – составная часть маркетинга</a:t>
            </a:r>
            <a:r>
              <a:rPr lang="ru-RU" dirty="0" smtClean="0"/>
              <a:t> </a:t>
            </a:r>
          </a:p>
          <a:p>
            <a:r>
              <a:rPr lang="ru-RU" b="1" dirty="0" smtClean="0"/>
              <a:t>Объект логистики процессов распределения </a:t>
            </a:r>
            <a:r>
              <a:rPr lang="ru-RU" dirty="0" smtClean="0"/>
              <a:t>– материальные и связанные с ними потоки на стадии распределения и реализации готовой продукции</a:t>
            </a:r>
          </a:p>
          <a:p>
            <a:pPr marL="0" indent="0">
              <a:buNone/>
            </a:pPr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96062732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548680"/>
            <a:ext cx="8784976" cy="6048672"/>
          </a:xfrm>
        </p:spPr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ru-RU" b="1" dirty="0" smtClean="0"/>
              <a:t>Кадровая логистика</a:t>
            </a:r>
          </a:p>
          <a:p>
            <a:pPr marL="0" indent="0" algn="ctr">
              <a:buNone/>
            </a:pPr>
            <a:endParaRPr lang="ru-RU" b="1" dirty="0"/>
          </a:p>
          <a:p>
            <a:r>
              <a:rPr lang="ru-RU" dirty="0" smtClean="0"/>
              <a:t>Функциональная область логистики, связанная с </a:t>
            </a:r>
            <a:r>
              <a:rPr lang="ru-RU" u="sng" dirty="0" smtClean="0"/>
              <a:t>оптимизацией </a:t>
            </a:r>
            <a:r>
              <a:rPr lang="ru-RU" u="sng" dirty="0"/>
              <a:t>потоков трудовых ресурсов</a:t>
            </a:r>
            <a:r>
              <a:rPr lang="ru-RU" dirty="0"/>
              <a:t> </a:t>
            </a:r>
            <a:r>
              <a:rPr lang="ru-RU" dirty="0" smtClean="0"/>
              <a:t>предприятий </a:t>
            </a:r>
            <a:r>
              <a:rPr lang="ru-RU" dirty="0"/>
              <a:t>и отрасли в </a:t>
            </a:r>
            <a:r>
              <a:rPr lang="ru-RU" dirty="0" smtClean="0"/>
              <a:t>целом</a:t>
            </a:r>
          </a:p>
          <a:p>
            <a:r>
              <a:rPr lang="ru-RU" dirty="0"/>
              <a:t>Как </a:t>
            </a:r>
            <a:r>
              <a:rPr lang="ru-RU" dirty="0" smtClean="0"/>
              <a:t>и любой другой </a:t>
            </a:r>
            <a:r>
              <a:rPr lang="ru-RU" b="1" dirty="0"/>
              <a:t>вид ресурсов</a:t>
            </a:r>
            <a:r>
              <a:rPr lang="ru-RU" dirty="0"/>
              <a:t>, кадры должны </a:t>
            </a:r>
            <a:r>
              <a:rPr lang="ru-RU" u="sng" dirty="0"/>
              <a:t>поступать в логистические системы</a:t>
            </a:r>
            <a:r>
              <a:rPr lang="ru-RU" dirty="0"/>
              <a:t> (</a:t>
            </a:r>
            <a:r>
              <a:rPr lang="ru-RU" dirty="0" smtClean="0"/>
              <a:t>приниматься на </a:t>
            </a:r>
            <a:r>
              <a:rPr lang="ru-RU" dirty="0"/>
              <a:t>работу), </a:t>
            </a:r>
            <a:r>
              <a:rPr lang="ru-RU" u="sng" dirty="0"/>
              <a:t>развиваться и использоваться</a:t>
            </a:r>
            <a:r>
              <a:rPr lang="ru-RU" dirty="0"/>
              <a:t> в них (выполнять свои должностные </a:t>
            </a:r>
            <a:r>
              <a:rPr lang="ru-RU" dirty="0" smtClean="0"/>
              <a:t>обязанности</a:t>
            </a:r>
            <a:r>
              <a:rPr lang="ru-RU" dirty="0"/>
              <a:t>, обучаться, перемещаться на другие должности) и </a:t>
            </a:r>
            <a:r>
              <a:rPr lang="ru-RU" u="sng" dirty="0"/>
              <a:t>выходить за </a:t>
            </a:r>
            <a:r>
              <a:rPr lang="ru-RU" u="sng" dirty="0" smtClean="0"/>
              <a:t>пределы логистической системы </a:t>
            </a:r>
            <a:r>
              <a:rPr lang="ru-RU" dirty="0"/>
              <a:t>(увольняться</a:t>
            </a:r>
            <a:r>
              <a:rPr lang="ru-RU" dirty="0" smtClean="0"/>
              <a:t>)</a:t>
            </a:r>
            <a:endParaRPr lang="ru-RU" dirty="0"/>
          </a:p>
          <a:p>
            <a:r>
              <a:rPr lang="ru-RU" dirty="0"/>
              <a:t>К</a:t>
            </a:r>
            <a:r>
              <a:rPr lang="ru-RU" dirty="0" smtClean="0"/>
              <a:t>адровая </a:t>
            </a:r>
            <a:r>
              <a:rPr lang="ru-RU" dirty="0"/>
              <a:t>логистика организации имеет </a:t>
            </a:r>
            <a:r>
              <a:rPr lang="ru-RU" b="1" dirty="0"/>
              <a:t>четыре основных </a:t>
            </a:r>
            <a:r>
              <a:rPr lang="ru-RU" b="1" dirty="0" smtClean="0"/>
              <a:t>направления</a:t>
            </a:r>
            <a:r>
              <a:rPr lang="ru-RU" dirty="0" smtClean="0"/>
              <a:t>: </a:t>
            </a:r>
          </a:p>
          <a:p>
            <a:pPr>
              <a:buFontTx/>
              <a:buChar char="-"/>
            </a:pPr>
            <a:r>
              <a:rPr lang="ru-RU" dirty="0" smtClean="0"/>
              <a:t>оптимизация </a:t>
            </a:r>
            <a:r>
              <a:rPr lang="ru-RU" dirty="0"/>
              <a:t>входных потоков в соответствии с потребностями </a:t>
            </a:r>
            <a:r>
              <a:rPr lang="ru-RU" dirty="0" smtClean="0"/>
              <a:t>фирмы,</a:t>
            </a:r>
          </a:p>
          <a:p>
            <a:pPr>
              <a:buFontTx/>
              <a:buChar char="-"/>
            </a:pPr>
            <a:r>
              <a:rPr lang="ru-RU" dirty="0" smtClean="0"/>
              <a:t>использование кадров,</a:t>
            </a:r>
          </a:p>
          <a:p>
            <a:pPr>
              <a:buFontTx/>
              <a:buChar char="-"/>
            </a:pPr>
            <a:r>
              <a:rPr lang="ru-RU" dirty="0" smtClean="0"/>
              <a:t>развитие кадров</a:t>
            </a:r>
          </a:p>
          <a:p>
            <a:pPr>
              <a:buFontTx/>
              <a:buChar char="-"/>
            </a:pPr>
            <a:r>
              <a:rPr lang="ru-RU" dirty="0" smtClean="0"/>
              <a:t>высвобождение </a:t>
            </a:r>
            <a:r>
              <a:rPr lang="ru-RU" dirty="0"/>
              <a:t>кадров</a:t>
            </a:r>
          </a:p>
        </p:txBody>
      </p:sp>
    </p:spTree>
    <p:extLst>
      <p:ext uri="{BB962C8B-B14F-4D97-AF65-F5344CB8AC3E}">
        <p14:creationId xmlns:p14="http://schemas.microsoft.com/office/powerpoint/2010/main" val="3798436698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548680"/>
            <a:ext cx="8784976" cy="604867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b="1" dirty="0" smtClean="0"/>
              <a:t>Цель кадровой логистики</a:t>
            </a:r>
          </a:p>
          <a:p>
            <a:pPr marL="0" indent="0" algn="ctr">
              <a:buNone/>
            </a:pPr>
            <a:endParaRPr lang="ru-RU" b="1" dirty="0"/>
          </a:p>
          <a:p>
            <a:pPr marL="0" indent="0">
              <a:buNone/>
            </a:pPr>
            <a:r>
              <a:rPr lang="ru-RU" dirty="0" smtClean="0"/>
              <a:t>Основная </a:t>
            </a:r>
            <a:r>
              <a:rPr lang="ru-RU" dirty="0"/>
              <a:t>цель кадровой </a:t>
            </a:r>
            <a:r>
              <a:rPr lang="ru-RU" dirty="0" smtClean="0"/>
              <a:t>логистики организации:</a:t>
            </a:r>
          </a:p>
          <a:p>
            <a:r>
              <a:rPr lang="ru-RU" dirty="0" smtClean="0"/>
              <a:t>обеспечить </a:t>
            </a:r>
            <a:r>
              <a:rPr lang="ru-RU" dirty="0"/>
              <a:t>предприятие </a:t>
            </a:r>
            <a:r>
              <a:rPr lang="ru-RU" i="1" dirty="0"/>
              <a:t>нужными </a:t>
            </a:r>
            <a:r>
              <a:rPr lang="ru-RU" dirty="0"/>
              <a:t>кадрами </a:t>
            </a:r>
            <a:r>
              <a:rPr lang="ru-RU" i="1" dirty="0"/>
              <a:t>необходимой </a:t>
            </a:r>
            <a:r>
              <a:rPr lang="ru-RU" dirty="0"/>
              <a:t>квалификации</a:t>
            </a:r>
          </a:p>
          <a:p>
            <a:r>
              <a:rPr lang="ru-RU" dirty="0"/>
              <a:t>в </a:t>
            </a:r>
            <a:r>
              <a:rPr lang="ru-RU" i="1" dirty="0"/>
              <a:t>нужное </a:t>
            </a:r>
            <a:r>
              <a:rPr lang="ru-RU" dirty="0"/>
              <a:t>время (учитывая потребность в людских ресурсах на данный момент и на </a:t>
            </a:r>
            <a:r>
              <a:rPr lang="ru-RU" dirty="0" smtClean="0"/>
              <a:t>перспективу</a:t>
            </a:r>
            <a:r>
              <a:rPr lang="ru-RU" dirty="0"/>
              <a:t>), </a:t>
            </a:r>
            <a:endParaRPr lang="ru-RU" dirty="0" smtClean="0"/>
          </a:p>
          <a:p>
            <a:r>
              <a:rPr lang="ru-RU" dirty="0" smtClean="0"/>
              <a:t>в </a:t>
            </a:r>
            <a:r>
              <a:rPr lang="ru-RU" i="1" dirty="0"/>
              <a:t>необходимом </a:t>
            </a:r>
            <a:r>
              <a:rPr lang="ru-RU" dirty="0"/>
              <a:t>количестве </a:t>
            </a:r>
            <a:endParaRPr lang="ru-RU" dirty="0" smtClean="0"/>
          </a:p>
          <a:p>
            <a:r>
              <a:rPr lang="ru-RU" dirty="0" smtClean="0"/>
              <a:t>и </a:t>
            </a:r>
            <a:r>
              <a:rPr lang="ru-RU" dirty="0"/>
              <a:t>в </a:t>
            </a:r>
            <a:r>
              <a:rPr lang="ru-RU" i="1" dirty="0"/>
              <a:t>нужном </a:t>
            </a:r>
            <a:r>
              <a:rPr lang="ru-RU" dirty="0"/>
              <a:t>месте (для выполнения </a:t>
            </a:r>
            <a:r>
              <a:rPr lang="ru-RU" dirty="0" smtClean="0"/>
              <a:t>конкретных работ</a:t>
            </a:r>
            <a:r>
              <a:rPr lang="ru-RU" dirty="0"/>
              <a:t>), </a:t>
            </a:r>
            <a:endParaRPr lang="ru-RU" dirty="0" smtClean="0"/>
          </a:p>
          <a:p>
            <a:r>
              <a:rPr lang="ru-RU" i="1" dirty="0" smtClean="0"/>
              <a:t>необходимыми </a:t>
            </a:r>
            <a:r>
              <a:rPr lang="ru-RU" dirty="0"/>
              <a:t>структурным подразделениям </a:t>
            </a:r>
            <a:r>
              <a:rPr lang="ru-RU" dirty="0" smtClean="0"/>
              <a:t>фирмы,</a:t>
            </a:r>
          </a:p>
          <a:p>
            <a:r>
              <a:rPr lang="ru-RU" smtClean="0"/>
              <a:t>с </a:t>
            </a:r>
            <a:r>
              <a:rPr lang="ru-RU" i="1"/>
              <a:t>наилучшими </a:t>
            </a:r>
            <a:r>
              <a:rPr lang="ru-RU" smtClean="0"/>
              <a:t>затратами (на </a:t>
            </a:r>
            <a:r>
              <a:rPr lang="ru-RU" dirty="0"/>
              <a:t>оплату труда и другие расходы по содержанию персонала).</a:t>
            </a:r>
            <a:endParaRPr lang="ru-RU" dirty="0" smtClean="0"/>
          </a:p>
          <a:p>
            <a:pPr marL="0" indent="0" algn="ctr">
              <a:buNone/>
            </a:pP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2755619075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548680"/>
            <a:ext cx="8784976" cy="604867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b="1" dirty="0" smtClean="0"/>
              <a:t>Задачи кадровой логистики</a:t>
            </a:r>
          </a:p>
          <a:p>
            <a:pPr marL="0" indent="0" algn="ctr">
              <a:buNone/>
            </a:pPr>
            <a:endParaRPr lang="ru-RU" b="1" dirty="0"/>
          </a:p>
          <a:p>
            <a:pPr marL="0" indent="0" algn="ctr">
              <a:buNone/>
            </a:pPr>
            <a:endParaRPr lang="ru-RU" b="1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350" y="2105025"/>
            <a:ext cx="8877300" cy="2647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496801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251520" y="692696"/>
            <a:ext cx="8640959" cy="5976664"/>
          </a:xfrm>
        </p:spPr>
        <p:txBody>
          <a:bodyPr>
            <a:normAutofit/>
          </a:bodyPr>
          <a:lstStyle/>
          <a:p>
            <a:r>
              <a:rPr lang="ru-RU" dirty="0" smtClean="0"/>
              <a:t>Термин </a:t>
            </a:r>
            <a:r>
              <a:rPr lang="ru-RU" dirty="0"/>
              <a:t>«логистика» имеет древнее </a:t>
            </a:r>
            <a:r>
              <a:rPr lang="ru-RU" dirty="0" smtClean="0"/>
              <a:t>происхождение</a:t>
            </a:r>
          </a:p>
          <a:p>
            <a:r>
              <a:rPr lang="ru-RU" dirty="0" smtClean="0"/>
              <a:t> </a:t>
            </a:r>
            <a:r>
              <a:rPr lang="ru-RU" dirty="0"/>
              <a:t>В </a:t>
            </a:r>
            <a:r>
              <a:rPr lang="ru-RU" u="sng" dirty="0"/>
              <a:t>Древней Греции </a:t>
            </a:r>
            <a:r>
              <a:rPr lang="ru-RU" dirty="0"/>
              <a:t>слово «логистика» обозначало </a:t>
            </a:r>
            <a:r>
              <a:rPr lang="ru-RU" u="sng" dirty="0"/>
              <a:t>«счетное искусство» </a:t>
            </a:r>
            <a:r>
              <a:rPr lang="ru-RU" dirty="0"/>
              <a:t>или </a:t>
            </a:r>
            <a:r>
              <a:rPr lang="ru-RU" u="sng" dirty="0"/>
              <a:t>«искусство рассуждения, вычисления</a:t>
            </a:r>
            <a:r>
              <a:rPr lang="ru-RU" u="sng" dirty="0" smtClean="0"/>
              <a:t>»</a:t>
            </a:r>
          </a:p>
          <a:p>
            <a:r>
              <a:rPr lang="ru-RU" dirty="0" smtClean="0"/>
              <a:t> </a:t>
            </a:r>
            <a:r>
              <a:rPr lang="ru-RU" dirty="0"/>
              <a:t>В </a:t>
            </a:r>
            <a:r>
              <a:rPr lang="ru-RU" u="sng" dirty="0"/>
              <a:t>Римской империи </a:t>
            </a:r>
            <a:r>
              <a:rPr lang="ru-RU" dirty="0"/>
              <a:t>под логистикой понимались </a:t>
            </a:r>
            <a:r>
              <a:rPr lang="ru-RU" u="sng" dirty="0"/>
              <a:t>правила распределения </a:t>
            </a:r>
            <a:r>
              <a:rPr lang="ru-RU" u="sng" dirty="0" smtClean="0"/>
              <a:t>продовольствия</a:t>
            </a:r>
          </a:p>
          <a:p>
            <a:endParaRPr lang="ru-RU" dirty="0" smtClean="0"/>
          </a:p>
          <a:p>
            <a:r>
              <a:rPr lang="ru-RU" dirty="0" smtClean="0"/>
              <a:t>Впоследствии </a:t>
            </a:r>
            <a:r>
              <a:rPr lang="ru-RU" dirty="0"/>
              <a:t>исторически сложились </a:t>
            </a:r>
            <a:r>
              <a:rPr lang="ru-RU" b="1" dirty="0"/>
              <a:t>три источника формирования термина «логистика»: </a:t>
            </a:r>
            <a:endParaRPr lang="ru-RU" dirty="0" smtClean="0"/>
          </a:p>
          <a:p>
            <a:pPr>
              <a:buFontTx/>
              <a:buChar char="-"/>
            </a:pPr>
            <a:r>
              <a:rPr lang="ru-RU" dirty="0" smtClean="0"/>
              <a:t>военный</a:t>
            </a:r>
            <a:r>
              <a:rPr lang="ru-RU" dirty="0"/>
              <a:t>, </a:t>
            </a:r>
            <a:endParaRPr lang="ru-RU" dirty="0" smtClean="0"/>
          </a:p>
          <a:p>
            <a:pPr>
              <a:buFontTx/>
              <a:buChar char="-"/>
            </a:pPr>
            <a:r>
              <a:rPr lang="ru-RU" dirty="0" smtClean="0"/>
              <a:t>математический</a:t>
            </a:r>
            <a:r>
              <a:rPr lang="ru-RU" dirty="0"/>
              <a:t>, </a:t>
            </a:r>
            <a:endParaRPr lang="ru-RU" dirty="0" smtClean="0"/>
          </a:p>
          <a:p>
            <a:pPr>
              <a:buFontTx/>
              <a:buChar char="-"/>
            </a:pPr>
            <a:r>
              <a:rPr lang="ru-RU" dirty="0" smtClean="0"/>
              <a:t>экономический </a:t>
            </a:r>
            <a:r>
              <a:rPr lang="ru-RU" dirty="0"/>
              <a:t>(управленческий</a:t>
            </a:r>
            <a:r>
              <a:rPr lang="ru-RU" dirty="0" smtClean="0"/>
              <a:t>)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3893753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620688"/>
            <a:ext cx="8784976" cy="5976664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b="1" dirty="0" smtClean="0"/>
              <a:t>Информационная логистика</a:t>
            </a:r>
            <a:endParaRPr lang="en-US" b="1" dirty="0" smtClean="0"/>
          </a:p>
          <a:p>
            <a:pPr marL="0" indent="0" algn="ctr">
              <a:buNone/>
            </a:pPr>
            <a:endParaRPr lang="en-US" b="1" dirty="0" smtClean="0"/>
          </a:p>
          <a:p>
            <a:pPr marL="0" indent="0"/>
            <a:r>
              <a:rPr lang="en-US" sz="2800" dirty="0" smtClean="0"/>
              <a:t> </a:t>
            </a:r>
            <a:r>
              <a:rPr lang="ru-RU" sz="2800" dirty="0" smtClean="0"/>
              <a:t>По мере </a:t>
            </a:r>
            <a:r>
              <a:rPr lang="ru-RU" sz="2800" u="sng" dirty="0" smtClean="0"/>
              <a:t>увеличения объема информации</a:t>
            </a:r>
            <a:r>
              <a:rPr lang="ru-RU" sz="2800" dirty="0" smtClean="0"/>
              <a:t>, сопровождающего хозяйственную деятельность</a:t>
            </a:r>
            <a:r>
              <a:rPr lang="en-US" sz="2800" dirty="0" smtClean="0"/>
              <a:t> </a:t>
            </a:r>
            <a:r>
              <a:rPr lang="ru-RU" sz="2800" dirty="0" smtClean="0"/>
              <a:t>организаций, сформировалась </a:t>
            </a:r>
            <a:r>
              <a:rPr lang="ru-RU" sz="2800" b="1" dirty="0" smtClean="0"/>
              <a:t>система информационных потоков сопровождения и поддержки принятия решений</a:t>
            </a:r>
            <a:r>
              <a:rPr lang="ru-RU" sz="2800" dirty="0" smtClean="0"/>
              <a:t> в области </a:t>
            </a:r>
            <a:r>
              <a:rPr lang="ru-RU" sz="2800" u="sng" dirty="0" smtClean="0"/>
              <a:t>осуществления логистических операций на протяжении всей логистической цепочки</a:t>
            </a:r>
          </a:p>
          <a:p>
            <a:pPr marL="0" indent="0">
              <a:buNone/>
            </a:pPr>
            <a:endParaRPr lang="ru-RU" sz="2800" u="sng" dirty="0" smtClean="0"/>
          </a:p>
          <a:p>
            <a:pPr marL="0" indent="0"/>
            <a:r>
              <a:rPr lang="ru-RU" sz="2800" dirty="0" smtClean="0"/>
              <a:t>Эта область деятельности получила название </a:t>
            </a:r>
            <a:r>
              <a:rPr lang="ru-RU" sz="2800" b="1" dirty="0" smtClean="0"/>
              <a:t>информационной логистики</a:t>
            </a:r>
          </a:p>
          <a:p>
            <a:pPr marL="0" indent="0" algn="ctr">
              <a:buNone/>
            </a:pPr>
            <a:endParaRPr lang="ru-RU" b="1" dirty="0" smtClean="0"/>
          </a:p>
          <a:p>
            <a:pPr marL="0" indent="0" algn="just">
              <a:buNone/>
            </a:pPr>
            <a:endParaRPr lang="ru-RU" dirty="0"/>
          </a:p>
          <a:p>
            <a:pPr algn="just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91515157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500042"/>
            <a:ext cx="8784976" cy="6097310"/>
          </a:xfrm>
        </p:spPr>
        <p:txBody>
          <a:bodyPr>
            <a:normAutofit lnSpcReduction="10000"/>
          </a:bodyPr>
          <a:lstStyle/>
          <a:p>
            <a:pPr marL="0" indent="0"/>
            <a:r>
              <a:rPr lang="ru-RU" dirty="0" smtClean="0"/>
              <a:t>В </a:t>
            </a:r>
            <a:r>
              <a:rPr lang="ru-RU" u="sng" dirty="0" smtClean="0"/>
              <a:t>основе управления материальными ресурсами</a:t>
            </a:r>
            <a:r>
              <a:rPr lang="ru-RU" dirty="0" smtClean="0"/>
              <a:t>, преобразующимися из исходного сырья в готовую продукцию, лежит </a:t>
            </a:r>
            <a:r>
              <a:rPr lang="ru-RU" b="1" dirty="0" smtClean="0"/>
              <a:t>формирование системы сбора, анализа и обработки информации</a:t>
            </a:r>
            <a:r>
              <a:rPr lang="ru-RU" dirty="0" smtClean="0"/>
              <a:t>, поступающей из </a:t>
            </a:r>
            <a:r>
              <a:rPr lang="ru-RU" u="sng" dirty="0" smtClean="0"/>
              <a:t>всех функциональных звеньев </a:t>
            </a:r>
            <a:r>
              <a:rPr lang="ru-RU" dirty="0" smtClean="0"/>
              <a:t>логистической системы</a:t>
            </a:r>
          </a:p>
          <a:p>
            <a:pPr marL="0" indent="0"/>
            <a:r>
              <a:rPr lang="ru-RU" dirty="0" smtClean="0"/>
              <a:t>В </a:t>
            </a:r>
            <a:r>
              <a:rPr lang="ru-RU" b="1" dirty="0" smtClean="0"/>
              <a:t>логистической информационной системе </a:t>
            </a:r>
            <a:r>
              <a:rPr lang="ru-RU" u="sng" dirty="0" smtClean="0"/>
              <a:t>аккумулируются сведения </a:t>
            </a:r>
            <a:r>
              <a:rPr lang="ru-RU" dirty="0" smtClean="0"/>
              <a:t>о: </a:t>
            </a:r>
          </a:p>
          <a:p>
            <a:pPr marL="0" indent="0">
              <a:buFontTx/>
              <a:buChar char="-"/>
            </a:pPr>
            <a:r>
              <a:rPr lang="ru-RU" dirty="0" smtClean="0"/>
              <a:t>транспортировке, </a:t>
            </a:r>
          </a:p>
          <a:p>
            <a:pPr marL="0" indent="0">
              <a:buFontTx/>
              <a:buChar char="-"/>
            </a:pPr>
            <a:r>
              <a:rPr lang="ru-RU" dirty="0" smtClean="0"/>
              <a:t>разгрузке/погрузке, </a:t>
            </a:r>
          </a:p>
          <a:p>
            <a:pPr marL="0" indent="0">
              <a:buFontTx/>
              <a:buChar char="-"/>
            </a:pPr>
            <a:r>
              <a:rPr lang="ru-RU" dirty="0" smtClean="0"/>
              <a:t>складировании, </a:t>
            </a:r>
          </a:p>
          <a:p>
            <a:pPr marL="0" indent="0">
              <a:buFontTx/>
              <a:buChar char="-"/>
            </a:pPr>
            <a:r>
              <a:rPr lang="ru-RU" dirty="0" smtClean="0"/>
              <a:t>хранении, </a:t>
            </a:r>
          </a:p>
          <a:p>
            <a:pPr marL="0" indent="0">
              <a:buFontTx/>
              <a:buChar char="-"/>
            </a:pPr>
            <a:r>
              <a:rPr lang="ru-RU" dirty="0" smtClean="0"/>
              <a:t>распределении и т. д. </a:t>
            </a:r>
          </a:p>
          <a:p>
            <a:pPr marL="0" indent="0">
              <a:buFontTx/>
              <a:buChar char="-"/>
            </a:pPr>
            <a:r>
              <a:rPr lang="ru-RU" dirty="0" smtClean="0"/>
              <a:t>материальных ресурсов, позволяющие осуществить согласование логистической деятельности во всех звеньях логистической цепочки</a:t>
            </a:r>
          </a:p>
          <a:p>
            <a:pPr marL="0" indent="0" algn="just">
              <a:buNone/>
            </a:pPr>
            <a:endParaRPr lang="ru-RU" dirty="0"/>
          </a:p>
          <a:p>
            <a:pPr algn="just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91515157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500042"/>
            <a:ext cx="8784976" cy="6097310"/>
          </a:xfrm>
        </p:spPr>
        <p:txBody>
          <a:bodyPr>
            <a:normAutofit/>
          </a:bodyPr>
          <a:lstStyle/>
          <a:p>
            <a:r>
              <a:rPr lang="ru-RU" dirty="0" smtClean="0"/>
              <a:t>Под </a:t>
            </a:r>
            <a:r>
              <a:rPr lang="ru-RU" b="1" dirty="0" smtClean="0"/>
              <a:t>информационным обеспечением процессов физического перемещения материальных ресурсов </a:t>
            </a:r>
            <a:r>
              <a:rPr lang="ru-RU" dirty="0" smtClean="0"/>
              <a:t>в </a:t>
            </a:r>
            <a:r>
              <a:rPr lang="ru-RU" dirty="0" err="1" smtClean="0"/>
              <a:t>товарообразующей</a:t>
            </a:r>
            <a:r>
              <a:rPr lang="ru-RU" dirty="0" smtClean="0"/>
              <a:t> цепи подразумевалось получение </a:t>
            </a:r>
            <a:r>
              <a:rPr lang="ru-RU" u="sng" dirty="0" smtClean="0"/>
              <a:t>исключительно сопроводительной информации</a:t>
            </a:r>
            <a:r>
              <a:rPr lang="ru-RU" dirty="0" smtClean="0"/>
              <a:t> (например, осуществлена поставка материального ресурса или нет) </a:t>
            </a:r>
          </a:p>
          <a:p>
            <a:r>
              <a:rPr lang="ru-RU" dirty="0" smtClean="0"/>
              <a:t>По мере становления и развития логистических систем на предприятиях возрастала </a:t>
            </a:r>
            <a:r>
              <a:rPr lang="ru-RU" u="sng" dirty="0" smtClean="0"/>
              <a:t>необходимость развития логистических информационных систем</a:t>
            </a:r>
            <a:r>
              <a:rPr lang="ru-RU" dirty="0" smtClean="0"/>
              <a:t>, способных </a:t>
            </a:r>
            <a:r>
              <a:rPr lang="ru-RU" b="1" dirty="0" smtClean="0"/>
              <a:t>объединить информационно-коммуникационными связями логистические системы </a:t>
            </a:r>
            <a:r>
              <a:rPr lang="ru-RU" dirty="0" smtClean="0"/>
              <a:t>не только в рамках отдельного предприятия, но и </a:t>
            </a:r>
            <a:r>
              <a:rPr lang="ru-RU" b="1" dirty="0" smtClean="0"/>
              <a:t>в масштабах всей логистической цепочки</a:t>
            </a:r>
            <a:r>
              <a:rPr lang="ru-RU" dirty="0" smtClean="0"/>
              <a:t>, охватывающей множество участников </a:t>
            </a:r>
          </a:p>
          <a:p>
            <a:pPr marL="0" indent="0" algn="just">
              <a:buNone/>
            </a:pPr>
            <a:endParaRPr lang="ru-RU" dirty="0"/>
          </a:p>
          <a:p>
            <a:pPr algn="just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91515157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500042"/>
            <a:ext cx="8784976" cy="6097310"/>
          </a:xfrm>
        </p:spPr>
        <p:txBody>
          <a:bodyPr>
            <a:normAutofit lnSpcReduction="10000"/>
          </a:bodyPr>
          <a:lstStyle/>
          <a:p>
            <a:pPr marL="0" indent="0" algn="just"/>
            <a:r>
              <a:rPr lang="ru-RU" dirty="0" smtClean="0"/>
              <a:t> </a:t>
            </a:r>
            <a:r>
              <a:rPr lang="ru-RU" b="1" dirty="0" smtClean="0"/>
              <a:t>Объектом</a:t>
            </a:r>
            <a:r>
              <a:rPr lang="ru-RU" dirty="0" smtClean="0"/>
              <a:t> </a:t>
            </a:r>
            <a:r>
              <a:rPr lang="ru-RU" b="1" dirty="0" smtClean="0"/>
              <a:t>информационной логистики </a:t>
            </a:r>
            <a:r>
              <a:rPr lang="ru-RU" dirty="0" smtClean="0"/>
              <a:t>являются </a:t>
            </a:r>
            <a:r>
              <a:rPr lang="ru-RU" u="sng" dirty="0" smtClean="0"/>
              <a:t>информационные потоки, отражающие движение </a:t>
            </a:r>
            <a:r>
              <a:rPr lang="ru-RU" dirty="0" smtClean="0"/>
              <a:t>материальных, финансовых и других </a:t>
            </a:r>
            <a:r>
              <a:rPr lang="ru-RU" u="sng" dirty="0" smtClean="0"/>
              <a:t>потоков</a:t>
            </a:r>
            <a:r>
              <a:rPr lang="ru-RU" dirty="0" smtClean="0"/>
              <a:t>, влияющих на производственный процесс </a:t>
            </a:r>
          </a:p>
          <a:p>
            <a:pPr marL="0" indent="0" algn="just"/>
            <a:r>
              <a:rPr lang="ru-RU" dirty="0" smtClean="0"/>
              <a:t> </a:t>
            </a:r>
            <a:r>
              <a:rPr lang="ru-RU" b="1" dirty="0" smtClean="0"/>
              <a:t>Предметом информационной логистики </a:t>
            </a:r>
            <a:r>
              <a:rPr lang="ru-RU" dirty="0" smtClean="0"/>
              <a:t>являются вопросы </a:t>
            </a:r>
          </a:p>
          <a:p>
            <a:pPr marL="0" indent="0" algn="just">
              <a:buFontTx/>
              <a:buChar char="-"/>
            </a:pPr>
            <a:r>
              <a:rPr lang="ru-RU" b="1" dirty="0" smtClean="0"/>
              <a:t>планирования, </a:t>
            </a:r>
          </a:p>
          <a:p>
            <a:pPr marL="0" indent="0" algn="just">
              <a:buFontTx/>
              <a:buChar char="-"/>
            </a:pPr>
            <a:r>
              <a:rPr lang="ru-RU" b="1" dirty="0" smtClean="0"/>
              <a:t>построения </a:t>
            </a:r>
          </a:p>
          <a:p>
            <a:pPr marL="0" indent="0" algn="just">
              <a:buFontTx/>
              <a:buChar char="-"/>
            </a:pPr>
            <a:r>
              <a:rPr lang="ru-RU" b="1" dirty="0" smtClean="0"/>
              <a:t>и функционирования </a:t>
            </a:r>
          </a:p>
          <a:p>
            <a:pPr marL="0" indent="0" algn="just">
              <a:buNone/>
            </a:pPr>
            <a:r>
              <a:rPr lang="ru-RU" dirty="0" smtClean="0"/>
              <a:t>информационных систем, обеспечивающих </a:t>
            </a:r>
            <a:r>
              <a:rPr lang="ru-RU" u="sng" dirty="0" smtClean="0"/>
              <a:t>эффективную реализацию логистической деятельности </a:t>
            </a:r>
          </a:p>
          <a:p>
            <a:pPr marL="0" indent="0" algn="just">
              <a:buNone/>
            </a:pPr>
            <a:endParaRPr lang="ru-RU" u="sng" dirty="0" smtClean="0"/>
          </a:p>
          <a:p>
            <a:pPr marL="0" indent="0" algn="just"/>
            <a:r>
              <a:rPr lang="ru-RU" b="1" dirty="0" smtClean="0"/>
              <a:t>Основная цель информационной логи</a:t>
            </a:r>
            <a:r>
              <a:rPr lang="ru-RU" dirty="0" smtClean="0"/>
              <a:t>стики заключается в </a:t>
            </a:r>
            <a:r>
              <a:rPr lang="ru-RU" u="sng" dirty="0" smtClean="0"/>
              <a:t>обеспечении логистических систем </a:t>
            </a:r>
            <a:r>
              <a:rPr lang="ru-RU" dirty="0" smtClean="0"/>
              <a:t>полной, достоверной и своевременной </a:t>
            </a:r>
            <a:r>
              <a:rPr lang="ru-RU" u="sng" dirty="0" smtClean="0"/>
              <a:t>информацией</a:t>
            </a:r>
            <a:endParaRPr lang="ru-RU" u="sng" dirty="0"/>
          </a:p>
          <a:p>
            <a:pPr algn="just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91515157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500042"/>
            <a:ext cx="8784976" cy="6097310"/>
          </a:xfrm>
        </p:spPr>
        <p:txBody>
          <a:bodyPr>
            <a:normAutofit/>
          </a:bodyPr>
          <a:lstStyle/>
          <a:p>
            <a:pPr marL="0" indent="0" algn="just"/>
            <a:r>
              <a:rPr lang="ru-RU" dirty="0" smtClean="0"/>
              <a:t> </a:t>
            </a:r>
            <a:r>
              <a:rPr lang="ru-RU" b="1" dirty="0" smtClean="0"/>
              <a:t>Основная задача информационной логистики связана </a:t>
            </a:r>
            <a:r>
              <a:rPr lang="ru-RU" dirty="0" smtClean="0"/>
              <a:t>с </a:t>
            </a:r>
            <a:r>
              <a:rPr lang="ru-RU" u="sng" dirty="0" smtClean="0"/>
              <a:t>организацией потоков сведений</a:t>
            </a:r>
            <a:r>
              <a:rPr lang="ru-RU" dirty="0" smtClean="0"/>
              <a:t>, сопровождающих </a:t>
            </a:r>
            <a:r>
              <a:rPr lang="ru-RU" u="sng" dirty="0" smtClean="0"/>
              <a:t>физическое перемещение материальных потоков</a:t>
            </a:r>
            <a:r>
              <a:rPr lang="ru-RU" dirty="0" smtClean="0"/>
              <a:t>, посредством </a:t>
            </a:r>
            <a:r>
              <a:rPr lang="ru-RU" b="1" dirty="0" smtClean="0"/>
              <a:t>создания</a:t>
            </a:r>
            <a:r>
              <a:rPr lang="ru-RU" dirty="0" smtClean="0"/>
              <a:t> </a:t>
            </a:r>
            <a:r>
              <a:rPr lang="ru-RU" b="1" dirty="0" smtClean="0"/>
              <a:t>информационных систем</a:t>
            </a:r>
            <a:r>
              <a:rPr lang="ru-RU" dirty="0" smtClean="0"/>
              <a:t>, обеспечивающих </a:t>
            </a:r>
          </a:p>
          <a:p>
            <a:pPr marL="0" indent="0" algn="just">
              <a:buFontTx/>
              <a:buChar char="-"/>
            </a:pPr>
            <a:r>
              <a:rPr lang="ru-RU" dirty="0" smtClean="0"/>
              <a:t>сбор, </a:t>
            </a:r>
          </a:p>
          <a:p>
            <a:pPr marL="0" indent="0" algn="just">
              <a:buFontTx/>
              <a:buChar char="-"/>
            </a:pPr>
            <a:r>
              <a:rPr lang="ru-RU" dirty="0" smtClean="0"/>
              <a:t>накопление, </a:t>
            </a:r>
          </a:p>
          <a:p>
            <a:pPr marL="0" indent="0" algn="just">
              <a:buFontTx/>
              <a:buChar char="-"/>
            </a:pPr>
            <a:r>
              <a:rPr lang="ru-RU" dirty="0" smtClean="0"/>
              <a:t>передачу, </a:t>
            </a:r>
          </a:p>
          <a:p>
            <a:pPr marL="0" indent="0" algn="just">
              <a:buFontTx/>
              <a:buChar char="-"/>
            </a:pPr>
            <a:r>
              <a:rPr lang="ru-RU" dirty="0" smtClean="0"/>
              <a:t>хранение </a:t>
            </a:r>
          </a:p>
          <a:p>
            <a:pPr marL="0" indent="0" algn="just">
              <a:buFontTx/>
              <a:buChar char="-"/>
            </a:pPr>
            <a:r>
              <a:rPr lang="ru-RU" dirty="0" smtClean="0"/>
              <a:t>и обработку </a:t>
            </a:r>
          </a:p>
          <a:p>
            <a:pPr marL="0" indent="0" algn="just">
              <a:buNone/>
            </a:pPr>
            <a:r>
              <a:rPr lang="ru-RU" dirty="0" smtClean="0"/>
              <a:t>информации, которая касается логистической деятельности организации, и </a:t>
            </a:r>
            <a:r>
              <a:rPr lang="ru-RU" b="1" dirty="0" smtClean="0"/>
              <a:t>управления ими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1091515157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214282" y="428604"/>
            <a:ext cx="8715436" cy="1143000"/>
          </a:xfrm>
        </p:spPr>
        <p:txBody>
          <a:bodyPr>
            <a:normAutofit/>
          </a:bodyPr>
          <a:lstStyle/>
          <a:p>
            <a:pPr algn="ctr"/>
            <a:r>
              <a:rPr lang="ru-RU" sz="3600" b="1" dirty="0" smtClean="0"/>
              <a:t>Материальное управление </a:t>
            </a:r>
            <a:r>
              <a:rPr lang="en-US" sz="3600" b="1" dirty="0" smtClean="0"/>
              <a:t>vs. </a:t>
            </a:r>
            <a:r>
              <a:rPr lang="ru-RU" sz="3600" b="1" dirty="0" smtClean="0"/>
              <a:t>материальное распределение</a:t>
            </a:r>
            <a:endParaRPr lang="ru-RU" sz="36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14282" y="1785926"/>
            <a:ext cx="8715436" cy="4857784"/>
          </a:xfrm>
        </p:spPr>
        <p:txBody>
          <a:bodyPr>
            <a:normAutofit/>
          </a:bodyPr>
          <a:lstStyle/>
          <a:p>
            <a:pPr marL="0" indent="0" algn="just"/>
            <a:r>
              <a:rPr lang="ru-RU" dirty="0" smtClean="0"/>
              <a:t> </a:t>
            </a:r>
            <a:r>
              <a:rPr lang="ru-RU" b="1" dirty="0" smtClean="0"/>
              <a:t>Материальное управление </a:t>
            </a:r>
            <a:r>
              <a:rPr lang="ru-RU" dirty="0" smtClean="0"/>
              <a:t>– это движение материалов на предприятии</a:t>
            </a:r>
          </a:p>
          <a:p>
            <a:pPr marL="0" indent="0" algn="just"/>
            <a:r>
              <a:rPr lang="ru-RU" b="1" dirty="0" smtClean="0"/>
              <a:t>Материальное распределение – </a:t>
            </a:r>
            <a:r>
              <a:rPr lang="ru-RU" dirty="0" smtClean="0"/>
              <a:t>это</a:t>
            </a:r>
            <a:r>
              <a:rPr lang="ru-RU" b="1" dirty="0" smtClean="0"/>
              <a:t> </a:t>
            </a:r>
            <a:r>
              <a:rPr lang="ru-RU" dirty="0" smtClean="0"/>
              <a:t>распределение готовой продукции предприятия между покупателями</a:t>
            </a:r>
          </a:p>
          <a:p>
            <a:pPr marL="0" indent="0" algn="just"/>
            <a:r>
              <a:rPr lang="ru-RU" dirty="0" smtClean="0"/>
              <a:t>Разделение данных понятий призвано отразить различия в организации управления предприятием</a:t>
            </a:r>
          </a:p>
          <a:p>
            <a:pPr marL="0" indent="0" algn="just"/>
            <a:r>
              <a:rPr lang="ru-RU" dirty="0" smtClean="0"/>
              <a:t>При таком подходе снабжение – материальное управление, сбыт – материальное распределение, транспортировка – одновременно относится к обеим сферам </a:t>
            </a:r>
          </a:p>
          <a:p>
            <a:pPr marL="0" indent="0" algn="just"/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1091515157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2296284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>ТЕМА 2. ФУНКЦИОНАЛЬНЫЕ ОБЛАСТИ ЛОГИСТИКИ ОРГАНИЗАЦИИ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3643314"/>
            <a:ext cx="8229600" cy="268128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800" b="1" dirty="0" smtClean="0"/>
              <a:t>2.1. Логистика производственных процессов</a:t>
            </a:r>
          </a:p>
          <a:p>
            <a:pPr>
              <a:buNone/>
            </a:pPr>
            <a:r>
              <a:rPr lang="ru-RU" sz="2800" b="1" dirty="0" smtClean="0"/>
              <a:t>2.2. Логистика процессов дистрибуции</a:t>
            </a:r>
          </a:p>
          <a:p>
            <a:pPr>
              <a:buNone/>
            </a:pPr>
            <a:r>
              <a:rPr lang="ru-RU" sz="2800" b="1" dirty="0" smtClean="0"/>
              <a:t>2.3. Логистика управления запасами</a:t>
            </a:r>
          </a:p>
          <a:p>
            <a:pPr>
              <a:buNone/>
            </a:pPr>
            <a:r>
              <a:rPr lang="ru-RU" sz="2800" b="1" dirty="0" smtClean="0"/>
              <a:t>2.4. Логистика сервисного обслуживания</a:t>
            </a:r>
            <a:endParaRPr lang="ru-RU" sz="2800" b="1" dirty="0"/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2844" y="571480"/>
            <a:ext cx="8786874" cy="632666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600" b="1" dirty="0" smtClean="0"/>
              <a:t>2.1. Логистика производственных процессов</a:t>
            </a:r>
            <a:endParaRPr lang="ru-RU" sz="36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1357298"/>
            <a:ext cx="8786874" cy="5286412"/>
          </a:xfrm>
        </p:spPr>
        <p:txBody>
          <a:bodyPr>
            <a:normAutofit/>
          </a:bodyPr>
          <a:lstStyle/>
          <a:p>
            <a:r>
              <a:rPr lang="ru-RU" dirty="0" smtClean="0"/>
              <a:t>Управление </a:t>
            </a:r>
            <a:r>
              <a:rPr lang="ru-RU" dirty="0" err="1" smtClean="0"/>
              <a:t>логистическими</a:t>
            </a:r>
            <a:r>
              <a:rPr lang="ru-RU" dirty="0" smtClean="0"/>
              <a:t> операциями, связанными с производственными процессами переработки материальных ресурсов, выделилось в логистике в самостоятельную функциональную область — </a:t>
            </a:r>
            <a:r>
              <a:rPr lang="ru-RU" b="1" dirty="0" smtClean="0"/>
              <a:t>производственную логистику</a:t>
            </a:r>
          </a:p>
          <a:p>
            <a:r>
              <a:rPr lang="ru-RU" b="1" dirty="0" smtClean="0"/>
              <a:t>Основная цель производственной лог</a:t>
            </a:r>
            <a:r>
              <a:rPr lang="ru-RU" dirty="0" smtClean="0"/>
              <a:t>истики заключается в </a:t>
            </a:r>
            <a:r>
              <a:rPr lang="ru-RU" u="sng" dirty="0" smtClean="0"/>
              <a:t>минимизации издержек, связанных с физическим перемещением материальных ресурсов </a:t>
            </a:r>
            <a:r>
              <a:rPr lang="ru-RU" dirty="0" smtClean="0"/>
              <a:t>(доставки, погрузки/разгрузки, временного хранения) </a:t>
            </a:r>
            <a:r>
              <a:rPr lang="ru-RU" u="sng" dirty="0" smtClean="0"/>
              <a:t>от одной производственной операции к другой в процессе создания готовой продукции</a:t>
            </a:r>
            <a:endParaRPr lang="ru-RU" dirty="0"/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642918"/>
            <a:ext cx="8715436" cy="5929354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b="1" dirty="0" smtClean="0"/>
              <a:t>Индикаторами эффективности </a:t>
            </a:r>
            <a:r>
              <a:rPr lang="ru-RU" dirty="0" smtClean="0"/>
              <a:t>управления физическим перемещением материальных ресурсов в производственной логистике традиционно являются:</a:t>
            </a:r>
          </a:p>
          <a:p>
            <a:pPr>
              <a:buFontTx/>
              <a:buChar char="-"/>
            </a:pPr>
            <a:r>
              <a:rPr lang="ru-RU" dirty="0" smtClean="0"/>
              <a:t>себестоимость операций, </a:t>
            </a:r>
          </a:p>
          <a:p>
            <a:pPr>
              <a:buFontTx/>
              <a:buChar char="-"/>
            </a:pPr>
            <a:r>
              <a:rPr lang="ru-RU" dirty="0" smtClean="0"/>
              <a:t>время их выполнения, </a:t>
            </a:r>
          </a:p>
          <a:p>
            <a:pPr>
              <a:buFontTx/>
              <a:buChar char="-"/>
            </a:pPr>
            <a:r>
              <a:rPr lang="ru-RU" dirty="0" smtClean="0"/>
              <a:t>скорость и адекватность реакции на рыночные изменения, связанные с изменением ассортимента, количества и качества перерабатываемых материальных ресурсов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642918"/>
            <a:ext cx="8715436" cy="5929354"/>
          </a:xfrm>
        </p:spPr>
        <p:txBody>
          <a:bodyPr>
            <a:normAutofit fontScale="92500" lnSpcReduction="10000"/>
          </a:bodyPr>
          <a:lstStyle/>
          <a:p>
            <a:r>
              <a:rPr lang="ru-RU" dirty="0" smtClean="0"/>
              <a:t>В конечном итоге это сказывается на </a:t>
            </a:r>
            <a:r>
              <a:rPr lang="ru-RU" u="sng" dirty="0" smtClean="0"/>
              <a:t>эффективности всей логистической деятельности предприятия</a:t>
            </a:r>
            <a:r>
              <a:rPr lang="ru-RU" dirty="0" smtClean="0"/>
              <a:t> и </a:t>
            </a:r>
            <a:r>
              <a:rPr lang="ru-RU" u="sng" dirty="0" smtClean="0"/>
              <a:t>успешности его рыночного функционирования</a:t>
            </a:r>
          </a:p>
          <a:p>
            <a:r>
              <a:rPr lang="ru-RU" dirty="0" smtClean="0"/>
              <a:t>В эпоху </a:t>
            </a:r>
            <a:r>
              <a:rPr lang="ru-RU" b="1" dirty="0" smtClean="0"/>
              <a:t>доминирования традиционной концепции развития производства </a:t>
            </a:r>
            <a:r>
              <a:rPr lang="ru-RU" dirty="0" smtClean="0"/>
              <a:t>(главенствования “</a:t>
            </a:r>
            <a:r>
              <a:rPr lang="ru-RU" u="sng" dirty="0" smtClean="0"/>
              <a:t>рынка продавца</a:t>
            </a:r>
            <a:r>
              <a:rPr lang="ru-RU" dirty="0" smtClean="0"/>
              <a:t>”) в связи с необходимостью насыщения рынка продукцией процесс переработки материальных ресурсов по многим промышленным технологиям </a:t>
            </a:r>
            <a:r>
              <a:rPr lang="ru-RU" b="1" dirty="0" smtClean="0"/>
              <a:t>был направлен на минимизацию (либо исключение) остановок производственного процесса</a:t>
            </a:r>
            <a:r>
              <a:rPr lang="ru-RU" dirty="0" smtClean="0"/>
              <a:t> в условиях массового либо крупносерийного производства</a:t>
            </a:r>
          </a:p>
          <a:p>
            <a:r>
              <a:rPr lang="ru-RU" dirty="0" smtClean="0"/>
              <a:t>Хозяйственная деятельность предприятия была направлена на </a:t>
            </a:r>
            <a:r>
              <a:rPr lang="ru-RU" b="1" dirty="0" smtClean="0"/>
              <a:t>достижение максимальной загрузки промышленного оборудования</a:t>
            </a:r>
            <a:r>
              <a:rPr lang="ru-RU" dirty="0" smtClean="0"/>
              <a:t> (стремление приблизить коэффициент загрузки основных средств производства к единице) </a:t>
            </a:r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251520" y="764704"/>
            <a:ext cx="8712967" cy="5832648"/>
          </a:xfrm>
        </p:spPr>
        <p:txBody>
          <a:bodyPr>
            <a:normAutofit fontScale="92500" lnSpcReduction="10000"/>
          </a:bodyPr>
          <a:lstStyle/>
          <a:p>
            <a:r>
              <a:rPr lang="ru-RU" u="sng" dirty="0"/>
              <a:t>Основным направлением </a:t>
            </a:r>
            <a:r>
              <a:rPr lang="ru-RU" dirty="0"/>
              <a:t>развития логистики в </a:t>
            </a:r>
            <a:r>
              <a:rPr lang="ru-RU" u="sng" dirty="0"/>
              <a:t>историческом</a:t>
            </a:r>
            <a:r>
              <a:rPr lang="ru-RU" dirty="0"/>
              <a:t> аспекте является </a:t>
            </a:r>
            <a:r>
              <a:rPr lang="ru-RU" b="1" dirty="0"/>
              <a:t>военное </a:t>
            </a:r>
            <a:r>
              <a:rPr lang="ru-RU" b="1" dirty="0" smtClean="0"/>
              <a:t>дело </a:t>
            </a:r>
          </a:p>
          <a:p>
            <a:r>
              <a:rPr lang="ru-RU" u="sng" dirty="0" smtClean="0"/>
              <a:t>Впервые </a:t>
            </a:r>
            <a:r>
              <a:rPr lang="ru-RU" dirty="0"/>
              <a:t>логистический подход был использован </a:t>
            </a:r>
            <a:r>
              <a:rPr lang="ru-RU" b="1" dirty="0"/>
              <a:t>Александром Македонским</a:t>
            </a:r>
            <a:r>
              <a:rPr lang="ru-RU" dirty="0"/>
              <a:t>, который занимался </a:t>
            </a:r>
            <a:r>
              <a:rPr lang="ru-RU" dirty="0" smtClean="0"/>
              <a:t>маршрутизацией движения войск </a:t>
            </a:r>
          </a:p>
          <a:p>
            <a:r>
              <a:rPr lang="ru-RU" dirty="0" smtClean="0"/>
              <a:t>При </a:t>
            </a:r>
            <a:r>
              <a:rPr lang="ru-RU" dirty="0"/>
              <a:t>этом путь движения привязывался к </a:t>
            </a:r>
            <a:r>
              <a:rPr lang="ru-RU" u="sng" dirty="0"/>
              <a:t>руслам рек </a:t>
            </a:r>
            <a:r>
              <a:rPr lang="ru-RU" dirty="0"/>
              <a:t>и расположению </a:t>
            </a:r>
            <a:r>
              <a:rPr lang="ru-RU" u="sng" dirty="0"/>
              <a:t>крупных населенных пунктов </a:t>
            </a:r>
            <a:r>
              <a:rPr lang="ru-RU" dirty="0"/>
              <a:t>для своевременного снабжения армии оружием, обмундированием и </a:t>
            </a:r>
            <a:r>
              <a:rPr lang="ru-RU" dirty="0" smtClean="0"/>
              <a:t>продовольствием</a:t>
            </a:r>
          </a:p>
          <a:p>
            <a:r>
              <a:rPr lang="ru-RU" dirty="0" smtClean="0"/>
              <a:t> </a:t>
            </a:r>
            <a:r>
              <a:rPr lang="ru-RU" dirty="0"/>
              <a:t>Толчком к развитию </a:t>
            </a:r>
            <a:r>
              <a:rPr lang="ru-RU" u="sng" dirty="0"/>
              <a:t>теории военной логистики </a:t>
            </a:r>
            <a:r>
              <a:rPr lang="ru-RU" dirty="0"/>
              <a:t>послужили фундаментальные работы военного теоретика XIX века </a:t>
            </a:r>
            <a:r>
              <a:rPr lang="ru-RU" b="1" dirty="0"/>
              <a:t>барона А. А. Жомини </a:t>
            </a:r>
            <a:r>
              <a:rPr lang="ru-RU" dirty="0"/>
              <a:t>(1799–1869 гг.), в которых он определял логистику как </a:t>
            </a:r>
            <a:r>
              <a:rPr lang="ru-RU" u="sng" dirty="0"/>
              <a:t>практическое искусство управления войсками, включающее в себя определение мест дислокации войск, транспортное обслуживание армии и т. п.</a:t>
            </a:r>
          </a:p>
        </p:txBody>
      </p:sp>
    </p:spTree>
    <p:extLst>
      <p:ext uri="{BB962C8B-B14F-4D97-AF65-F5344CB8AC3E}">
        <p14:creationId xmlns:p14="http://schemas.microsoft.com/office/powerpoint/2010/main" val="2612784094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642918"/>
            <a:ext cx="8715436" cy="5929354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b="1" dirty="0" smtClean="0"/>
              <a:t>Переход к логистической концепции развития производства </a:t>
            </a:r>
            <a:r>
              <a:rPr lang="ru-RU" dirty="0" smtClean="0"/>
              <a:t>(главенствования “</a:t>
            </a:r>
            <a:r>
              <a:rPr lang="ru-RU" u="sng" dirty="0" smtClean="0"/>
              <a:t>рынка потребителя</a:t>
            </a:r>
            <a:r>
              <a:rPr lang="ru-RU" dirty="0" smtClean="0"/>
              <a:t>”) в условиях насыщенного рынка существенно изменил многие аспекты организации производства, связанные с логистикой в целом и производственной логистикой, в частности: </a:t>
            </a:r>
          </a:p>
          <a:p>
            <a:r>
              <a:rPr lang="ru-RU" dirty="0" smtClean="0"/>
              <a:t>произошел </a:t>
            </a:r>
            <a:r>
              <a:rPr lang="ru-RU" b="1" dirty="0" smtClean="0"/>
              <a:t>отказ предприятий от традиции формировать большие запасы материальных ресурсов</a:t>
            </a:r>
            <a:r>
              <a:rPr lang="ru-RU" dirty="0" smtClean="0"/>
              <a:t>, поскольку проблемы сбыта продукции стали требовать более частого обновления ее ассортимента; </a:t>
            </a:r>
          </a:p>
          <a:p>
            <a:r>
              <a:rPr lang="ru-RU" dirty="0" smtClean="0"/>
              <a:t>при </a:t>
            </a:r>
            <a:r>
              <a:rPr lang="ru-RU" b="1" dirty="0" smtClean="0"/>
              <a:t>росте дискретности производственных процессов</a:t>
            </a:r>
            <a:r>
              <a:rPr lang="ru-RU" dirty="0" smtClean="0"/>
              <a:t>, связанных с изменением ассортимента продукции и сокращением серийности производства, возникла </a:t>
            </a:r>
            <a:r>
              <a:rPr lang="ru-RU" b="1" dirty="0" smtClean="0"/>
              <a:t>объективная необходимость</a:t>
            </a:r>
            <a:r>
              <a:rPr lang="ru-RU" dirty="0" smtClean="0"/>
              <a:t>: </a:t>
            </a:r>
          </a:p>
          <a:p>
            <a:pPr>
              <a:buNone/>
            </a:pPr>
            <a:r>
              <a:rPr lang="ru-RU" dirty="0" smtClean="0"/>
              <a:t>— в сокращении времени совершения логистических операций (транспортировки, складирования и т. д.); </a:t>
            </a:r>
          </a:p>
          <a:p>
            <a:pPr>
              <a:buNone/>
            </a:pPr>
            <a:r>
              <a:rPr lang="ru-RU" dirty="0" smtClean="0"/>
              <a:t>— усилении мер по профилактике и предотвращению брака</a:t>
            </a:r>
            <a:endParaRPr lang="ru-RU" dirty="0"/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642918"/>
            <a:ext cx="8715436" cy="5929354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Ускорение рыночных процессов потребовало:</a:t>
            </a:r>
          </a:p>
          <a:p>
            <a:r>
              <a:rPr lang="ru-RU" u="sng" dirty="0" smtClean="0"/>
              <a:t>рационализации внутрифирменных перемещений материальных ресурсов </a:t>
            </a:r>
            <a:r>
              <a:rPr lang="ru-RU" dirty="0" smtClean="0"/>
              <a:t>между складскими операциями; </a:t>
            </a:r>
          </a:p>
          <a:p>
            <a:r>
              <a:rPr lang="ru-RU" u="sng" dirty="0" smtClean="0"/>
              <a:t>отказа от создания продукции, на которую нет спроса </a:t>
            </a:r>
            <a:r>
              <a:rPr lang="ru-RU" dirty="0" smtClean="0"/>
              <a:t>в виде незавершенного производства; </a:t>
            </a:r>
          </a:p>
          <a:p>
            <a:r>
              <a:rPr lang="ru-RU" dirty="0" smtClean="0"/>
              <a:t>активизации </a:t>
            </a:r>
            <a:r>
              <a:rPr lang="ru-RU" u="sng" dirty="0" smtClean="0"/>
              <a:t>работы по превращению контрагентов</a:t>
            </a:r>
            <a:r>
              <a:rPr lang="ru-RU" dirty="0" smtClean="0"/>
              <a:t>, поставляющих ресурсы, из </a:t>
            </a:r>
            <a:r>
              <a:rPr lang="ru-RU" u="sng" dirty="0" smtClean="0"/>
              <a:t>противостоящей сто</a:t>
            </a:r>
            <a:r>
              <a:rPr lang="ru-RU" dirty="0" smtClean="0"/>
              <a:t>роны в борьбе за цены и условия поставок </a:t>
            </a:r>
            <a:r>
              <a:rPr lang="ru-RU" u="sng" dirty="0" smtClean="0"/>
              <a:t>в доброжелательных партнеров</a:t>
            </a:r>
            <a:endParaRPr lang="ru-RU" u="sng" dirty="0"/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0" y="642918"/>
            <a:ext cx="9001156" cy="632666"/>
          </a:xfrm>
        </p:spPr>
        <p:txBody>
          <a:bodyPr>
            <a:normAutofit/>
          </a:bodyPr>
          <a:lstStyle/>
          <a:p>
            <a:pPr algn="ctr"/>
            <a:r>
              <a:rPr lang="ru-RU" sz="3600" b="1" dirty="0" smtClean="0"/>
              <a:t>Задачи производственной логистики</a:t>
            </a:r>
            <a:endParaRPr lang="ru-RU" sz="36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1428736"/>
            <a:ext cx="8786874" cy="5143536"/>
          </a:xfrm>
        </p:spPr>
        <p:txBody>
          <a:bodyPr>
            <a:normAutofit fontScale="92500"/>
          </a:bodyPr>
          <a:lstStyle/>
          <a:p>
            <a:r>
              <a:rPr lang="ru-RU" b="1" dirty="0" smtClean="0"/>
              <a:t>Маркетинговые исследования </a:t>
            </a:r>
            <a:r>
              <a:rPr lang="ru-RU" dirty="0" smtClean="0"/>
              <a:t>производственных процессов с позиций логистического обеспечения </a:t>
            </a:r>
          </a:p>
          <a:p>
            <a:r>
              <a:rPr lang="ru-RU" b="1" dirty="0" smtClean="0"/>
              <a:t>Планирование логистических операций </a:t>
            </a:r>
            <a:r>
              <a:rPr lang="ru-RU" dirty="0" smtClean="0"/>
              <a:t>на основе планов производства исходя из планов и графиков заказов на готовую продукцию </a:t>
            </a:r>
          </a:p>
          <a:p>
            <a:r>
              <a:rPr lang="ru-RU" b="1" dirty="0" smtClean="0"/>
              <a:t>Организация диспетчеризации логистических операций</a:t>
            </a:r>
            <a:r>
              <a:rPr lang="ru-RU" dirty="0" smtClean="0"/>
              <a:t>, сопровождающих производственные процессы</a:t>
            </a:r>
          </a:p>
          <a:p>
            <a:r>
              <a:rPr lang="ru-RU" b="1" dirty="0" smtClean="0"/>
              <a:t>Разработка оперативных заданий </a:t>
            </a:r>
            <a:r>
              <a:rPr lang="ru-RU" dirty="0" smtClean="0"/>
              <a:t>по физическому перемещению материальных ресурсов от одной производственной операции к другой</a:t>
            </a:r>
          </a:p>
          <a:p>
            <a:r>
              <a:rPr lang="ru-RU" b="1" dirty="0" smtClean="0"/>
              <a:t>Согласование</a:t>
            </a:r>
            <a:r>
              <a:rPr lang="ru-RU" dirty="0" smtClean="0"/>
              <a:t> со снабженческими, производственными и сбытовыми подразделениями </a:t>
            </a:r>
            <a:r>
              <a:rPr lang="ru-RU" b="1" dirty="0" smtClean="0"/>
              <a:t>графиков осуществления операций производственной логистики</a:t>
            </a:r>
            <a:endParaRPr lang="ru-RU" b="1" u="sng" dirty="0"/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0" y="642918"/>
            <a:ext cx="9001156" cy="632666"/>
          </a:xfrm>
        </p:spPr>
        <p:txBody>
          <a:bodyPr>
            <a:normAutofit/>
          </a:bodyPr>
          <a:lstStyle/>
          <a:p>
            <a:pPr algn="ctr"/>
            <a:r>
              <a:rPr lang="ru-RU" sz="3600" b="1" dirty="0" smtClean="0"/>
              <a:t>Задачи производственной логистики</a:t>
            </a:r>
            <a:endParaRPr lang="ru-RU" sz="36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1428736"/>
            <a:ext cx="8786874" cy="5143536"/>
          </a:xfrm>
        </p:spPr>
        <p:txBody>
          <a:bodyPr>
            <a:normAutofit/>
          </a:bodyPr>
          <a:lstStyle/>
          <a:p>
            <a:r>
              <a:rPr lang="ru-RU" b="1" dirty="0" smtClean="0"/>
              <a:t>Регулирование</a:t>
            </a:r>
            <a:r>
              <a:rPr lang="ru-RU" dirty="0" smtClean="0"/>
              <a:t> процессов выполнения операций производственной логистики в соответствии с динамикой производственных и рыночных изменений</a:t>
            </a:r>
          </a:p>
          <a:p>
            <a:r>
              <a:rPr lang="ru-RU" b="1" dirty="0" smtClean="0"/>
              <a:t>Координация процессов производственной логистики </a:t>
            </a:r>
            <a:r>
              <a:rPr lang="ru-RU" dirty="0" smtClean="0"/>
              <a:t>в вопросах контроля качества продукции и производства в целом</a:t>
            </a:r>
          </a:p>
          <a:p>
            <a:r>
              <a:rPr lang="ru-RU" b="1" dirty="0" smtClean="0"/>
              <a:t>Активное участие в реализации производственных инноваций</a:t>
            </a:r>
          </a:p>
          <a:p>
            <a:r>
              <a:rPr lang="ru-RU" b="1" dirty="0" smtClean="0"/>
              <a:t>Достижение минимизации себестоимости конечной продукции</a:t>
            </a:r>
            <a:r>
              <a:rPr lang="ru-RU" dirty="0" smtClean="0"/>
              <a:t> через минимизацию стоимости операций производственной логистики</a:t>
            </a:r>
            <a:endParaRPr lang="ru-RU" u="sng" dirty="0"/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500042"/>
            <a:ext cx="8229600" cy="56122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600" b="1" dirty="0" smtClean="0"/>
              <a:t>Системы производственной логистики</a:t>
            </a:r>
            <a:endParaRPr lang="ru-RU" sz="36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1214422"/>
            <a:ext cx="8786874" cy="5429288"/>
          </a:xfrm>
        </p:spPr>
        <p:txBody>
          <a:bodyPr/>
          <a:lstStyle/>
          <a:p>
            <a:r>
              <a:rPr lang="ru-RU" dirty="0" smtClean="0"/>
              <a:t>В организации логистики производственных процессов выделяют </a:t>
            </a:r>
            <a:r>
              <a:rPr lang="ru-RU" b="1" dirty="0" smtClean="0"/>
              <a:t>толкающую</a:t>
            </a:r>
            <a:r>
              <a:rPr lang="ru-RU" dirty="0" smtClean="0"/>
              <a:t> и</a:t>
            </a:r>
            <a:r>
              <a:rPr lang="ru-RU" b="1" dirty="0" smtClean="0"/>
              <a:t> тянущую </a:t>
            </a:r>
            <a:r>
              <a:rPr lang="ru-RU" dirty="0" smtClean="0"/>
              <a:t>системы</a:t>
            </a:r>
          </a:p>
          <a:p>
            <a:r>
              <a:rPr lang="ru-RU" dirty="0" smtClean="0"/>
              <a:t>О </a:t>
            </a:r>
            <a:r>
              <a:rPr lang="ru-RU" b="1" dirty="0" smtClean="0"/>
              <a:t>толкающей системе </a:t>
            </a:r>
            <a:r>
              <a:rPr lang="ru-RU" dirty="0" smtClean="0"/>
              <a:t>впервые заговорили в 1960-е гг. </a:t>
            </a:r>
          </a:p>
          <a:p>
            <a:r>
              <a:rPr lang="ru-RU" b="1" dirty="0" smtClean="0"/>
              <a:t>Толкающая система </a:t>
            </a:r>
            <a:r>
              <a:rPr lang="ru-RU" dirty="0" smtClean="0"/>
              <a:t>логистической организации производственных процессов предполагает, что </a:t>
            </a:r>
            <a:r>
              <a:rPr lang="ru-RU" u="sng" dirty="0" smtClean="0"/>
              <a:t>материальный ресурс, прошедший предыдущую операцию обработки, “выталкивается” на осуществление последующей операции обработки</a:t>
            </a:r>
            <a:r>
              <a:rPr lang="ru-RU" dirty="0" smtClean="0"/>
              <a:t>, стимулируя интенсивность и масштабы ее осуществления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idx="1"/>
          </p:nvPr>
        </p:nvSpPr>
        <p:spPr>
          <a:xfrm>
            <a:off x="214313" y="714375"/>
            <a:ext cx="8715375" cy="6000750"/>
          </a:xfrm>
        </p:spPr>
        <p:txBody>
          <a:bodyPr>
            <a:normAutofit/>
          </a:bodyPr>
          <a:lstStyle/>
          <a:p>
            <a:r>
              <a:rPr lang="ru-RU" dirty="0" smtClean="0"/>
              <a:t>Толкающая система работает </a:t>
            </a:r>
            <a:r>
              <a:rPr lang="ru-RU" u="sng" dirty="0" smtClean="0"/>
              <a:t>по факту выполнения предшествующей производственной операции </a:t>
            </a:r>
            <a:r>
              <a:rPr lang="ru-RU" dirty="0" smtClean="0"/>
              <a:t>и </a:t>
            </a:r>
            <a:r>
              <a:rPr lang="ru-RU" b="1" dirty="0" smtClean="0"/>
              <a:t>не учитывает </a:t>
            </a:r>
            <a:r>
              <a:rPr lang="ru-RU" u="sng" dirty="0" smtClean="0"/>
              <a:t>состояния загрузки участка осуществления последующей производственной операции</a:t>
            </a:r>
            <a:endParaRPr lang="ru-RU" dirty="0" smtClean="0"/>
          </a:p>
          <a:p>
            <a:r>
              <a:rPr lang="ru-RU" dirty="0" smtClean="0"/>
              <a:t>В результате могут возникать как </a:t>
            </a:r>
            <a:r>
              <a:rPr lang="ru-RU" b="1" dirty="0" smtClean="0"/>
              <a:t>простои</a:t>
            </a:r>
            <a:r>
              <a:rPr lang="ru-RU" dirty="0" smtClean="0"/>
              <a:t> (когда последующая производственная операция выполняется быстрее предыдущей), так и </a:t>
            </a:r>
            <a:r>
              <a:rPr lang="ru-RU" b="1" dirty="0" smtClean="0"/>
              <a:t>нежелательный рост запасов незавершенного производства </a:t>
            </a:r>
            <a:r>
              <a:rPr lang="ru-RU" dirty="0" smtClean="0"/>
              <a:t>(при обратной пропорции выполнения производственных операций) </a:t>
            </a:r>
          </a:p>
          <a:p>
            <a:r>
              <a:rPr lang="ru-RU" dirty="0" smtClean="0"/>
              <a:t>В любом случае </a:t>
            </a:r>
            <a:r>
              <a:rPr lang="ru-RU" u="sng" dirty="0" smtClean="0"/>
              <a:t>сроки производственного цикла возрастают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idx="1"/>
          </p:nvPr>
        </p:nvSpPr>
        <p:spPr>
          <a:xfrm>
            <a:off x="214313" y="714375"/>
            <a:ext cx="8715375" cy="6000750"/>
          </a:xfrm>
        </p:spPr>
        <p:txBody>
          <a:bodyPr>
            <a:normAutofit/>
          </a:bodyPr>
          <a:lstStyle/>
          <a:p>
            <a:r>
              <a:rPr lang="ru-RU" dirty="0" smtClean="0"/>
              <a:t>Толкающая система </a:t>
            </a:r>
            <a:r>
              <a:rPr lang="ru-RU" b="1" dirty="0" smtClean="0"/>
              <a:t>не предполагает </a:t>
            </a:r>
            <a:r>
              <a:rPr lang="ru-RU" u="sng" dirty="0" smtClean="0"/>
              <a:t>заказ материальных ресурсов на предыдущем участке </a:t>
            </a:r>
            <a:r>
              <a:rPr lang="ru-RU" dirty="0" smtClean="0"/>
              <a:t>производственной деятельности</a:t>
            </a:r>
            <a:endParaRPr lang="en-US" dirty="0" smtClean="0"/>
          </a:p>
          <a:p>
            <a:r>
              <a:rPr lang="ru-RU" dirty="0" smtClean="0"/>
              <a:t>Все </a:t>
            </a:r>
            <a:r>
              <a:rPr lang="ru-RU" b="1" dirty="0" smtClean="0"/>
              <a:t>команды на перемещение </a:t>
            </a:r>
            <a:r>
              <a:rPr lang="ru-RU" dirty="0" smtClean="0"/>
              <a:t>материальных ресурсов поступают от </a:t>
            </a:r>
            <a:r>
              <a:rPr lang="ru-RU" b="1" dirty="0" smtClean="0"/>
              <a:t>главной системы управления </a:t>
            </a:r>
            <a:r>
              <a:rPr lang="ru-RU" u="sng" dirty="0" smtClean="0"/>
              <a:t>после получения доклада о выполнении предыдущей производственной операции</a:t>
            </a:r>
          </a:p>
          <a:p>
            <a:r>
              <a:rPr lang="ru-RU" dirty="0" smtClean="0"/>
              <a:t>В рамках толкающих систем наибольшее распространение получили: </a:t>
            </a:r>
          </a:p>
          <a:p>
            <a:pPr>
              <a:buFontTx/>
              <a:buChar char="-"/>
            </a:pPr>
            <a:r>
              <a:rPr lang="ru-RU" b="1" dirty="0" err="1" smtClean="0"/>
              <a:t>MRP</a:t>
            </a:r>
            <a:r>
              <a:rPr lang="ru-RU" b="1" dirty="0" smtClean="0"/>
              <a:t> – </a:t>
            </a:r>
            <a:r>
              <a:rPr lang="en-US" b="1" dirty="0" smtClean="0"/>
              <a:t>Materials Requirement Planning</a:t>
            </a:r>
            <a:r>
              <a:rPr lang="ru-RU" dirty="0" smtClean="0"/>
              <a:t>, </a:t>
            </a:r>
          </a:p>
          <a:p>
            <a:pPr>
              <a:buFontTx/>
              <a:buChar char="-"/>
            </a:pPr>
            <a:r>
              <a:rPr lang="ru-RU" b="1" dirty="0" err="1" smtClean="0"/>
              <a:t>MRPII</a:t>
            </a:r>
            <a:r>
              <a:rPr lang="en-US" b="1" dirty="0" smtClean="0"/>
              <a:t> – Manufacturing Resource Planning </a:t>
            </a:r>
            <a:r>
              <a:rPr lang="en-US" dirty="0" smtClean="0"/>
              <a:t>(</a:t>
            </a:r>
            <a:r>
              <a:rPr lang="ru-RU" dirty="0" smtClean="0"/>
              <a:t>более широкий охват ресурсов, чем в </a:t>
            </a:r>
            <a:r>
              <a:rPr lang="en-US" dirty="0" err="1" smtClean="0"/>
              <a:t>MRP</a:t>
            </a:r>
            <a:r>
              <a:rPr lang="ru-RU" dirty="0" smtClean="0"/>
              <a:t>),</a:t>
            </a:r>
            <a:r>
              <a:rPr lang="ru-RU" b="1" dirty="0" smtClean="0"/>
              <a:t> </a:t>
            </a:r>
          </a:p>
          <a:p>
            <a:pPr>
              <a:buFontTx/>
              <a:buChar char="-"/>
            </a:pPr>
            <a:r>
              <a:rPr lang="ru-RU" b="1" dirty="0" err="1" smtClean="0"/>
              <a:t>ERP</a:t>
            </a:r>
            <a:r>
              <a:rPr lang="ru-RU" b="1" dirty="0" smtClean="0"/>
              <a:t> – </a:t>
            </a:r>
            <a:r>
              <a:rPr lang="en-US" b="1" dirty="0" err="1" smtClean="0"/>
              <a:t>Enteprise</a:t>
            </a:r>
            <a:r>
              <a:rPr lang="en-US" b="1" dirty="0" smtClean="0"/>
              <a:t> Resource Planning</a:t>
            </a:r>
            <a:endParaRPr lang="ru-RU" b="1" dirty="0"/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idx="1"/>
          </p:nvPr>
        </p:nvSpPr>
        <p:spPr>
          <a:xfrm>
            <a:off x="214313" y="714375"/>
            <a:ext cx="8715375" cy="6000750"/>
          </a:xfrm>
        </p:spPr>
        <p:txBody>
          <a:bodyPr>
            <a:normAutofit/>
          </a:bodyPr>
          <a:lstStyle/>
          <a:p>
            <a:r>
              <a:rPr lang="ru-RU" dirty="0" smtClean="0"/>
              <a:t>На ранних стадиях развития логистики толкающая система была </a:t>
            </a:r>
            <a:r>
              <a:rPr lang="ru-RU" u="sng" dirty="0" smtClean="0"/>
              <a:t>присуща традиционному подходу к организации производства</a:t>
            </a:r>
            <a:r>
              <a:rPr lang="ru-RU" dirty="0" smtClean="0"/>
              <a:t>, но развитие информационных технологий позволило использовать эту систему и при </a:t>
            </a:r>
            <a:r>
              <a:rPr lang="ru-RU" dirty="0" err="1" smtClean="0"/>
              <a:t>логистическом</a:t>
            </a:r>
            <a:r>
              <a:rPr lang="ru-RU" dirty="0" smtClean="0"/>
              <a:t> подходе к организации производства</a:t>
            </a:r>
          </a:p>
          <a:p>
            <a:r>
              <a:rPr lang="ru-RU" dirty="0" smtClean="0"/>
              <a:t>Несмотря на колоссальные возможности современных средств реализации информационных технологий, </a:t>
            </a:r>
            <a:r>
              <a:rPr lang="ru-RU" b="1" dirty="0" smtClean="0"/>
              <a:t>толкающие системы имеют объективные пределы возможностей их практического использования</a:t>
            </a:r>
            <a:r>
              <a:rPr lang="ru-RU" dirty="0" smtClean="0"/>
              <a:t>, связанные с самой идеей реакции на факт выполнения предшествующей производственной операции</a:t>
            </a:r>
            <a:endParaRPr lang="ru-RU" dirty="0"/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idx="1"/>
          </p:nvPr>
        </p:nvSpPr>
        <p:spPr>
          <a:xfrm>
            <a:off x="214313" y="714375"/>
            <a:ext cx="8715375" cy="6000750"/>
          </a:xfrm>
        </p:spPr>
        <p:txBody>
          <a:bodyPr>
            <a:normAutofit/>
          </a:bodyPr>
          <a:lstStyle/>
          <a:p>
            <a:r>
              <a:rPr lang="ru-RU" b="1" dirty="0" smtClean="0"/>
              <a:t>Тянущая система логистической организации </a:t>
            </a:r>
            <a:r>
              <a:rPr lang="ru-RU" dirty="0" smtClean="0"/>
              <a:t>производственных процессов подразумевает, что </a:t>
            </a:r>
            <a:r>
              <a:rPr lang="ru-RU" u="sng" dirty="0" smtClean="0"/>
              <a:t>перемещение материальных ресурсов </a:t>
            </a:r>
            <a:r>
              <a:rPr lang="ru-RU" dirty="0" smtClean="0"/>
              <a:t>на </a:t>
            </a:r>
            <a:r>
              <a:rPr lang="ru-RU" u="sng" dirty="0" smtClean="0"/>
              <a:t>последующий</a:t>
            </a:r>
            <a:r>
              <a:rPr lang="ru-RU" dirty="0" smtClean="0"/>
              <a:t> производственный участок </a:t>
            </a:r>
            <a:r>
              <a:rPr lang="ru-RU" u="sng" dirty="0" smtClean="0"/>
              <a:t>инициируется самим этим участком </a:t>
            </a:r>
            <a:r>
              <a:rPr lang="ru-RU" dirty="0" smtClean="0"/>
              <a:t>путем посылки запроса о потребностях в ресурсах на предшествующий производственный участок </a:t>
            </a:r>
          </a:p>
          <a:p>
            <a:endParaRPr lang="ru-RU" dirty="0" smtClean="0"/>
          </a:p>
          <a:p>
            <a:r>
              <a:rPr lang="ru-RU" dirty="0" smtClean="0"/>
              <a:t>Таким образом, материальные ресурсы перемещаются не по жесткому графику, а по мере возникновения необходимости на следующем производственном участке</a:t>
            </a:r>
            <a:endParaRPr lang="ru-RU" dirty="0"/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idx="1"/>
          </p:nvPr>
        </p:nvSpPr>
        <p:spPr>
          <a:xfrm>
            <a:off x="214313" y="714375"/>
            <a:ext cx="8715375" cy="6000750"/>
          </a:xfrm>
        </p:spPr>
        <p:txBody>
          <a:bodyPr>
            <a:normAutofit/>
          </a:bodyPr>
          <a:lstStyle/>
          <a:p>
            <a:r>
              <a:rPr lang="ru-RU" u="sng" dirty="0" smtClean="0"/>
              <a:t>Заказ на получение материальных ресурсов в предыдущий</a:t>
            </a:r>
            <a:r>
              <a:rPr lang="ru-RU" dirty="0" smtClean="0"/>
              <a:t> производственный участок </a:t>
            </a:r>
            <a:r>
              <a:rPr lang="ru-RU" u="sng" dirty="0" smtClean="0"/>
              <a:t>из последующего</a:t>
            </a:r>
            <a:r>
              <a:rPr lang="ru-RU" dirty="0" smtClean="0"/>
              <a:t> происходит тогда, когда </a:t>
            </a:r>
            <a:r>
              <a:rPr lang="ru-RU" u="sng" dirty="0" smtClean="0"/>
              <a:t>в последующем</a:t>
            </a:r>
            <a:r>
              <a:rPr lang="ru-RU" dirty="0" smtClean="0"/>
              <a:t> производственном участке </a:t>
            </a:r>
            <a:r>
              <a:rPr lang="ru-RU" b="1" dirty="0" smtClean="0"/>
              <a:t>объем запасов достигает критического уровня </a:t>
            </a:r>
          </a:p>
          <a:p>
            <a:r>
              <a:rPr lang="ru-RU" dirty="0" smtClean="0"/>
              <a:t>Тянущую систему можно сравнить с </a:t>
            </a:r>
            <a:r>
              <a:rPr lang="ru-RU" b="1" dirty="0" smtClean="0"/>
              <a:t>ловлей рыбы на удочку</a:t>
            </a:r>
            <a:r>
              <a:rPr lang="ru-RU" dirty="0" smtClean="0"/>
              <a:t>: вытащить рыбу можно после того, когда насажена наживка и рыба клюнула на нее. Точно так же </a:t>
            </a:r>
            <a:r>
              <a:rPr lang="ru-RU" b="1" dirty="0" smtClean="0"/>
              <a:t>поступление материальных ресурсов на последующий</a:t>
            </a:r>
            <a:r>
              <a:rPr lang="ru-RU" dirty="0" smtClean="0"/>
              <a:t> производственный участок с предыдущего происходит, когда </a:t>
            </a:r>
            <a:r>
              <a:rPr lang="ru-RU" b="1" dirty="0" smtClean="0"/>
              <a:t>последующий участок готов к работе</a:t>
            </a:r>
            <a:r>
              <a:rPr lang="ru-RU" dirty="0" smtClean="0"/>
              <a:t>, а на </a:t>
            </a:r>
            <a:r>
              <a:rPr lang="ru-RU" b="1" dirty="0" smtClean="0"/>
              <a:t>предыдущем</a:t>
            </a:r>
            <a:r>
              <a:rPr lang="ru-RU" dirty="0" smtClean="0"/>
              <a:t> — </a:t>
            </a:r>
            <a:r>
              <a:rPr lang="ru-RU" b="1" dirty="0" smtClean="0"/>
              <a:t>получена и обслужена заявка </a:t>
            </a:r>
            <a:r>
              <a:rPr lang="ru-RU" dirty="0" smtClean="0"/>
              <a:t>на поставку материальных ресурсов</a:t>
            </a:r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476672"/>
            <a:ext cx="8784976" cy="6120680"/>
          </a:xfrm>
        </p:spPr>
        <p:txBody>
          <a:bodyPr>
            <a:normAutofit fontScale="92500" lnSpcReduction="20000"/>
          </a:bodyPr>
          <a:lstStyle/>
          <a:p>
            <a:r>
              <a:rPr lang="ru-RU" b="1" dirty="0"/>
              <a:t>Математический</a:t>
            </a:r>
            <a:r>
              <a:rPr lang="ru-RU" dirty="0"/>
              <a:t> источник термина «логистика» имеет исключительно </a:t>
            </a:r>
            <a:r>
              <a:rPr lang="ru-RU" u="sng" dirty="0" smtClean="0"/>
              <a:t>научное происхождение</a:t>
            </a:r>
          </a:p>
          <a:p>
            <a:r>
              <a:rPr lang="ru-RU" dirty="0"/>
              <a:t>Н</a:t>
            </a:r>
            <a:r>
              <a:rPr lang="ru-RU" dirty="0" smtClean="0"/>
              <a:t>емецкий </a:t>
            </a:r>
            <a:r>
              <a:rPr lang="ru-RU" dirty="0"/>
              <a:t>философ, математик и языковед </a:t>
            </a:r>
            <a:r>
              <a:rPr lang="ru-RU" b="1" dirty="0" smtClean="0"/>
              <a:t>Готфрид </a:t>
            </a:r>
            <a:r>
              <a:rPr lang="ru-RU" b="1" dirty="0"/>
              <a:t>Лейбниц </a:t>
            </a:r>
            <a:r>
              <a:rPr lang="ru-RU" dirty="0"/>
              <a:t>называл логистикой </a:t>
            </a:r>
            <a:r>
              <a:rPr lang="ru-RU" u="sng" dirty="0"/>
              <a:t>математическую </a:t>
            </a:r>
            <a:r>
              <a:rPr lang="ru-RU" u="sng" dirty="0" smtClean="0"/>
              <a:t>логику</a:t>
            </a:r>
          </a:p>
          <a:p>
            <a:r>
              <a:rPr lang="ru-RU" dirty="0" smtClean="0"/>
              <a:t>Этот </a:t>
            </a:r>
            <a:r>
              <a:rPr lang="ru-RU" dirty="0"/>
              <a:t>термин был </a:t>
            </a:r>
            <a:r>
              <a:rPr lang="ru-RU" u="sng" dirty="0"/>
              <a:t>официально</a:t>
            </a:r>
            <a:r>
              <a:rPr lang="ru-RU" dirty="0"/>
              <a:t> закреплен за </a:t>
            </a:r>
            <a:r>
              <a:rPr lang="ru-RU" u="sng" dirty="0"/>
              <a:t>математической логикой </a:t>
            </a:r>
            <a:r>
              <a:rPr lang="ru-RU" b="1" dirty="0"/>
              <a:t>в 1904 г</a:t>
            </a:r>
            <a:r>
              <a:rPr lang="ru-RU" dirty="0"/>
              <a:t>. на философской конференции в </a:t>
            </a:r>
            <a:r>
              <a:rPr lang="ru-RU" dirty="0" smtClean="0"/>
              <a:t>Женеве</a:t>
            </a:r>
          </a:p>
          <a:p>
            <a:r>
              <a:rPr lang="ru-RU" u="sng" dirty="0" smtClean="0"/>
              <a:t>Военный и математический </a:t>
            </a:r>
            <a:r>
              <a:rPr lang="ru-RU" dirty="0" smtClean="0"/>
              <a:t>подходы к определению сущности логистики </a:t>
            </a:r>
            <a:r>
              <a:rPr lang="ru-RU" u="sng" dirty="0" smtClean="0"/>
              <a:t>схожи</a:t>
            </a:r>
            <a:r>
              <a:rPr lang="ru-RU" dirty="0" smtClean="0"/>
              <a:t>, выделяя в качестве </a:t>
            </a:r>
            <a:r>
              <a:rPr lang="ru-RU" b="1" dirty="0" smtClean="0"/>
              <a:t>основных принципов логистики</a:t>
            </a:r>
            <a:r>
              <a:rPr lang="ru-RU" dirty="0" smtClean="0"/>
              <a:t> </a:t>
            </a:r>
          </a:p>
          <a:p>
            <a:pPr>
              <a:buFontTx/>
              <a:buChar char="-"/>
            </a:pPr>
            <a:r>
              <a:rPr lang="ru-RU" dirty="0" smtClean="0"/>
              <a:t>согласованность</a:t>
            </a:r>
            <a:r>
              <a:rPr lang="ru-RU" dirty="0"/>
              <a:t>, </a:t>
            </a:r>
            <a:endParaRPr lang="ru-RU" dirty="0" smtClean="0"/>
          </a:p>
          <a:p>
            <a:pPr>
              <a:buFontTx/>
              <a:buChar char="-"/>
            </a:pPr>
            <a:r>
              <a:rPr lang="ru-RU" dirty="0"/>
              <a:t>р</a:t>
            </a:r>
            <a:r>
              <a:rPr lang="ru-RU" dirty="0" smtClean="0"/>
              <a:t>ациональность, </a:t>
            </a:r>
          </a:p>
          <a:p>
            <a:pPr>
              <a:buFontTx/>
              <a:buChar char="-"/>
            </a:pPr>
            <a:r>
              <a:rPr lang="ru-RU" dirty="0" smtClean="0"/>
              <a:t>точный расчет</a:t>
            </a:r>
          </a:p>
          <a:p>
            <a:pPr marL="0" indent="0">
              <a:buNone/>
            </a:pPr>
            <a:r>
              <a:rPr lang="ru-RU" dirty="0"/>
              <a:t> </a:t>
            </a:r>
            <a:endParaRPr lang="ru-RU" dirty="0" smtClean="0"/>
          </a:p>
          <a:p>
            <a:r>
              <a:rPr lang="ru-RU" dirty="0" smtClean="0"/>
              <a:t>Механический </a:t>
            </a:r>
            <a:r>
              <a:rPr lang="ru-RU" u="sng" dirty="0"/>
              <a:t>перенос</a:t>
            </a:r>
            <a:r>
              <a:rPr lang="ru-RU" dirty="0"/>
              <a:t> логистических принципов из военной сферы в </a:t>
            </a:r>
            <a:r>
              <a:rPr lang="ru-RU" u="sng" dirty="0"/>
              <a:t>экономическую</a:t>
            </a:r>
            <a:r>
              <a:rPr lang="ru-RU" dirty="0"/>
              <a:t> обусловил </a:t>
            </a:r>
            <a:r>
              <a:rPr lang="ru-RU" u="sng" dirty="0"/>
              <a:t>широкое использование</a:t>
            </a:r>
            <a:r>
              <a:rPr lang="ru-RU" dirty="0"/>
              <a:t> этого термина в современной </a:t>
            </a:r>
            <a:r>
              <a:rPr lang="ru-RU" b="1" dirty="0"/>
              <a:t>теории менеджмента</a:t>
            </a:r>
          </a:p>
        </p:txBody>
      </p:sp>
    </p:spTree>
    <p:extLst>
      <p:ext uri="{BB962C8B-B14F-4D97-AF65-F5344CB8AC3E}">
        <p14:creationId xmlns:p14="http://schemas.microsoft.com/office/powerpoint/2010/main" val="3374152359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idx="1"/>
          </p:nvPr>
        </p:nvSpPr>
        <p:spPr>
          <a:xfrm>
            <a:off x="214313" y="714375"/>
            <a:ext cx="8715375" cy="6000750"/>
          </a:xfrm>
        </p:spPr>
        <p:txBody>
          <a:bodyPr>
            <a:normAutofit/>
          </a:bodyPr>
          <a:lstStyle/>
          <a:p>
            <a:r>
              <a:rPr lang="ru-RU" dirty="0" smtClean="0"/>
              <a:t>При такой системе логистической организации производственных процессов </a:t>
            </a:r>
            <a:r>
              <a:rPr lang="ru-RU" b="1" dirty="0" smtClean="0"/>
              <a:t>центральная система управления</a:t>
            </a:r>
            <a:r>
              <a:rPr lang="ru-RU" dirty="0" smtClean="0"/>
              <a:t> </a:t>
            </a:r>
            <a:r>
              <a:rPr lang="ru-RU" u="sng" dirty="0" smtClean="0"/>
              <a:t>не осуществляет </a:t>
            </a:r>
            <a:r>
              <a:rPr lang="ru-RU" b="1" dirty="0" smtClean="0"/>
              <a:t>жесткого регулирования </a:t>
            </a:r>
            <a:r>
              <a:rPr lang="ru-RU" u="sng" dirty="0" smtClean="0"/>
              <a:t>перемещения материальных потоков </a:t>
            </a:r>
            <a:r>
              <a:rPr lang="ru-RU" dirty="0" smtClean="0"/>
              <a:t>между различными производственными участками, т. е. </a:t>
            </a:r>
            <a:r>
              <a:rPr lang="ru-RU" b="1" dirty="0" smtClean="0"/>
              <a:t>управление физическим перемещением материальных потоков производится внизу на горизонтальном уровне </a:t>
            </a:r>
          </a:p>
          <a:p>
            <a:endParaRPr lang="ru-RU" dirty="0" smtClean="0"/>
          </a:p>
          <a:p>
            <a:r>
              <a:rPr lang="ru-RU" dirty="0" smtClean="0"/>
              <a:t>Центральная система управления передает </a:t>
            </a:r>
            <a:r>
              <a:rPr lang="ru-RU" u="sng" dirty="0" smtClean="0"/>
              <a:t>заказ</a:t>
            </a:r>
            <a:r>
              <a:rPr lang="ru-RU" dirty="0" smtClean="0"/>
              <a:t> лишь </a:t>
            </a:r>
            <a:r>
              <a:rPr lang="ru-RU" b="1" dirty="0" smtClean="0"/>
              <a:t>в конечное звено производственной цепочки</a:t>
            </a:r>
            <a:endParaRPr lang="ru-RU" b="1" dirty="0"/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idx="1"/>
          </p:nvPr>
        </p:nvSpPr>
        <p:spPr>
          <a:xfrm>
            <a:off x="214313" y="714375"/>
            <a:ext cx="8715375" cy="6000750"/>
          </a:xfrm>
        </p:spPr>
        <p:txBody>
          <a:bodyPr>
            <a:normAutofit/>
          </a:bodyPr>
          <a:lstStyle/>
          <a:p>
            <a:r>
              <a:rPr lang="ru-RU" dirty="0" smtClean="0"/>
              <a:t>На практике используются две модели тянущей системы </a:t>
            </a:r>
            <a:r>
              <a:rPr lang="ru-RU" dirty="0" err="1" smtClean="0"/>
              <a:t>системы</a:t>
            </a:r>
            <a:r>
              <a:rPr lang="ru-RU" dirty="0" smtClean="0"/>
              <a:t> — </a:t>
            </a:r>
            <a:r>
              <a:rPr lang="ru-RU" b="1" dirty="0" err="1" smtClean="0"/>
              <a:t>канбан</a:t>
            </a:r>
            <a:r>
              <a:rPr lang="ru-RU" dirty="0" smtClean="0"/>
              <a:t> и </a:t>
            </a:r>
            <a:r>
              <a:rPr lang="ru-RU" b="1" dirty="0" smtClean="0"/>
              <a:t>«точно в срок» </a:t>
            </a:r>
          </a:p>
          <a:p>
            <a:pPr>
              <a:buNone/>
            </a:pPr>
            <a:endParaRPr lang="ru-RU" b="1" dirty="0" smtClean="0"/>
          </a:p>
          <a:p>
            <a:r>
              <a:rPr lang="ru-RU" b="1" dirty="0" smtClean="0"/>
              <a:t>Система </a:t>
            </a:r>
            <a:r>
              <a:rPr lang="ru-RU" b="1" dirty="0" err="1" smtClean="0"/>
              <a:t>канбан</a:t>
            </a:r>
            <a:r>
              <a:rPr lang="ru-RU" b="1" dirty="0" smtClean="0"/>
              <a:t> </a:t>
            </a:r>
            <a:r>
              <a:rPr lang="ru-RU" dirty="0" smtClean="0"/>
              <a:t>была разработана в Японии на заводе </a:t>
            </a:r>
            <a:r>
              <a:rPr lang="ru-RU" dirty="0" err="1" smtClean="0"/>
              <a:t>Toyota</a:t>
            </a:r>
            <a:r>
              <a:rPr lang="ru-RU" dirty="0" smtClean="0"/>
              <a:t> </a:t>
            </a:r>
          </a:p>
          <a:p>
            <a:pPr>
              <a:buNone/>
            </a:pPr>
            <a:endParaRPr lang="ru-RU" dirty="0" smtClean="0"/>
          </a:p>
          <a:p>
            <a:r>
              <a:rPr lang="ru-RU" dirty="0" smtClean="0"/>
              <a:t>Она </a:t>
            </a:r>
            <a:r>
              <a:rPr lang="ru-RU" b="1" dirty="0" smtClean="0"/>
              <a:t>не требует тотальной компьютеризации </a:t>
            </a:r>
            <a:r>
              <a:rPr lang="ru-RU" dirty="0" smtClean="0"/>
              <a:t>производства, однако нужна </a:t>
            </a:r>
            <a:r>
              <a:rPr lang="ru-RU" b="1" dirty="0" smtClean="0"/>
              <a:t>высокая дисциплина поставок </a:t>
            </a:r>
            <a:r>
              <a:rPr lang="ru-RU" dirty="0" smtClean="0"/>
              <a:t>и </a:t>
            </a:r>
            <a:r>
              <a:rPr lang="ru-RU" b="1" dirty="0" smtClean="0"/>
              <a:t>ответственность персонала</a:t>
            </a:r>
            <a:r>
              <a:rPr lang="ru-RU" dirty="0" smtClean="0"/>
              <a:t>, так как </a:t>
            </a:r>
            <a:r>
              <a:rPr lang="ru-RU" b="1" dirty="0" smtClean="0"/>
              <a:t>централизованное регулирование </a:t>
            </a:r>
            <a:r>
              <a:rPr lang="ru-RU" dirty="0" smtClean="0"/>
              <a:t>внутрипроизводственного логистического процесса </a:t>
            </a:r>
            <a:r>
              <a:rPr lang="ru-RU" b="1" dirty="0" smtClean="0"/>
              <a:t>ограничено</a:t>
            </a:r>
            <a:endParaRPr lang="ru-RU" dirty="0" smtClean="0"/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idx="1"/>
          </p:nvPr>
        </p:nvSpPr>
        <p:spPr>
          <a:xfrm>
            <a:off x="214313" y="714375"/>
            <a:ext cx="8715375" cy="6000750"/>
          </a:xfrm>
        </p:spPr>
        <p:txBody>
          <a:bodyPr>
            <a:normAutofit/>
          </a:bodyPr>
          <a:lstStyle/>
          <a:p>
            <a:r>
              <a:rPr lang="ru-RU" dirty="0" smtClean="0"/>
              <a:t> </a:t>
            </a:r>
            <a:r>
              <a:rPr lang="ru-RU" dirty="0" err="1" smtClean="0"/>
              <a:t>Канбан</a:t>
            </a:r>
            <a:r>
              <a:rPr lang="ru-RU" dirty="0" smtClean="0"/>
              <a:t> представляет собой </a:t>
            </a:r>
            <a:r>
              <a:rPr lang="ru-RU" u="sng" dirty="0" smtClean="0"/>
              <a:t>систему оперативного регулирования</a:t>
            </a:r>
            <a:r>
              <a:rPr lang="ru-RU" dirty="0" smtClean="0"/>
              <a:t> </a:t>
            </a:r>
          </a:p>
          <a:p>
            <a:pPr>
              <a:buFontTx/>
              <a:buChar char="-"/>
            </a:pPr>
            <a:r>
              <a:rPr lang="ru-RU" b="1" dirty="0" smtClean="0"/>
              <a:t>производственных запасов </a:t>
            </a:r>
          </a:p>
          <a:p>
            <a:pPr>
              <a:buFontTx/>
              <a:buChar char="-"/>
            </a:pPr>
            <a:r>
              <a:rPr lang="ru-RU" dirty="0" smtClean="0"/>
              <a:t>и </a:t>
            </a:r>
            <a:r>
              <a:rPr lang="ru-RU" b="1" dirty="0" smtClean="0"/>
              <a:t>материальных потоков </a:t>
            </a:r>
            <a:r>
              <a:rPr lang="ru-RU" dirty="0" smtClean="0"/>
              <a:t>между отдельными подразделениями предприятия, </a:t>
            </a:r>
          </a:p>
          <a:p>
            <a:pPr>
              <a:buFontTx/>
              <a:buChar char="-"/>
            </a:pPr>
            <a:r>
              <a:rPr lang="ru-RU" dirty="0" smtClean="0"/>
              <a:t>построенную </a:t>
            </a:r>
            <a:r>
              <a:rPr lang="ru-RU" b="1" dirty="0" smtClean="0"/>
              <a:t>по принципу вытягивания предметов труда с предшествующих участков</a:t>
            </a:r>
          </a:p>
          <a:p>
            <a:pPr>
              <a:buNone/>
            </a:pPr>
            <a:endParaRPr lang="ru-RU" dirty="0" smtClean="0"/>
          </a:p>
          <a:p>
            <a:r>
              <a:rPr lang="ru-RU" b="1" dirty="0" smtClean="0"/>
              <a:t>Обязательным условием </a:t>
            </a:r>
            <a:r>
              <a:rPr lang="ru-RU" dirty="0" smtClean="0"/>
              <a:t>функционирования системы </a:t>
            </a:r>
            <a:r>
              <a:rPr lang="ru-RU" dirty="0" err="1" smtClean="0"/>
              <a:t>канбан</a:t>
            </a:r>
            <a:r>
              <a:rPr lang="ru-RU" dirty="0" smtClean="0"/>
              <a:t> является </a:t>
            </a:r>
            <a:r>
              <a:rPr lang="ru-RU" b="1" dirty="0" smtClean="0"/>
              <a:t>поставка исключительно бездефектных материалов и полуфабрикатов</a:t>
            </a:r>
          </a:p>
          <a:p>
            <a:endParaRPr lang="ru-RU" dirty="0" smtClean="0"/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idx="1"/>
          </p:nvPr>
        </p:nvSpPr>
        <p:spPr>
          <a:xfrm>
            <a:off x="214313" y="714375"/>
            <a:ext cx="8715375" cy="6000750"/>
          </a:xfrm>
        </p:spPr>
        <p:txBody>
          <a:bodyPr>
            <a:normAutofit/>
          </a:bodyPr>
          <a:lstStyle/>
          <a:p>
            <a:r>
              <a:rPr lang="ru-RU" b="1" dirty="0" smtClean="0"/>
              <a:t>Основная идея </a:t>
            </a:r>
            <a:r>
              <a:rPr lang="ru-RU" dirty="0" smtClean="0"/>
              <a:t>системы </a:t>
            </a:r>
            <a:r>
              <a:rPr lang="ru-RU" dirty="0" err="1" smtClean="0"/>
              <a:t>канбан</a:t>
            </a:r>
            <a:r>
              <a:rPr lang="ru-RU" dirty="0" smtClean="0"/>
              <a:t> состоит в том, чтобы</a:t>
            </a:r>
          </a:p>
          <a:p>
            <a:pPr>
              <a:buFontTx/>
              <a:buChar char="-"/>
            </a:pPr>
            <a:r>
              <a:rPr lang="ru-RU" b="1" dirty="0" smtClean="0"/>
              <a:t>производить детали не впрок</a:t>
            </a:r>
            <a:r>
              <a:rPr lang="ru-RU" dirty="0" smtClean="0"/>
              <a:t>, </a:t>
            </a:r>
          </a:p>
          <a:p>
            <a:pPr>
              <a:buFontTx/>
              <a:buChar char="-"/>
            </a:pPr>
            <a:r>
              <a:rPr lang="ru-RU" dirty="0" smtClean="0"/>
              <a:t>а </a:t>
            </a:r>
            <a:r>
              <a:rPr lang="ru-RU" b="1" dirty="0" smtClean="0"/>
              <a:t>непосредственно к моменту подачи на сборку </a:t>
            </a:r>
          </a:p>
          <a:p>
            <a:pPr>
              <a:buFontTx/>
              <a:buChar char="-"/>
            </a:pPr>
            <a:r>
              <a:rPr lang="ru-RU" dirty="0" smtClean="0"/>
              <a:t>и </a:t>
            </a:r>
            <a:r>
              <a:rPr lang="ru-RU" b="1" dirty="0" smtClean="0"/>
              <a:t>поставлять исходное сырье и материалы </a:t>
            </a:r>
            <a:r>
              <a:rPr lang="ru-RU" dirty="0" smtClean="0"/>
              <a:t>только </a:t>
            </a:r>
            <a:r>
              <a:rPr lang="ru-RU" b="1" dirty="0" smtClean="0"/>
              <a:t>тогда</a:t>
            </a:r>
            <a:r>
              <a:rPr lang="ru-RU" dirty="0" smtClean="0"/>
              <a:t>, когда они </a:t>
            </a:r>
            <a:r>
              <a:rPr lang="ru-RU" b="1" dirty="0" smtClean="0"/>
              <a:t>необходим</a:t>
            </a:r>
            <a:r>
              <a:rPr lang="ru-RU" dirty="0" smtClean="0"/>
              <a:t>ы для изготовления комплектующих деталей готового изделия</a:t>
            </a:r>
          </a:p>
          <a:p>
            <a:pPr>
              <a:buNone/>
            </a:pPr>
            <a:endParaRPr lang="ru-RU" dirty="0" smtClean="0"/>
          </a:p>
          <a:p>
            <a:r>
              <a:rPr lang="ru-RU" dirty="0" smtClean="0"/>
              <a:t>Эта система может эффективно использоваться при условии стабильной производственной программы предприятия</a:t>
            </a:r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idx="1"/>
          </p:nvPr>
        </p:nvSpPr>
        <p:spPr>
          <a:xfrm>
            <a:off x="214313" y="714375"/>
            <a:ext cx="8715375" cy="6000750"/>
          </a:xfrm>
        </p:spPr>
        <p:txBody>
          <a:bodyPr>
            <a:normAutofit/>
          </a:bodyPr>
          <a:lstStyle/>
          <a:p>
            <a:r>
              <a:rPr lang="ru-RU" b="1" dirty="0" smtClean="0"/>
              <a:t>Система «точно в срок» </a:t>
            </a:r>
            <a:r>
              <a:rPr lang="ru-RU" dirty="0" smtClean="0"/>
              <a:t>представляет собой </a:t>
            </a:r>
            <a:r>
              <a:rPr lang="ru-RU" u="sng" dirty="0" err="1" smtClean="0"/>
              <a:t>высокоинтегрированную</a:t>
            </a:r>
            <a:r>
              <a:rPr lang="ru-RU" dirty="0" smtClean="0"/>
              <a:t> систему </a:t>
            </a:r>
            <a:r>
              <a:rPr lang="ru-RU" u="sng" dirty="0" smtClean="0"/>
              <a:t>комплексного решения производственных проблем</a:t>
            </a:r>
          </a:p>
          <a:p>
            <a:r>
              <a:rPr lang="ru-RU" dirty="0" smtClean="0"/>
              <a:t> </a:t>
            </a:r>
            <a:r>
              <a:rPr lang="ru-RU" b="1" dirty="0" smtClean="0"/>
              <a:t>Цель</a:t>
            </a:r>
            <a:r>
              <a:rPr lang="ru-RU" dirty="0" smtClean="0"/>
              <a:t> этой системы состоит в </a:t>
            </a:r>
            <a:r>
              <a:rPr lang="ru-RU" b="1" dirty="0" smtClean="0"/>
              <a:t>сокращении накладных расходов производства</a:t>
            </a:r>
            <a:r>
              <a:rPr lang="ru-RU" dirty="0" smtClean="0"/>
              <a:t> за счет </a:t>
            </a:r>
            <a:r>
              <a:rPr lang="ru-RU" b="1" dirty="0" smtClean="0"/>
              <a:t>минимизации потерь и затрат ресурсов</a:t>
            </a:r>
            <a:r>
              <a:rPr lang="ru-RU" dirty="0" smtClean="0"/>
              <a:t>: </a:t>
            </a:r>
          </a:p>
          <a:p>
            <a:pPr>
              <a:buFontTx/>
              <a:buChar char="-"/>
            </a:pPr>
            <a:r>
              <a:rPr lang="ru-RU" dirty="0" smtClean="0"/>
              <a:t>нулевой брак, </a:t>
            </a:r>
          </a:p>
          <a:p>
            <a:pPr>
              <a:buFontTx/>
              <a:buChar char="-"/>
            </a:pPr>
            <a:r>
              <a:rPr lang="ru-RU" dirty="0" smtClean="0"/>
              <a:t>отсутствие переналадок и простоев, </a:t>
            </a:r>
          </a:p>
          <a:p>
            <a:pPr>
              <a:buFontTx/>
              <a:buChar char="-"/>
            </a:pPr>
            <a:r>
              <a:rPr lang="ru-RU" dirty="0" smtClean="0"/>
              <a:t>нулевое подготовительно-заключительное время,</a:t>
            </a:r>
          </a:p>
          <a:p>
            <a:pPr>
              <a:buFontTx/>
              <a:buChar char="-"/>
            </a:pPr>
            <a:r>
              <a:rPr lang="ru-RU" dirty="0" smtClean="0"/>
              <a:t>отсутствие ненужных перемещений и поломок </a:t>
            </a:r>
          </a:p>
          <a:p>
            <a:r>
              <a:rPr lang="ru-RU" dirty="0" smtClean="0"/>
              <a:t> </a:t>
            </a:r>
            <a:r>
              <a:rPr lang="ru-RU" b="1" dirty="0" smtClean="0"/>
              <a:t>Философия </a:t>
            </a:r>
            <a:r>
              <a:rPr lang="ru-RU" dirty="0" smtClean="0"/>
              <a:t>системы заключается в </a:t>
            </a:r>
            <a:r>
              <a:rPr lang="ru-RU" b="1" dirty="0" smtClean="0"/>
              <a:t>непрерывном совершенствовании производства</a:t>
            </a:r>
            <a:r>
              <a:rPr lang="ru-RU" dirty="0" smtClean="0"/>
              <a:t>, </a:t>
            </a:r>
            <a:r>
              <a:rPr lang="ru-RU" b="1" dirty="0" smtClean="0"/>
              <a:t>борьбе с потерями</a:t>
            </a:r>
            <a:r>
              <a:rPr lang="ru-RU" dirty="0" smtClean="0"/>
              <a:t> и </a:t>
            </a:r>
            <a:r>
              <a:rPr lang="ru-RU" b="1" dirty="0" smtClean="0"/>
              <a:t>различного рода недостатками</a:t>
            </a:r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idx="1"/>
          </p:nvPr>
        </p:nvSpPr>
        <p:spPr>
          <a:xfrm>
            <a:off x="214313" y="714375"/>
            <a:ext cx="8715375" cy="600075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b="1" dirty="0" smtClean="0"/>
              <a:t>Преимуществами тянущей системы </a:t>
            </a:r>
            <a:r>
              <a:rPr lang="ru-RU" dirty="0" smtClean="0"/>
              <a:t>являются:</a:t>
            </a:r>
          </a:p>
          <a:p>
            <a:r>
              <a:rPr lang="ru-RU" dirty="0" smtClean="0"/>
              <a:t>возможность </a:t>
            </a:r>
            <a:r>
              <a:rPr lang="ru-RU" u="sng" dirty="0" smtClean="0"/>
              <a:t>сокращения объемов заказа </a:t>
            </a:r>
            <a:r>
              <a:rPr lang="ru-RU" dirty="0" smtClean="0"/>
              <a:t>за счет использования имеющихся </a:t>
            </a:r>
            <a:r>
              <a:rPr lang="ru-RU" u="sng" dirty="0" smtClean="0"/>
              <a:t>запасов</a:t>
            </a:r>
            <a:r>
              <a:rPr lang="ru-RU" dirty="0" smtClean="0"/>
              <a:t> </a:t>
            </a:r>
          </a:p>
          <a:p>
            <a:r>
              <a:rPr lang="ru-RU" u="sng" dirty="0" smtClean="0"/>
              <a:t>минимизация объема запасов ресурсов</a:t>
            </a:r>
          </a:p>
          <a:p>
            <a:r>
              <a:rPr lang="ru-RU" dirty="0" smtClean="0"/>
              <a:t>подготовленность </a:t>
            </a:r>
            <a:r>
              <a:rPr lang="ru-RU" u="sng" dirty="0" smtClean="0"/>
              <a:t>к быстрой реакции на изменение спроса </a:t>
            </a:r>
            <a:r>
              <a:rPr lang="ru-RU" dirty="0" smtClean="0"/>
              <a:t>(путем развертывания дополнительных производственных мощностей и их адаптации </a:t>
            </a:r>
          </a:p>
          <a:p>
            <a:r>
              <a:rPr lang="ru-RU" u="sng" dirty="0" smtClean="0"/>
              <a:t>замена</a:t>
            </a:r>
            <a:r>
              <a:rPr lang="ru-RU" dirty="0" smtClean="0"/>
              <a:t> политики поиска способа продаж произведенной продукции </a:t>
            </a:r>
            <a:r>
              <a:rPr lang="ru-RU" u="sng" dirty="0" smtClean="0"/>
              <a:t>политикой производства запрашиваемой продукции</a:t>
            </a:r>
          </a:p>
          <a:p>
            <a:r>
              <a:rPr lang="ru-RU" u="sng" dirty="0" smtClean="0"/>
              <a:t>сокращение</a:t>
            </a:r>
            <a:r>
              <a:rPr lang="ru-RU" dirty="0" smtClean="0"/>
              <a:t> всех видов </a:t>
            </a:r>
            <a:r>
              <a:rPr lang="ru-RU" u="sng" dirty="0" smtClean="0"/>
              <a:t>иррациональных внутрифирменных перемещений материальных ресурсов</a:t>
            </a:r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idx="1"/>
          </p:nvPr>
        </p:nvSpPr>
        <p:spPr>
          <a:xfrm>
            <a:off x="214313" y="714375"/>
            <a:ext cx="8715375" cy="600075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b="1" dirty="0" smtClean="0"/>
              <a:t>Главное преимущество </a:t>
            </a:r>
            <a:r>
              <a:rPr lang="ru-RU" dirty="0" smtClean="0"/>
              <a:t>тянущей системы логистической организации производственных процессов заключается в том, что </a:t>
            </a:r>
          </a:p>
          <a:p>
            <a:r>
              <a:rPr lang="ru-RU" b="1" dirty="0" smtClean="0"/>
              <a:t>персонал производственного участка гораздо лучше знает текущую ситуацию</a:t>
            </a:r>
            <a:r>
              <a:rPr lang="ru-RU" dirty="0" smtClean="0"/>
              <a:t> </a:t>
            </a:r>
          </a:p>
          <a:p>
            <a:r>
              <a:rPr lang="ru-RU" dirty="0" smtClean="0"/>
              <a:t>и поэтому сможет </a:t>
            </a:r>
            <a:r>
              <a:rPr lang="ru-RU" b="1" dirty="0" smtClean="0"/>
              <a:t>точнее учесть специфические факторы производства</a:t>
            </a:r>
            <a:r>
              <a:rPr lang="ru-RU" dirty="0" smtClean="0"/>
              <a:t> </a:t>
            </a:r>
          </a:p>
          <a:p>
            <a:r>
              <a:rPr lang="ru-RU" dirty="0" smtClean="0"/>
              <a:t>и </a:t>
            </a:r>
            <a:r>
              <a:rPr lang="ru-RU" b="1" dirty="0" smtClean="0"/>
              <a:t>эффективнее сформировать заказ</a:t>
            </a:r>
            <a:r>
              <a:rPr lang="ru-RU" dirty="0" smtClean="0"/>
              <a:t>, </a:t>
            </a:r>
            <a:r>
              <a:rPr lang="ru-RU" u="sng" dirty="0" smtClean="0"/>
              <a:t>чем персонал центральной системы управления</a:t>
            </a:r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500042"/>
            <a:ext cx="8229600" cy="632666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/>
              <a:t>Задание 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1285860"/>
            <a:ext cx="8715436" cy="5214974"/>
          </a:xfrm>
        </p:spPr>
        <p:txBody>
          <a:bodyPr/>
          <a:lstStyle/>
          <a:p>
            <a:r>
              <a:rPr lang="ru-RU" dirty="0" smtClean="0"/>
              <a:t>Разделиться на три группы</a:t>
            </a:r>
          </a:p>
          <a:p>
            <a:r>
              <a:rPr lang="ru-RU" b="1" u="sng" dirty="0" smtClean="0"/>
              <a:t>Задание для группы №1: </a:t>
            </a:r>
            <a:r>
              <a:rPr lang="ru-RU" dirty="0" smtClean="0"/>
              <a:t>дать характеристику преимуществ и недостатков применения </a:t>
            </a:r>
            <a:r>
              <a:rPr lang="ru-RU" b="1" dirty="0" smtClean="0"/>
              <a:t>толкающей системы</a:t>
            </a:r>
            <a:r>
              <a:rPr lang="ru-RU" dirty="0" smtClean="0"/>
              <a:t> производственной логистики </a:t>
            </a:r>
            <a:r>
              <a:rPr lang="ru-RU" b="1" dirty="0" smtClean="0"/>
              <a:t>в рамках российских предприятий</a:t>
            </a:r>
          </a:p>
          <a:p>
            <a:r>
              <a:rPr lang="ru-RU" b="1" u="sng" dirty="0" smtClean="0"/>
              <a:t>Задание для группы №2: </a:t>
            </a:r>
            <a:r>
              <a:rPr lang="ru-RU" dirty="0" smtClean="0"/>
              <a:t>дать характеристику преимуществ и недостатков применения в рамках </a:t>
            </a:r>
            <a:r>
              <a:rPr lang="ru-RU" u="sng" dirty="0" smtClean="0"/>
              <a:t>российских предприятий </a:t>
            </a:r>
            <a:r>
              <a:rPr lang="ru-RU" b="1" dirty="0" smtClean="0"/>
              <a:t>системы </a:t>
            </a:r>
            <a:r>
              <a:rPr lang="ru-RU" b="1" dirty="0" err="1" smtClean="0"/>
              <a:t>канбан</a:t>
            </a:r>
            <a:endParaRPr lang="ru-RU" b="1" dirty="0" smtClean="0"/>
          </a:p>
          <a:p>
            <a:r>
              <a:rPr lang="ru-RU" b="1" u="sng" dirty="0" smtClean="0"/>
              <a:t>Задание для группы №3: </a:t>
            </a:r>
            <a:r>
              <a:rPr lang="ru-RU" dirty="0" smtClean="0"/>
              <a:t>дать характеристику преимуществ и недостатков применения в рамках </a:t>
            </a:r>
            <a:r>
              <a:rPr lang="ru-RU" u="sng" dirty="0" smtClean="0"/>
              <a:t>российских предприятий </a:t>
            </a:r>
            <a:r>
              <a:rPr lang="ru-RU" b="1" dirty="0" smtClean="0"/>
              <a:t>системы «точно в срок»</a:t>
            </a:r>
          </a:p>
          <a:p>
            <a:endParaRPr lang="ru-RU" b="1" dirty="0" smtClean="0"/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idx="1"/>
          </p:nvPr>
        </p:nvSpPr>
        <p:spPr>
          <a:xfrm>
            <a:off x="214313" y="714375"/>
            <a:ext cx="8715375" cy="6000750"/>
          </a:xfrm>
        </p:spPr>
        <p:txBody>
          <a:bodyPr>
            <a:normAutofit lnSpcReduction="10000"/>
          </a:bodyPr>
          <a:lstStyle/>
          <a:p>
            <a:r>
              <a:rPr lang="ru-RU" dirty="0" smtClean="0"/>
              <a:t>На практике тянущую систему </a:t>
            </a:r>
            <a:r>
              <a:rPr lang="ru-RU" b="1" dirty="0" smtClean="0"/>
              <a:t>организовать крайне тяжело</a:t>
            </a:r>
            <a:endParaRPr lang="ru-RU" dirty="0" smtClean="0"/>
          </a:p>
          <a:p>
            <a:r>
              <a:rPr lang="ru-RU" dirty="0" smtClean="0"/>
              <a:t>Японские методы и технологии управления, которые представляют собой </a:t>
            </a:r>
            <a:r>
              <a:rPr lang="ru-RU" b="1" dirty="0" smtClean="0"/>
              <a:t>центральное звено «японского послевоенного чуда», </a:t>
            </a:r>
            <a:r>
              <a:rPr lang="ru-RU" dirty="0" smtClean="0"/>
              <a:t>в других странах </a:t>
            </a:r>
            <a:r>
              <a:rPr lang="ru-RU" b="1" u="sng" dirty="0" smtClean="0"/>
              <a:t>не прижились</a:t>
            </a:r>
            <a:r>
              <a:rPr lang="ru-RU" dirty="0" smtClean="0"/>
              <a:t> в той форме, в которой они были реализованы в Японии </a:t>
            </a:r>
          </a:p>
          <a:p>
            <a:r>
              <a:rPr lang="ru-RU" dirty="0" smtClean="0"/>
              <a:t>Специалисты объясняют это с психологической позиции — </a:t>
            </a:r>
            <a:r>
              <a:rPr lang="ru-RU" b="1" dirty="0" smtClean="0"/>
              <a:t>неукоснительной дисциплиной</a:t>
            </a:r>
            <a:r>
              <a:rPr lang="ru-RU" dirty="0" smtClean="0"/>
              <a:t>, которой отличаются японские работники </a:t>
            </a:r>
          </a:p>
          <a:p>
            <a:r>
              <a:rPr lang="ru-RU" dirty="0" smtClean="0"/>
              <a:t>Ни в Европе, ни в Америке принципы </a:t>
            </a:r>
            <a:r>
              <a:rPr lang="ru-RU" dirty="0" err="1" smtClean="0"/>
              <a:t>канбан</a:t>
            </a:r>
            <a:r>
              <a:rPr lang="ru-RU" dirty="0" smtClean="0"/>
              <a:t> и «точно в срок» в чисто японском виде и в японских масштабах не реализованы (даже на автозаводах в Европе, построенных японскими специалистами и работающих по японской технологии)</a:t>
            </a:r>
            <a:endParaRPr lang="ru-RU" u="sng" dirty="0" smtClean="0"/>
          </a:p>
        </p:txBody>
      </p:sp>
    </p:spTree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357166"/>
            <a:ext cx="9001156" cy="704104"/>
          </a:xfrm>
        </p:spPr>
        <p:txBody>
          <a:bodyPr>
            <a:noAutofit/>
          </a:bodyPr>
          <a:lstStyle/>
          <a:p>
            <a:pPr algn="ctr"/>
            <a:r>
              <a:rPr lang="ru-RU" sz="4000" b="1" dirty="0" smtClean="0"/>
              <a:t>2.2. Логистика процессов дистрибуции</a:t>
            </a:r>
            <a:endParaRPr lang="ru-RU" sz="40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2844" y="1214422"/>
            <a:ext cx="8858312" cy="5500726"/>
          </a:xfrm>
        </p:spPr>
        <p:txBody>
          <a:bodyPr>
            <a:normAutofit/>
          </a:bodyPr>
          <a:lstStyle/>
          <a:p>
            <a:r>
              <a:rPr lang="ru-RU" b="1" dirty="0" smtClean="0"/>
              <a:t>Система распределения </a:t>
            </a:r>
            <a:r>
              <a:rPr lang="ru-RU" dirty="0" smtClean="0"/>
              <a:t>– </a:t>
            </a:r>
            <a:r>
              <a:rPr lang="ru-RU" b="1" dirty="0" smtClean="0"/>
              <a:t>связующее звено </a:t>
            </a:r>
            <a:r>
              <a:rPr lang="ru-RU" dirty="0" smtClean="0"/>
              <a:t>между </a:t>
            </a:r>
            <a:r>
              <a:rPr lang="ru-RU" u="sng" dirty="0" smtClean="0"/>
              <a:t>системой производства </a:t>
            </a:r>
            <a:r>
              <a:rPr lang="ru-RU" dirty="0" smtClean="0"/>
              <a:t>и </a:t>
            </a:r>
            <a:r>
              <a:rPr lang="ru-RU" u="sng" dirty="0" smtClean="0"/>
              <a:t>системой потребления товара</a:t>
            </a:r>
          </a:p>
          <a:p>
            <a:r>
              <a:rPr lang="ru-RU" b="1" dirty="0" smtClean="0"/>
              <a:t>Логистика в сфере распределения </a:t>
            </a:r>
            <a:r>
              <a:rPr lang="ru-RU" dirty="0" smtClean="0"/>
              <a:t>представляет собой </a:t>
            </a:r>
            <a:r>
              <a:rPr lang="ru-RU" b="1" dirty="0" smtClean="0"/>
              <a:t>комплекс</a:t>
            </a:r>
            <a:r>
              <a:rPr lang="ru-RU" dirty="0" smtClean="0"/>
              <a:t> </a:t>
            </a:r>
          </a:p>
          <a:p>
            <a:pPr>
              <a:buFontTx/>
              <a:buChar char="-"/>
            </a:pPr>
            <a:r>
              <a:rPr lang="ru-RU" dirty="0" smtClean="0"/>
              <a:t>стратегических, </a:t>
            </a:r>
          </a:p>
          <a:p>
            <a:pPr>
              <a:buFontTx/>
              <a:buChar char="-"/>
            </a:pPr>
            <a:r>
              <a:rPr lang="ru-RU" dirty="0" smtClean="0"/>
              <a:t>организационных, </a:t>
            </a:r>
          </a:p>
          <a:p>
            <a:pPr>
              <a:buFontTx/>
              <a:buChar char="-"/>
            </a:pPr>
            <a:r>
              <a:rPr lang="ru-RU" dirty="0" smtClean="0"/>
              <a:t>финансовых и других мер, тесно связанных между собой </a:t>
            </a:r>
          </a:p>
          <a:p>
            <a:pPr>
              <a:buNone/>
            </a:pPr>
            <a:r>
              <a:rPr lang="ru-RU" dirty="0" smtClean="0"/>
              <a:t>в </a:t>
            </a:r>
            <a:r>
              <a:rPr lang="ru-RU" b="1" dirty="0" smtClean="0"/>
              <a:t>гибкую систему управления</a:t>
            </a:r>
            <a:r>
              <a:rPr lang="ru-RU" dirty="0" smtClean="0"/>
              <a:t> материальными, информационными, финансовыми и другими потоками </a:t>
            </a:r>
            <a:r>
              <a:rPr lang="ru-RU" b="1" u="sng" dirty="0" smtClean="0"/>
              <a:t>в непроизводственный период</a:t>
            </a:r>
            <a:endParaRPr lang="ru-RU" b="1" u="sng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764704"/>
            <a:ext cx="8784976" cy="5832648"/>
          </a:xfrm>
        </p:spPr>
        <p:txBody>
          <a:bodyPr>
            <a:normAutofit/>
          </a:bodyPr>
          <a:lstStyle/>
          <a:p>
            <a:r>
              <a:rPr lang="ru-RU" dirty="0"/>
              <a:t>До конца XIX в. </a:t>
            </a:r>
            <a:r>
              <a:rPr lang="ru-RU" b="1" dirty="0"/>
              <a:t>в России </a:t>
            </a:r>
            <a:r>
              <a:rPr lang="ru-RU" dirty="0"/>
              <a:t>логистикой называлось </a:t>
            </a:r>
            <a:r>
              <a:rPr lang="ru-RU" dirty="0" smtClean="0"/>
              <a:t>искусство </a:t>
            </a:r>
            <a:r>
              <a:rPr lang="ru-RU" dirty="0"/>
              <a:t>управления движением </a:t>
            </a:r>
            <a:r>
              <a:rPr lang="ru-RU" dirty="0" smtClean="0"/>
              <a:t>войск</a:t>
            </a:r>
          </a:p>
          <a:p>
            <a:r>
              <a:rPr lang="ru-RU" dirty="0" smtClean="0"/>
              <a:t> </a:t>
            </a:r>
            <a:r>
              <a:rPr lang="ru-RU" dirty="0"/>
              <a:t>После почти столетнего забвения логистика вернулась в Россию как прикладная наука об организации транспортного и складского </a:t>
            </a:r>
            <a:r>
              <a:rPr lang="ru-RU" dirty="0" smtClean="0"/>
              <a:t>хозяйства</a:t>
            </a:r>
          </a:p>
          <a:p>
            <a:pPr marL="0" indent="0">
              <a:buNone/>
            </a:pPr>
            <a:endParaRPr lang="ru-RU" dirty="0" smtClean="0"/>
          </a:p>
          <a:p>
            <a:r>
              <a:rPr lang="ru-RU" dirty="0" smtClean="0"/>
              <a:t> </a:t>
            </a:r>
            <a:r>
              <a:rPr lang="ru-RU" dirty="0"/>
              <a:t>В экономике понятия и методы логистики стали применяться сравнительно </a:t>
            </a:r>
            <a:r>
              <a:rPr lang="ru-RU" dirty="0" smtClean="0"/>
              <a:t>недавно</a:t>
            </a:r>
          </a:p>
          <a:p>
            <a:r>
              <a:rPr lang="ru-RU" dirty="0"/>
              <a:t>Д</a:t>
            </a:r>
            <a:r>
              <a:rPr lang="ru-RU" dirty="0" smtClean="0"/>
              <a:t>о </a:t>
            </a:r>
            <a:r>
              <a:rPr lang="ru-RU" dirty="0"/>
              <a:t>начала 60-х гг. ХХ в. вопросам оптимизации материальных потоков большого внимания не уделялось</a:t>
            </a:r>
          </a:p>
        </p:txBody>
      </p:sp>
    </p:spTree>
    <p:extLst>
      <p:ext uri="{BB962C8B-B14F-4D97-AF65-F5344CB8AC3E}">
        <p14:creationId xmlns:p14="http://schemas.microsoft.com/office/powerpoint/2010/main" val="3456891004"/>
      </p:ext>
    </p:extLst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500034" y="357166"/>
            <a:ext cx="8229600" cy="714372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/>
              <a:t>Распределение </a:t>
            </a:r>
            <a:r>
              <a:rPr lang="en-US" b="1" dirty="0" smtClean="0"/>
              <a:t>vs.</a:t>
            </a:r>
            <a:r>
              <a:rPr lang="ru-RU" b="1" dirty="0" smtClean="0"/>
              <a:t> маркетинг</a:t>
            </a:r>
            <a:endParaRPr lang="ru-RU" b="1" dirty="0"/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214282" y="1142984"/>
            <a:ext cx="8715436" cy="5500726"/>
          </a:xfrm>
        </p:spPr>
        <p:txBody>
          <a:bodyPr>
            <a:normAutofit lnSpcReduction="10000"/>
          </a:bodyPr>
          <a:lstStyle/>
          <a:p>
            <a:r>
              <a:rPr lang="ru-RU" b="1" dirty="0" smtClean="0"/>
              <a:t>Зарубежные ученые </a:t>
            </a:r>
            <a:r>
              <a:rPr lang="ru-RU" dirty="0" smtClean="0"/>
              <a:t>считают </a:t>
            </a:r>
            <a:r>
              <a:rPr lang="ru-RU" u="sng" dirty="0" smtClean="0"/>
              <a:t>распределение частью маркетинга</a:t>
            </a:r>
            <a:r>
              <a:rPr lang="ru-RU" dirty="0" smtClean="0"/>
              <a:t> фирмы</a:t>
            </a:r>
          </a:p>
          <a:p>
            <a:r>
              <a:rPr lang="ru-RU" b="1" dirty="0" smtClean="0"/>
              <a:t>Отечественные ученые </a:t>
            </a:r>
            <a:r>
              <a:rPr lang="ru-RU" dirty="0" smtClean="0"/>
              <a:t>полагают, что </a:t>
            </a:r>
            <a:r>
              <a:rPr lang="ru-RU" u="sng" dirty="0" smtClean="0"/>
              <a:t>основное отличие распределительной </a:t>
            </a:r>
            <a:r>
              <a:rPr lang="ru-RU" dirty="0" smtClean="0"/>
              <a:t>деятельности – наличие </a:t>
            </a:r>
            <a:r>
              <a:rPr lang="ru-RU" u="sng" dirty="0" smtClean="0"/>
              <a:t>установившейся товаропроводящей с</a:t>
            </a:r>
            <a:r>
              <a:rPr lang="ru-RU" dirty="0" smtClean="0"/>
              <a:t>ети и </a:t>
            </a:r>
            <a:r>
              <a:rPr lang="ru-RU" u="sng" dirty="0" smtClean="0"/>
              <a:t>хозяйственных связей по поставкам </a:t>
            </a:r>
            <a:r>
              <a:rPr lang="ru-RU" dirty="0" smtClean="0"/>
              <a:t>готовой продукции потребителям</a:t>
            </a:r>
          </a:p>
          <a:p>
            <a:r>
              <a:rPr lang="ru-RU" dirty="0" smtClean="0"/>
              <a:t>В </a:t>
            </a:r>
            <a:r>
              <a:rPr lang="ru-RU" u="sng" dirty="0" smtClean="0"/>
              <a:t>распределительной логистике </a:t>
            </a:r>
            <a:r>
              <a:rPr lang="ru-RU" dirty="0" smtClean="0"/>
              <a:t>говорят о </a:t>
            </a:r>
            <a:r>
              <a:rPr lang="ru-RU" b="1" dirty="0" smtClean="0"/>
              <a:t>грузе</a:t>
            </a:r>
            <a:r>
              <a:rPr lang="ru-RU" dirty="0" smtClean="0"/>
              <a:t>, а в </a:t>
            </a:r>
            <a:r>
              <a:rPr lang="ru-RU" u="sng" dirty="0" smtClean="0"/>
              <a:t>маркетинге</a:t>
            </a:r>
            <a:r>
              <a:rPr lang="ru-RU" dirty="0" smtClean="0"/>
              <a:t> – о </a:t>
            </a:r>
            <a:r>
              <a:rPr lang="ru-RU" b="1" dirty="0" smtClean="0"/>
              <a:t>товаре</a:t>
            </a:r>
          </a:p>
          <a:p>
            <a:r>
              <a:rPr lang="ru-RU" dirty="0" smtClean="0"/>
              <a:t>Маркетинг - общая философия бизнеса, пронизывающая организацию деятельности всех служб</a:t>
            </a:r>
          </a:p>
          <a:p>
            <a:r>
              <a:rPr lang="ru-RU" dirty="0" smtClean="0"/>
              <a:t>Распределение имеет отношение к физическому перемещению готовой продукции</a:t>
            </a:r>
            <a:endParaRPr lang="ru-RU" dirty="0"/>
          </a:p>
        </p:txBody>
      </p:sp>
    </p:spTree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214282" y="714356"/>
            <a:ext cx="8715436" cy="5929354"/>
          </a:xfrm>
        </p:spPr>
        <p:txBody>
          <a:bodyPr>
            <a:normAutofit/>
          </a:bodyPr>
          <a:lstStyle/>
          <a:p>
            <a:r>
              <a:rPr lang="ru-RU" dirty="0" smtClean="0"/>
              <a:t>Маркетинг - </a:t>
            </a:r>
            <a:r>
              <a:rPr lang="ru-RU" b="1" dirty="0" smtClean="0"/>
              <a:t>общая философия бизнеса</a:t>
            </a:r>
            <a:r>
              <a:rPr lang="ru-RU" dirty="0" smtClean="0"/>
              <a:t>, пронизывающая организацию деятельности всех служб</a:t>
            </a:r>
          </a:p>
          <a:p>
            <a:r>
              <a:rPr lang="ru-RU" dirty="0" smtClean="0"/>
              <a:t>Распределение имеет отношение к </a:t>
            </a:r>
            <a:r>
              <a:rPr lang="ru-RU" b="1" dirty="0" smtClean="0"/>
              <a:t>физическому перемещению готовой продукции</a:t>
            </a:r>
          </a:p>
          <a:p>
            <a:r>
              <a:rPr lang="ru-RU" b="1" dirty="0" smtClean="0"/>
              <a:t>Распределительная логистика </a:t>
            </a:r>
            <a:r>
              <a:rPr lang="ru-RU" dirty="0" smtClean="0"/>
              <a:t>— это процесс управления </a:t>
            </a:r>
          </a:p>
          <a:p>
            <a:pPr>
              <a:buFontTx/>
              <a:buChar char="-"/>
            </a:pPr>
            <a:r>
              <a:rPr lang="ru-RU" dirty="0" smtClean="0"/>
              <a:t>коммерческим, </a:t>
            </a:r>
          </a:p>
          <a:p>
            <a:pPr>
              <a:buFontTx/>
              <a:buChar char="-"/>
            </a:pPr>
            <a:r>
              <a:rPr lang="ru-RU" dirty="0" smtClean="0"/>
              <a:t>канальным </a:t>
            </a:r>
          </a:p>
          <a:p>
            <a:pPr>
              <a:buFontTx/>
              <a:buChar char="-"/>
            </a:pPr>
            <a:r>
              <a:rPr lang="ru-RU" dirty="0" smtClean="0"/>
              <a:t>и физическим распределением готовой продукции и услуг </a:t>
            </a:r>
          </a:p>
          <a:p>
            <a:pPr>
              <a:buNone/>
            </a:pPr>
            <a:r>
              <a:rPr lang="ru-RU" dirty="0" smtClean="0"/>
              <a:t>в целях удовлетворения спроса потребителей и извлечения прибыли</a:t>
            </a:r>
            <a:endParaRPr lang="ru-RU" dirty="0"/>
          </a:p>
        </p:txBody>
      </p:sp>
    </p:spTree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0" y="214290"/>
            <a:ext cx="9001156" cy="653210"/>
          </a:xfrm>
        </p:spPr>
        <p:txBody>
          <a:bodyPr>
            <a:normAutofit/>
          </a:bodyPr>
          <a:lstStyle/>
          <a:p>
            <a:pPr algn="ctr"/>
            <a:r>
              <a:rPr lang="ru-RU" sz="3200" b="1" dirty="0" smtClean="0"/>
              <a:t>Задачи распределительной логистики</a:t>
            </a:r>
            <a:endParaRPr lang="ru-RU" sz="3200" b="1" dirty="0"/>
          </a:p>
        </p:txBody>
      </p:sp>
      <p:sp>
        <p:nvSpPr>
          <p:cNvPr id="4" name="Содержимое 3"/>
          <p:cNvSpPr>
            <a:spLocks noGrp="1"/>
          </p:cNvSpPr>
          <p:nvPr>
            <p:ph idx="1"/>
          </p:nvPr>
        </p:nvSpPr>
        <p:spPr>
          <a:xfrm>
            <a:off x="214282" y="1142984"/>
            <a:ext cx="8715436" cy="5429288"/>
          </a:xfrm>
        </p:spPr>
        <p:txBody>
          <a:bodyPr>
            <a:normAutofit fontScale="92500"/>
          </a:bodyPr>
          <a:lstStyle/>
          <a:p>
            <a:r>
              <a:rPr lang="ru-RU" dirty="0" smtClean="0"/>
              <a:t>максимизация прибыли предприятия при условии максимального удовлетворения спроса потребителей</a:t>
            </a:r>
          </a:p>
          <a:p>
            <a:r>
              <a:rPr lang="ru-RU" dirty="0" smtClean="0"/>
              <a:t>выбор схемы распределения материальных потоков</a:t>
            </a:r>
          </a:p>
          <a:p>
            <a:r>
              <a:rPr lang="ru-RU" dirty="0" smtClean="0"/>
              <a:t>организация работы собственной товаропроводящей сети </a:t>
            </a:r>
          </a:p>
          <a:p>
            <a:r>
              <a:rPr lang="ru-RU" dirty="0" smtClean="0"/>
              <a:t>формирование каналов распределения</a:t>
            </a:r>
          </a:p>
          <a:p>
            <a:r>
              <a:rPr lang="ru-RU" dirty="0" smtClean="0"/>
              <a:t>размещение распределительных центров</a:t>
            </a:r>
          </a:p>
          <a:p>
            <a:r>
              <a:rPr lang="ru-RU" dirty="0" smtClean="0"/>
              <a:t>планирование процесса реализации</a:t>
            </a:r>
          </a:p>
          <a:p>
            <a:r>
              <a:rPr lang="ru-RU" dirty="0" smtClean="0"/>
              <a:t>выбор упаковки продукции, ее комплектация и консервация</a:t>
            </a:r>
          </a:p>
          <a:p>
            <a:r>
              <a:rPr lang="ru-RU" dirty="0" smtClean="0"/>
              <a:t>организация отгрузки продукции</a:t>
            </a:r>
          </a:p>
          <a:p>
            <a:r>
              <a:rPr lang="ru-RU" dirty="0" smtClean="0"/>
              <a:t>доставка продукции потребителю</a:t>
            </a:r>
          </a:p>
          <a:p>
            <a:r>
              <a:rPr lang="ru-RU" dirty="0" smtClean="0"/>
              <a:t>организация послепродажного обслуживания</a:t>
            </a:r>
            <a:endParaRPr lang="ru-RU" dirty="0"/>
          </a:p>
        </p:txBody>
      </p:sp>
    </p:spTree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0" y="214290"/>
            <a:ext cx="9001156" cy="653210"/>
          </a:xfrm>
        </p:spPr>
        <p:txBody>
          <a:bodyPr>
            <a:normAutofit/>
          </a:bodyPr>
          <a:lstStyle/>
          <a:p>
            <a:pPr algn="ctr"/>
            <a:r>
              <a:rPr lang="ru-RU" sz="3200" b="1" dirty="0" smtClean="0"/>
              <a:t>Логистический центр</a:t>
            </a:r>
            <a:endParaRPr lang="ru-RU" sz="3200" b="1" dirty="0"/>
          </a:p>
        </p:txBody>
      </p:sp>
      <p:sp>
        <p:nvSpPr>
          <p:cNvPr id="4" name="Содержимое 3"/>
          <p:cNvSpPr>
            <a:spLocks noGrp="1"/>
          </p:cNvSpPr>
          <p:nvPr>
            <p:ph idx="1"/>
          </p:nvPr>
        </p:nvSpPr>
        <p:spPr>
          <a:xfrm>
            <a:off x="214282" y="1142984"/>
            <a:ext cx="8715436" cy="5429288"/>
          </a:xfrm>
        </p:spPr>
        <p:txBody>
          <a:bodyPr>
            <a:normAutofit/>
          </a:bodyPr>
          <a:lstStyle/>
          <a:p>
            <a:r>
              <a:rPr lang="ru-RU" b="1" dirty="0" smtClean="0"/>
              <a:t>Существовали и в советский период </a:t>
            </a:r>
            <a:r>
              <a:rPr lang="ru-RU" dirty="0" smtClean="0"/>
              <a:t>в ряде крупных городов (имевших морские и речные порты, крупные железнодорожные станции, аэропорты)</a:t>
            </a:r>
          </a:p>
          <a:p>
            <a:r>
              <a:rPr lang="ru-RU" dirty="0" smtClean="0"/>
              <a:t>В таких городах были созданы так называемые </a:t>
            </a:r>
            <a:r>
              <a:rPr lang="ru-RU" b="1" dirty="0" smtClean="0"/>
              <a:t>транспортные узлы</a:t>
            </a:r>
            <a:r>
              <a:rPr lang="ru-RU" dirty="0" smtClean="0"/>
              <a:t>, и </a:t>
            </a:r>
            <a:r>
              <a:rPr lang="ru-RU" u="sng" dirty="0" smtClean="0"/>
              <a:t>грузоотправитель мог отправить грузы потребителю</a:t>
            </a:r>
            <a:r>
              <a:rPr lang="ru-RU" dirty="0" smtClean="0"/>
              <a:t>, используя удобные для него виды транспорта</a:t>
            </a:r>
          </a:p>
          <a:p>
            <a:r>
              <a:rPr lang="ru-RU" u="sng" dirty="0" smtClean="0"/>
              <a:t>Покупатель мог найти некоторые грузы в транспортных узлах</a:t>
            </a:r>
            <a:r>
              <a:rPr lang="ru-RU" dirty="0" smtClean="0"/>
              <a:t> (в рамках распределительной системы того времени)</a:t>
            </a:r>
          </a:p>
          <a:p>
            <a:r>
              <a:rPr lang="ru-RU" dirty="0" smtClean="0"/>
              <a:t>Сама идея —тот же логистический или транспортно-логистический центр</a:t>
            </a:r>
            <a:endParaRPr lang="ru-RU" dirty="0"/>
          </a:p>
        </p:txBody>
      </p:sp>
    </p:spTree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одержимое 3"/>
          <p:cNvSpPr>
            <a:spLocks noGrp="1"/>
          </p:cNvSpPr>
          <p:nvPr>
            <p:ph idx="1"/>
          </p:nvPr>
        </p:nvSpPr>
        <p:spPr>
          <a:xfrm>
            <a:off x="214282" y="571480"/>
            <a:ext cx="8715436" cy="6000792"/>
          </a:xfrm>
        </p:spPr>
        <p:txBody>
          <a:bodyPr>
            <a:normAutofit/>
          </a:bodyPr>
          <a:lstStyle/>
          <a:p>
            <a:r>
              <a:rPr lang="ru-RU" b="1" dirty="0" smtClean="0"/>
              <a:t>Логистический центр – </a:t>
            </a:r>
            <a:r>
              <a:rPr lang="ru-RU" dirty="0" smtClean="0"/>
              <a:t>смешанный тип логистического звена, выполняющий одновременно</a:t>
            </a:r>
          </a:p>
          <a:p>
            <a:pPr>
              <a:buNone/>
            </a:pPr>
            <a:r>
              <a:rPr lang="ru-RU" b="1" dirty="0" smtClean="0"/>
              <a:t>- генерирующие функции </a:t>
            </a:r>
            <a:r>
              <a:rPr lang="ru-RU" dirty="0" smtClean="0"/>
              <a:t>(т.е. функции накопления определенных товаров для последующей их передачи по звеньям логистической цепи),</a:t>
            </a:r>
          </a:p>
          <a:p>
            <a:pPr>
              <a:buFontTx/>
              <a:buChar char="-"/>
            </a:pPr>
            <a:r>
              <a:rPr lang="ru-RU" b="1" dirty="0" smtClean="0"/>
              <a:t>преобразующие функции </a:t>
            </a:r>
            <a:r>
              <a:rPr lang="ru-RU" dirty="0" smtClean="0"/>
              <a:t>(пространственно-временное перемещение товаров из мест отправления в пункты назначения),</a:t>
            </a:r>
          </a:p>
          <a:p>
            <a:pPr>
              <a:buFontTx/>
              <a:buChar char="-"/>
            </a:pPr>
            <a:r>
              <a:rPr lang="ru-RU" b="1" dirty="0" smtClean="0"/>
              <a:t>поглощающие функции </a:t>
            </a:r>
            <a:r>
              <a:rPr lang="ru-RU" dirty="0" smtClean="0"/>
              <a:t>(т.е. приемку товаров для временного хранения)  </a:t>
            </a:r>
            <a:endParaRPr lang="ru-RU" dirty="0"/>
          </a:p>
        </p:txBody>
      </p:sp>
    </p:spTree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одержимое 3"/>
          <p:cNvSpPr>
            <a:spLocks noGrp="1"/>
          </p:cNvSpPr>
          <p:nvPr>
            <p:ph idx="1"/>
          </p:nvPr>
        </p:nvSpPr>
        <p:spPr>
          <a:xfrm>
            <a:off x="214282" y="571480"/>
            <a:ext cx="8715436" cy="6000792"/>
          </a:xfrm>
        </p:spPr>
        <p:txBody>
          <a:bodyPr>
            <a:normAutofit/>
          </a:bodyPr>
          <a:lstStyle/>
          <a:p>
            <a:r>
              <a:rPr lang="ru-RU" dirty="0" smtClean="0"/>
              <a:t>По </a:t>
            </a:r>
            <a:r>
              <a:rPr lang="ru-RU" b="1" dirty="0" smtClean="0"/>
              <a:t>расположению</a:t>
            </a:r>
            <a:r>
              <a:rPr lang="ru-RU" dirty="0" smtClean="0"/>
              <a:t> и по </a:t>
            </a:r>
            <a:r>
              <a:rPr lang="ru-RU" b="1" dirty="0" smtClean="0"/>
              <a:t>отношению к производственной структуре предприятия </a:t>
            </a:r>
            <a:r>
              <a:rPr lang="ru-RU" dirty="0" smtClean="0"/>
              <a:t>логистические центры могут играть роль</a:t>
            </a:r>
          </a:p>
          <a:p>
            <a:pPr>
              <a:buFontTx/>
              <a:buChar char="-"/>
            </a:pPr>
            <a:r>
              <a:rPr lang="ru-RU" b="1" dirty="0" smtClean="0"/>
              <a:t>внешних логистических звеньев</a:t>
            </a:r>
          </a:p>
          <a:p>
            <a:pPr>
              <a:buFontTx/>
              <a:buChar char="-"/>
            </a:pPr>
            <a:r>
              <a:rPr lang="ru-RU" dirty="0" smtClean="0"/>
              <a:t>или являться </a:t>
            </a:r>
            <a:r>
              <a:rPr lang="ru-RU" b="1" dirty="0" smtClean="0"/>
              <a:t>элементами внутрифирменной логистики</a:t>
            </a:r>
          </a:p>
          <a:p>
            <a:pPr>
              <a:buNone/>
            </a:pPr>
            <a:endParaRPr lang="ru-RU" b="1" dirty="0" smtClean="0"/>
          </a:p>
          <a:p>
            <a:r>
              <a:rPr lang="ru-RU" dirty="0" smtClean="0"/>
              <a:t>Логистические центры – закономерный результат развития логистических функций</a:t>
            </a:r>
          </a:p>
          <a:p>
            <a:pPr>
              <a:buFontTx/>
              <a:buChar char="-"/>
            </a:pPr>
            <a:endParaRPr lang="ru-RU" dirty="0"/>
          </a:p>
        </p:txBody>
      </p:sp>
    </p:spTree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0" y="214290"/>
            <a:ext cx="9001156" cy="653210"/>
          </a:xfrm>
        </p:spPr>
        <p:txBody>
          <a:bodyPr>
            <a:normAutofit/>
          </a:bodyPr>
          <a:lstStyle/>
          <a:p>
            <a:pPr algn="ctr"/>
            <a:r>
              <a:rPr lang="ru-RU" sz="3200" b="1" dirty="0" smtClean="0"/>
              <a:t>Классификация логистических центров</a:t>
            </a:r>
            <a:endParaRPr lang="ru-RU" sz="3200" b="1" dirty="0"/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214313" y="1143000"/>
          <a:ext cx="8715376" cy="4389120"/>
        </p:xfrm>
        <a:graphic>
          <a:graphicData uri="http://schemas.openxmlformats.org/drawingml/2006/table">
            <a:tbl>
              <a:tblPr firstRow="1" bandRow="1">
                <a:tableStyleId>{72833802-FEF1-4C79-8D5D-14CF1EAF98D9}</a:tableStyleId>
              </a:tblPr>
              <a:tblGrid>
                <a:gridCol w="2571737"/>
                <a:gridCol w="6143639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Признак</a:t>
                      </a:r>
                      <a:r>
                        <a:rPr lang="ru-RU" baseline="0" dirty="0" smtClean="0"/>
                        <a:t> классификации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Содержание признака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Преобладание</a:t>
                      </a:r>
                      <a:r>
                        <a:rPr lang="ru-RU" b="1" baseline="0" dirty="0" smtClean="0"/>
                        <a:t> функций транспортной логистики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Font typeface="Arial" pitchFamily="34" charset="0"/>
                        <a:buNone/>
                      </a:pPr>
                      <a:r>
                        <a:rPr lang="ru-RU" u="none" baseline="0" dirty="0" smtClean="0"/>
                        <a:t> Транспортно-логистический центр </a:t>
                      </a:r>
                    </a:p>
                    <a:p>
                      <a:pPr algn="ctr">
                        <a:buFont typeface="Arial" pitchFamily="34" charset="0"/>
                        <a:buNone/>
                      </a:pPr>
                      <a:r>
                        <a:rPr lang="ru-RU" u="none" baseline="0" dirty="0" smtClean="0"/>
                        <a:t>(</a:t>
                      </a:r>
                      <a:r>
                        <a:rPr lang="ru-RU" u="none" baseline="0" dirty="0" err="1" smtClean="0"/>
                        <a:t>мультимодальный</a:t>
                      </a:r>
                      <a:r>
                        <a:rPr lang="ru-RU" u="none" baseline="0" dirty="0" smtClean="0"/>
                        <a:t> грузовой терминал) при ж/</a:t>
                      </a:r>
                      <a:r>
                        <a:rPr lang="ru-RU" u="none" baseline="0" dirty="0" err="1" smtClean="0"/>
                        <a:t>д</a:t>
                      </a:r>
                      <a:r>
                        <a:rPr lang="ru-RU" u="none" baseline="0" dirty="0" smtClean="0"/>
                        <a:t> и автотранспортных узлах</a:t>
                      </a:r>
                    </a:p>
                    <a:p>
                      <a:pPr algn="ctr">
                        <a:buFont typeface="Arial" pitchFamily="34" charset="0"/>
                        <a:buNone/>
                      </a:pPr>
                      <a:r>
                        <a:rPr lang="ru-RU" u="none" baseline="0" dirty="0" smtClean="0"/>
                        <a:t> Логистический центр в морских и речных портах</a:t>
                      </a:r>
                    </a:p>
                    <a:p>
                      <a:pPr algn="ctr">
                        <a:buFont typeface="Arial" pitchFamily="34" charset="0"/>
                        <a:buNone/>
                      </a:pPr>
                      <a:endParaRPr lang="ru-RU" u="sng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ru-RU" b="1" dirty="0" smtClean="0"/>
                    </a:p>
                    <a:p>
                      <a:pPr algn="ctr"/>
                      <a:r>
                        <a:rPr lang="ru-RU" b="1" dirty="0" smtClean="0"/>
                        <a:t>Преобладание функций распределительной логистики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Font typeface="Arial" pitchFamily="34" charset="0"/>
                        <a:buNone/>
                      </a:pPr>
                      <a:r>
                        <a:rPr lang="ru-RU" dirty="0" smtClean="0"/>
                        <a:t> Центра распределения (сбыта)</a:t>
                      </a:r>
                    </a:p>
                    <a:p>
                      <a:pPr algn="ctr">
                        <a:buFont typeface="Arial" pitchFamily="34" charset="0"/>
                        <a:buNone/>
                      </a:pPr>
                      <a:r>
                        <a:rPr lang="ru-RU" dirty="0" smtClean="0"/>
                        <a:t> Склад общего назначения</a:t>
                      </a:r>
                    </a:p>
                    <a:p>
                      <a:pPr algn="ctr">
                        <a:buFont typeface="Arial" pitchFamily="34" charset="0"/>
                        <a:buNone/>
                      </a:pPr>
                      <a:r>
                        <a:rPr lang="ru-RU" dirty="0" smtClean="0"/>
                        <a:t> Центр перегрузки и распределения</a:t>
                      </a:r>
                    </a:p>
                    <a:p>
                      <a:pPr algn="ctr">
                        <a:buFont typeface="Arial" pitchFamily="34" charset="0"/>
                        <a:buNone/>
                      </a:pPr>
                      <a:r>
                        <a:rPr lang="ru-RU" dirty="0" smtClean="0"/>
                        <a:t> Склад длительного хранения</a:t>
                      </a:r>
                    </a:p>
                    <a:p>
                      <a:pPr algn="ctr">
                        <a:buFont typeface="Arial" pitchFamily="34" charset="0"/>
                        <a:buNone/>
                      </a:pPr>
                      <a:r>
                        <a:rPr lang="ru-RU" dirty="0" smtClean="0"/>
                        <a:t> Региональный промежуточный распределительный</a:t>
                      </a:r>
                      <a:r>
                        <a:rPr lang="ru-RU" baseline="0" dirty="0" smtClean="0"/>
                        <a:t> центр</a:t>
                      </a:r>
                    </a:p>
                    <a:p>
                      <a:pPr algn="ctr">
                        <a:buFont typeface="Arial" pitchFamily="34" charset="0"/>
                        <a:buNone/>
                      </a:pPr>
                      <a:r>
                        <a:rPr lang="en-US" baseline="0" dirty="0" smtClean="0"/>
                        <a:t> </a:t>
                      </a:r>
                      <a:r>
                        <a:rPr lang="ru-RU" baseline="0" dirty="0" smtClean="0"/>
                        <a:t>Оптовый распределительный центр</a:t>
                      </a:r>
                    </a:p>
                    <a:p>
                      <a:pPr algn="ctr">
                        <a:buFont typeface="Arial" pitchFamily="34" charset="0"/>
                        <a:buNone/>
                      </a:pPr>
                      <a:r>
                        <a:rPr lang="ru-RU" baseline="0" dirty="0" smtClean="0"/>
                        <a:t> Транзитный склад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0" y="214290"/>
            <a:ext cx="9001156" cy="653210"/>
          </a:xfrm>
        </p:spPr>
        <p:txBody>
          <a:bodyPr>
            <a:normAutofit/>
          </a:bodyPr>
          <a:lstStyle/>
          <a:p>
            <a:pPr algn="ctr"/>
            <a:r>
              <a:rPr lang="ru-RU" sz="3200" b="1" dirty="0" smtClean="0"/>
              <a:t>Классификация логистических центров</a:t>
            </a:r>
            <a:endParaRPr lang="ru-RU" sz="3200" b="1" dirty="0"/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214313" y="1143000"/>
          <a:ext cx="8715376" cy="4000512"/>
        </p:xfrm>
        <a:graphic>
          <a:graphicData uri="http://schemas.openxmlformats.org/drawingml/2006/table">
            <a:tbl>
              <a:tblPr firstRow="1" bandRow="1">
                <a:tableStyleId>{72833802-FEF1-4C79-8D5D-14CF1EAF98D9}</a:tableStyleId>
              </a:tblPr>
              <a:tblGrid>
                <a:gridCol w="2786051"/>
                <a:gridCol w="5929325"/>
              </a:tblGrid>
              <a:tr h="933453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Признак</a:t>
                      </a:r>
                      <a:r>
                        <a:rPr lang="ru-RU" baseline="0" dirty="0" smtClean="0"/>
                        <a:t> классификации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Содержание признака</a:t>
                      </a:r>
                      <a:endParaRPr lang="ru-RU" dirty="0"/>
                    </a:p>
                  </a:txBody>
                  <a:tcPr/>
                </a:tc>
              </a:tr>
              <a:tr h="1733555"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Преобладание</a:t>
                      </a:r>
                      <a:r>
                        <a:rPr lang="ru-RU" b="1" baseline="0" dirty="0" smtClean="0"/>
                        <a:t> иных логистических функций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Информационный центр</a:t>
                      </a:r>
                    </a:p>
                    <a:p>
                      <a:pPr algn="ctr"/>
                      <a:r>
                        <a:rPr lang="ru-RU" dirty="0" smtClean="0"/>
                        <a:t>Производственный логистический центр</a:t>
                      </a:r>
                    </a:p>
                    <a:p>
                      <a:pPr algn="ctr"/>
                      <a:r>
                        <a:rPr lang="ru-RU" dirty="0" smtClean="0"/>
                        <a:t>Логистический центр распределения рабочей силы</a:t>
                      </a:r>
                    </a:p>
                    <a:p>
                      <a:pPr algn="ctr"/>
                      <a:r>
                        <a:rPr lang="ru-RU" dirty="0" smtClean="0"/>
                        <a:t>Консалтинговый логистический центр</a:t>
                      </a:r>
                      <a:endParaRPr lang="ru-RU" dirty="0"/>
                    </a:p>
                  </a:txBody>
                  <a:tcPr/>
                </a:tc>
              </a:tr>
              <a:tr h="1333504"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Сочетание нескольких функций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Многофункциональный логистический центр</a:t>
                      </a:r>
                    </a:p>
                    <a:p>
                      <a:pPr algn="ctr"/>
                      <a:r>
                        <a:rPr lang="ru-RU" dirty="0" smtClean="0"/>
                        <a:t>Логистический</a:t>
                      </a:r>
                      <a:r>
                        <a:rPr lang="ru-RU" baseline="0" dirty="0" smtClean="0"/>
                        <a:t> центр комплексного обслуживания (сквозной)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28596" y="428604"/>
            <a:ext cx="8229600" cy="857256"/>
          </a:xfrm>
        </p:spPr>
        <p:txBody>
          <a:bodyPr>
            <a:noAutofit/>
          </a:bodyPr>
          <a:lstStyle/>
          <a:p>
            <a:pPr algn="ctr"/>
            <a:r>
              <a:rPr lang="ru-RU" sz="3600" b="1" dirty="0" smtClean="0"/>
              <a:t>Логистические каналы распределения</a:t>
            </a:r>
            <a:endParaRPr lang="ru-RU" sz="3600" b="1" dirty="0"/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214282" y="1428736"/>
            <a:ext cx="8643998" cy="5214974"/>
          </a:xfrm>
        </p:spPr>
        <p:txBody>
          <a:bodyPr>
            <a:normAutofit lnSpcReduction="10000"/>
          </a:bodyPr>
          <a:lstStyle/>
          <a:p>
            <a:r>
              <a:rPr lang="ru-RU" sz="3200" b="1" dirty="0" smtClean="0"/>
              <a:t>Канал распределения</a:t>
            </a:r>
            <a:r>
              <a:rPr lang="ru-RU" sz="3200" dirty="0" smtClean="0"/>
              <a:t> – путь, по которому продукция движется от производителя к потребителю</a:t>
            </a:r>
          </a:p>
          <a:p>
            <a:r>
              <a:rPr lang="ru-RU" sz="3200" dirty="0" smtClean="0"/>
              <a:t>Характеризуются</a:t>
            </a:r>
            <a:r>
              <a:rPr lang="ru-RU" sz="3200" b="1" dirty="0" smtClean="0"/>
              <a:t> числом промежуточных уровней </a:t>
            </a:r>
            <a:r>
              <a:rPr lang="ru-RU" sz="3200" dirty="0" smtClean="0"/>
              <a:t>между производителем и потребителем и могут быть:</a:t>
            </a:r>
          </a:p>
          <a:p>
            <a:pPr>
              <a:buFontTx/>
              <a:buChar char="-"/>
            </a:pPr>
            <a:r>
              <a:rPr lang="ru-RU" sz="3200" dirty="0" smtClean="0"/>
              <a:t>нулевыми,</a:t>
            </a:r>
          </a:p>
          <a:p>
            <a:pPr>
              <a:buFontTx/>
              <a:buChar char="-"/>
            </a:pPr>
            <a:r>
              <a:rPr lang="ru-RU" sz="3200" dirty="0" smtClean="0"/>
              <a:t>одноуровневыми,</a:t>
            </a:r>
          </a:p>
          <a:p>
            <a:pPr>
              <a:buFontTx/>
              <a:buChar char="-"/>
            </a:pPr>
            <a:r>
              <a:rPr lang="ru-RU" sz="3200" dirty="0" smtClean="0"/>
              <a:t>многоуровневыми</a:t>
            </a:r>
          </a:p>
        </p:txBody>
      </p:sp>
    </p:spTree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200" b="1" dirty="0" smtClean="0"/>
              <a:t>Нулевой, одноуровневый и многоуровневый каналы распределения</a:t>
            </a:r>
            <a:endParaRPr lang="ru-RU" sz="3200" b="1" dirty="0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 bwMode="auto">
          <a:xfrm>
            <a:off x="571472" y="2285992"/>
            <a:ext cx="7976087" cy="25868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476672"/>
            <a:ext cx="8784976" cy="708688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/>
              <a:t>Объект и предмет логистики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628800"/>
            <a:ext cx="8712968" cy="505584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sz="3600" dirty="0"/>
              <a:t>В настоящее время ученые </a:t>
            </a:r>
            <a:r>
              <a:rPr lang="ru-RU" sz="3600" dirty="0" smtClean="0"/>
              <a:t>сходятся </a:t>
            </a:r>
            <a:r>
              <a:rPr lang="ru-RU" sz="3600" dirty="0"/>
              <a:t>во </a:t>
            </a:r>
            <a:r>
              <a:rPr lang="ru-RU" sz="3600" dirty="0" smtClean="0"/>
              <a:t>мнении о том, что:</a:t>
            </a:r>
          </a:p>
          <a:p>
            <a:pPr marL="0" indent="0">
              <a:buNone/>
            </a:pPr>
            <a:endParaRPr lang="ru-RU" sz="3600" dirty="0" smtClean="0"/>
          </a:p>
          <a:p>
            <a:pPr>
              <a:buFontTx/>
              <a:buChar char="-"/>
            </a:pPr>
            <a:r>
              <a:rPr lang="ru-RU" sz="3600" b="1" u="sng" dirty="0" smtClean="0"/>
              <a:t>объектом </a:t>
            </a:r>
            <a:r>
              <a:rPr lang="ru-RU" sz="3600" b="1" u="sng" dirty="0"/>
              <a:t>логистики </a:t>
            </a:r>
            <a:r>
              <a:rPr lang="ru-RU" sz="3600" dirty="0"/>
              <a:t>является </a:t>
            </a:r>
            <a:r>
              <a:rPr lang="ru-RU" sz="3600" b="1" dirty="0"/>
              <a:t>материальный поток на всем пути своего движения</a:t>
            </a:r>
            <a:r>
              <a:rPr lang="ru-RU" sz="3600" dirty="0"/>
              <a:t>, т. е. </a:t>
            </a:r>
            <a:r>
              <a:rPr lang="ru-RU" sz="3600" u="sng" dirty="0"/>
              <a:t>от первичного источника</a:t>
            </a:r>
            <a:r>
              <a:rPr lang="ru-RU" sz="3600" dirty="0"/>
              <a:t> до </a:t>
            </a:r>
            <a:r>
              <a:rPr lang="ru-RU" sz="3600" u="sng" dirty="0"/>
              <a:t>конечного потребителя</a:t>
            </a:r>
            <a:r>
              <a:rPr lang="ru-RU" sz="3600" dirty="0"/>
              <a:t>, </a:t>
            </a:r>
            <a:endParaRPr lang="ru-RU" sz="3600" dirty="0" smtClean="0"/>
          </a:p>
          <a:p>
            <a:pPr marL="0" indent="0">
              <a:buNone/>
            </a:pPr>
            <a:r>
              <a:rPr lang="ru-RU" sz="3600" dirty="0" smtClean="0"/>
              <a:t> </a:t>
            </a:r>
          </a:p>
          <a:p>
            <a:pPr>
              <a:buFontTx/>
              <a:buChar char="-"/>
            </a:pPr>
            <a:r>
              <a:rPr lang="ru-RU" sz="3600" b="1" u="sng" dirty="0" smtClean="0"/>
              <a:t>предметом</a:t>
            </a:r>
            <a:r>
              <a:rPr lang="ru-RU" sz="3600" dirty="0" smtClean="0"/>
              <a:t> </a:t>
            </a:r>
            <a:r>
              <a:rPr lang="ru-RU" sz="3600" dirty="0"/>
              <a:t>– </a:t>
            </a:r>
            <a:r>
              <a:rPr lang="ru-RU" sz="3600" b="1" dirty="0"/>
              <a:t>оптимизация затрат по всей цепи </a:t>
            </a:r>
            <a:r>
              <a:rPr lang="ru-RU" sz="3600" b="1" dirty="0" smtClean="0"/>
              <a:t>товародвижения</a:t>
            </a:r>
          </a:p>
        </p:txBody>
      </p:sp>
    </p:spTree>
    <p:extLst>
      <p:ext uri="{BB962C8B-B14F-4D97-AF65-F5344CB8AC3E}">
        <p14:creationId xmlns:p14="http://schemas.microsoft.com/office/powerpoint/2010/main" val="2163294913"/>
      </p:ext>
    </p:extLst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642918"/>
            <a:ext cx="8229600" cy="704104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600" b="1" dirty="0" smtClean="0"/>
              <a:t>Реализация через нулевой канал распределения</a:t>
            </a:r>
            <a:endParaRPr lang="ru-RU" sz="36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2844" y="1500174"/>
            <a:ext cx="8858312" cy="5143536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/>
              <a:t>Реализация через нулевой канал (собственную сбытовую сеть) </a:t>
            </a:r>
            <a:r>
              <a:rPr lang="ru-RU" b="1" dirty="0" smtClean="0"/>
              <a:t>выгодна</a:t>
            </a:r>
            <a:r>
              <a:rPr lang="ru-RU" dirty="0" smtClean="0"/>
              <a:t>, когда:</a:t>
            </a:r>
          </a:p>
          <a:p>
            <a:r>
              <a:rPr lang="ru-RU" dirty="0" smtClean="0"/>
              <a:t>реализуется достаточный объем продукции, чтобы организация такого канала окупилась</a:t>
            </a:r>
          </a:p>
          <a:p>
            <a:r>
              <a:rPr lang="ru-RU" dirty="0" smtClean="0"/>
              <a:t>товар может быть легко доставлен потребителю</a:t>
            </a:r>
          </a:p>
          <a:p>
            <a:r>
              <a:rPr lang="ru-RU" dirty="0" smtClean="0"/>
              <a:t>потребителей мало, все они известны и сосредоточены на доступной для доставки территории</a:t>
            </a:r>
          </a:p>
          <a:p>
            <a:r>
              <a:rPr lang="ru-RU" dirty="0" smtClean="0"/>
              <a:t>доставка товаров мелкими партиями окупается</a:t>
            </a:r>
          </a:p>
          <a:p>
            <a:r>
              <a:rPr lang="ru-RU" dirty="0" smtClean="0"/>
              <a:t>требуется непосредственный контакт покупателя и продавца при сделке</a:t>
            </a:r>
          </a:p>
          <a:p>
            <a:r>
              <a:rPr lang="ru-RU" dirty="0" smtClean="0"/>
              <a:t>цена продажи существенно выше издержек производства</a:t>
            </a:r>
            <a:endParaRPr lang="ru-RU" dirty="0"/>
          </a:p>
        </p:txBody>
      </p:sp>
    </p:spTree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642918"/>
            <a:ext cx="8229600" cy="704104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600" b="1" dirty="0" smtClean="0"/>
              <a:t>Реализация через одноуровневый канал распределения</a:t>
            </a:r>
            <a:endParaRPr lang="ru-RU" sz="36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2844" y="1500174"/>
            <a:ext cx="8858312" cy="514353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Реализация через одноуровневый канал (посредническую организацию) </a:t>
            </a:r>
            <a:r>
              <a:rPr lang="ru-RU" b="1" dirty="0" smtClean="0"/>
              <a:t>выгодна</a:t>
            </a:r>
            <a:r>
              <a:rPr lang="ru-RU" dirty="0" smtClean="0"/>
              <a:t>, когда:</a:t>
            </a:r>
          </a:p>
          <a:p>
            <a:r>
              <a:rPr lang="ru-RU" dirty="0" smtClean="0"/>
              <a:t>отсутствуют финансовые возможности создания своей сбытовой сети</a:t>
            </a:r>
          </a:p>
          <a:p>
            <a:r>
              <a:rPr lang="ru-RU" dirty="0" smtClean="0"/>
              <a:t>выход фирмы на плохо известный ей рынок</a:t>
            </a:r>
          </a:p>
          <a:p>
            <a:r>
              <a:rPr lang="ru-RU" dirty="0" smtClean="0"/>
              <a:t>послепродажное обслуживание товара незначительно по объему и сложности</a:t>
            </a:r>
          </a:p>
          <a:p>
            <a:r>
              <a:rPr lang="ru-RU" dirty="0" smtClean="0"/>
              <a:t>товар не нуждается в сложной предпродажной подготовке</a:t>
            </a:r>
          </a:p>
        </p:txBody>
      </p:sp>
    </p:spTree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642918"/>
            <a:ext cx="8229600" cy="704104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600" b="1" dirty="0" smtClean="0"/>
              <a:t>Реализация через многоуровневый канал распределения</a:t>
            </a:r>
            <a:endParaRPr lang="ru-RU" sz="36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2844" y="1500174"/>
            <a:ext cx="8858312" cy="514353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Реализация через многоуровневый канал (оптовика) </a:t>
            </a:r>
            <a:r>
              <a:rPr lang="ru-RU" b="1" dirty="0" smtClean="0"/>
              <a:t>выгодна</a:t>
            </a:r>
            <a:r>
              <a:rPr lang="ru-RU" dirty="0" smtClean="0"/>
              <a:t>, когда:</a:t>
            </a:r>
          </a:p>
          <a:p>
            <a:r>
              <a:rPr lang="ru-RU" dirty="0" smtClean="0"/>
              <a:t>рынок горизонтален (много потребителей в разных секторах экономики), а у фирмы отсутствуют финансы для создания мощной сбытовой сети</a:t>
            </a:r>
          </a:p>
          <a:p>
            <a:r>
              <a:rPr lang="ru-RU" dirty="0" smtClean="0"/>
              <a:t>рынок рассредоточен географически</a:t>
            </a:r>
          </a:p>
          <a:p>
            <a:r>
              <a:rPr lang="ru-RU" dirty="0" smtClean="0"/>
              <a:t>разница между ценой и себестоимостью мала, и создавать собственную сбытовую сеть невыгодно</a:t>
            </a:r>
          </a:p>
          <a:p>
            <a:r>
              <a:rPr lang="ru-RU" dirty="0" smtClean="0"/>
              <a:t>есть возможность существенной экономии на поставках через оптовика</a:t>
            </a:r>
          </a:p>
        </p:txBody>
      </p:sp>
    </p:spTree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500042"/>
            <a:ext cx="8229600" cy="632666"/>
          </a:xfrm>
        </p:spPr>
        <p:txBody>
          <a:bodyPr>
            <a:normAutofit/>
          </a:bodyPr>
          <a:lstStyle/>
          <a:p>
            <a:pPr algn="ctr"/>
            <a:r>
              <a:rPr lang="ru-RU" sz="3600" b="1" dirty="0" smtClean="0"/>
              <a:t>Горизонтальные каналы распределения</a:t>
            </a:r>
            <a:endParaRPr lang="ru-RU" sz="36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1357298"/>
            <a:ext cx="8715436" cy="5214974"/>
          </a:xfrm>
        </p:spPr>
        <p:txBody>
          <a:bodyPr>
            <a:normAutofit/>
          </a:bodyPr>
          <a:lstStyle/>
          <a:p>
            <a:r>
              <a:rPr lang="ru-RU" sz="2800" dirty="0" smtClean="0"/>
              <a:t>Состоят из </a:t>
            </a:r>
            <a:r>
              <a:rPr lang="ru-RU" sz="2800" b="1" dirty="0" smtClean="0"/>
              <a:t>независимого производителя </a:t>
            </a:r>
            <a:r>
              <a:rPr lang="ru-RU" sz="2800" dirty="0" smtClean="0"/>
              <a:t>и одного или нескольких независимых </a:t>
            </a:r>
            <a:r>
              <a:rPr lang="ru-RU" sz="2800" b="1" dirty="0" smtClean="0"/>
              <a:t>посредников</a:t>
            </a:r>
          </a:p>
          <a:p>
            <a:r>
              <a:rPr lang="ru-RU" sz="2800" dirty="0" smtClean="0"/>
              <a:t>Каждое </a:t>
            </a:r>
            <a:r>
              <a:rPr lang="ru-RU" sz="2800" b="1" dirty="0" smtClean="0"/>
              <a:t>звено</a:t>
            </a:r>
            <a:r>
              <a:rPr lang="ru-RU" sz="2800" dirty="0" smtClean="0"/>
              <a:t> стремиться </a:t>
            </a:r>
            <a:r>
              <a:rPr lang="ru-RU" sz="2800" b="1" dirty="0" smtClean="0"/>
              <a:t>максимизировать при</a:t>
            </a:r>
            <a:r>
              <a:rPr lang="ru-RU" sz="2800" dirty="0" smtClean="0"/>
              <a:t>быль, но такая максимизация может быть </a:t>
            </a:r>
            <a:r>
              <a:rPr lang="ru-RU" sz="2800" b="1" dirty="0" smtClean="0"/>
              <a:t>препятствием максимизации прибыли производителя</a:t>
            </a:r>
          </a:p>
          <a:p>
            <a:r>
              <a:rPr lang="ru-RU" sz="2800" dirty="0" smtClean="0"/>
              <a:t>Поэтому </a:t>
            </a:r>
            <a:r>
              <a:rPr lang="ru-RU" sz="2800" b="1" dirty="0" smtClean="0"/>
              <a:t>ни одно из звеньев </a:t>
            </a:r>
            <a:r>
              <a:rPr lang="ru-RU" sz="2800" dirty="0" smtClean="0"/>
              <a:t>горизонтального канала </a:t>
            </a:r>
            <a:r>
              <a:rPr lang="ru-RU" sz="2800" b="1" dirty="0" smtClean="0"/>
              <a:t>не имеет достаточного контроля </a:t>
            </a:r>
            <a:r>
              <a:rPr lang="ru-RU" sz="2800" dirty="0" smtClean="0"/>
              <a:t>над деятельностью других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500042"/>
            <a:ext cx="8229600" cy="632666"/>
          </a:xfrm>
        </p:spPr>
        <p:txBody>
          <a:bodyPr>
            <a:normAutofit/>
          </a:bodyPr>
          <a:lstStyle/>
          <a:p>
            <a:pPr algn="ctr"/>
            <a:r>
              <a:rPr lang="ru-RU" sz="3600" b="1" dirty="0" smtClean="0"/>
              <a:t>Горизонтальные каналы распределения</a:t>
            </a:r>
            <a:endParaRPr lang="ru-RU" sz="36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1357298"/>
            <a:ext cx="8715436" cy="5214974"/>
          </a:xfrm>
        </p:spPr>
        <p:txBody>
          <a:bodyPr>
            <a:normAutofit/>
          </a:bodyPr>
          <a:lstStyle/>
          <a:p>
            <a:r>
              <a:rPr lang="ru-RU" dirty="0" smtClean="0"/>
              <a:t>На создание горизонтального канала идут фирмы </a:t>
            </a:r>
            <a:r>
              <a:rPr lang="ru-RU" b="1" dirty="0" smtClean="0"/>
              <a:t>для объединения усилий в совместном освоении открывающихся возможностей</a:t>
            </a:r>
            <a:r>
              <a:rPr lang="ru-RU" dirty="0" smtClean="0"/>
              <a:t>, поскольку </a:t>
            </a:r>
            <a:r>
              <a:rPr lang="ru-RU" b="1" u="sng" dirty="0" smtClean="0"/>
              <a:t>самостоятельно не в состоянии </a:t>
            </a:r>
            <a:r>
              <a:rPr lang="ru-RU" dirty="0" smtClean="0"/>
              <a:t>их освоить</a:t>
            </a:r>
          </a:p>
          <a:p>
            <a:r>
              <a:rPr lang="ru-RU" u="sng" dirty="0" smtClean="0"/>
              <a:t>Пример:</a:t>
            </a:r>
            <a:r>
              <a:rPr lang="ru-RU" dirty="0" smtClean="0"/>
              <a:t> у </a:t>
            </a:r>
            <a:r>
              <a:rPr lang="en-US" dirty="0" smtClean="0"/>
              <a:t>Doctor Pepper</a:t>
            </a:r>
            <a:r>
              <a:rPr lang="ru-RU" dirty="0" smtClean="0"/>
              <a:t> не хватало возможностей по розливу их напитка, вследствие чего компания привлекла к розливу на лицензионной основе компании, сотрудничавшие с </a:t>
            </a:r>
            <a:r>
              <a:rPr lang="en-US" dirty="0" smtClean="0"/>
              <a:t>Coca-Cola</a:t>
            </a:r>
            <a:endParaRPr lang="ru-RU" u="sng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500042"/>
            <a:ext cx="8229600" cy="632666"/>
          </a:xfrm>
        </p:spPr>
        <p:txBody>
          <a:bodyPr>
            <a:normAutofit/>
          </a:bodyPr>
          <a:lstStyle/>
          <a:p>
            <a:pPr algn="ctr"/>
            <a:r>
              <a:rPr lang="ru-RU" sz="3600" b="1" dirty="0" smtClean="0"/>
              <a:t>Вертикальные каналы распределения</a:t>
            </a:r>
            <a:endParaRPr lang="ru-RU" sz="36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1357298"/>
            <a:ext cx="8715436" cy="5214974"/>
          </a:xfrm>
        </p:spPr>
        <p:txBody>
          <a:bodyPr>
            <a:normAutofit/>
          </a:bodyPr>
          <a:lstStyle/>
          <a:p>
            <a:r>
              <a:rPr lang="ru-RU" dirty="0" smtClean="0"/>
              <a:t>Состоят из </a:t>
            </a:r>
            <a:r>
              <a:rPr lang="ru-RU" b="1" dirty="0" smtClean="0"/>
              <a:t>производителя</a:t>
            </a:r>
            <a:r>
              <a:rPr lang="ru-RU" dirty="0" smtClean="0"/>
              <a:t> и одного или нескольких </a:t>
            </a:r>
            <a:r>
              <a:rPr lang="ru-RU" b="1" dirty="0" smtClean="0"/>
              <a:t>посредников</a:t>
            </a:r>
            <a:r>
              <a:rPr lang="ru-RU" dirty="0" smtClean="0"/>
              <a:t>, действующих как </a:t>
            </a:r>
            <a:r>
              <a:rPr lang="ru-RU" b="1" u="sng" dirty="0" smtClean="0"/>
              <a:t>единая система</a:t>
            </a:r>
          </a:p>
          <a:p>
            <a:r>
              <a:rPr lang="ru-RU" b="1" dirty="0" smtClean="0"/>
              <a:t>Одно из звеньев </a:t>
            </a:r>
            <a:r>
              <a:rPr lang="ru-RU" dirty="0" smtClean="0"/>
              <a:t>канала – </a:t>
            </a:r>
            <a:r>
              <a:rPr lang="ru-RU" b="1" dirty="0" smtClean="0"/>
              <a:t>собственник</a:t>
            </a:r>
            <a:r>
              <a:rPr lang="ru-RU" dirty="0" smtClean="0"/>
              <a:t> остальных звеньев или </a:t>
            </a:r>
            <a:r>
              <a:rPr lang="ru-RU" b="1" dirty="0" smtClean="0"/>
              <a:t>способен предоставить </a:t>
            </a:r>
            <a:r>
              <a:rPr lang="ru-RU" dirty="0" smtClean="0"/>
              <a:t>им определенные </a:t>
            </a:r>
            <a:r>
              <a:rPr lang="ru-RU" b="1" dirty="0" smtClean="0"/>
              <a:t>привилегии</a:t>
            </a:r>
          </a:p>
          <a:p>
            <a:r>
              <a:rPr lang="ru-RU" dirty="0" smtClean="0"/>
              <a:t>Возникли как </a:t>
            </a:r>
            <a:r>
              <a:rPr lang="ru-RU" b="1" dirty="0" smtClean="0"/>
              <a:t>средство контроля за поведением звеньев канала</a:t>
            </a:r>
          </a:p>
          <a:p>
            <a:r>
              <a:rPr lang="ru-RU" dirty="0" smtClean="0"/>
              <a:t>Экономичны и, как правило, исключают дублирование</a:t>
            </a:r>
          </a:p>
          <a:p>
            <a:endParaRPr lang="ru-RU" b="1" dirty="0"/>
          </a:p>
        </p:txBody>
      </p:sp>
    </p:spTree>
  </p:cSld>
  <p:clrMapOvr>
    <a:masterClrMapping/>
  </p:clrMapOvr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500042"/>
            <a:ext cx="8229600" cy="632666"/>
          </a:xfrm>
        </p:spPr>
        <p:txBody>
          <a:bodyPr>
            <a:normAutofit/>
          </a:bodyPr>
          <a:lstStyle/>
          <a:p>
            <a:pPr algn="ctr"/>
            <a:r>
              <a:rPr lang="ru-RU" sz="3600" b="1" dirty="0" smtClean="0"/>
              <a:t>Вертикальные каналы распределения</a:t>
            </a:r>
            <a:endParaRPr lang="ru-RU" sz="36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1357298"/>
            <a:ext cx="8715436" cy="5214974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/>
              <a:t>Выделяют </a:t>
            </a:r>
            <a:r>
              <a:rPr lang="ru-RU" b="1" u="sng" dirty="0" smtClean="0"/>
              <a:t>три формы привилегий</a:t>
            </a:r>
            <a:r>
              <a:rPr lang="ru-RU" b="1" dirty="0" smtClean="0"/>
              <a:t>:</a:t>
            </a:r>
            <a:endParaRPr lang="ru-RU" dirty="0" smtClean="0"/>
          </a:p>
          <a:p>
            <a:pPr marL="514350" indent="-514350">
              <a:buNone/>
            </a:pPr>
            <a:r>
              <a:rPr lang="ru-RU" b="1" dirty="0" smtClean="0"/>
              <a:t>1. Система розничных держателей привилегий под эгидой производителя</a:t>
            </a:r>
          </a:p>
          <a:p>
            <a:pPr marL="514350" indent="-514350">
              <a:buNone/>
            </a:pPr>
            <a:r>
              <a:rPr lang="ru-RU" dirty="0" smtClean="0"/>
              <a:t>Распространена в автомобильной промышленности</a:t>
            </a:r>
            <a:endParaRPr lang="ru-RU" b="1" dirty="0" smtClean="0"/>
          </a:p>
          <a:p>
            <a:pPr marL="514350" indent="-514350">
              <a:buNone/>
            </a:pPr>
            <a:r>
              <a:rPr lang="ru-RU" b="1" dirty="0" smtClean="0"/>
              <a:t>2. Система оптовиков – держателей привилегий под эгидой производителя</a:t>
            </a:r>
          </a:p>
          <a:p>
            <a:pPr marL="514350" indent="-514350">
              <a:buNone/>
            </a:pPr>
            <a:r>
              <a:rPr lang="ru-RU" dirty="0" smtClean="0"/>
              <a:t>Распространена в сфере торговли безалкогольными напитками</a:t>
            </a:r>
          </a:p>
          <a:p>
            <a:pPr marL="514350" indent="-514350">
              <a:buNone/>
            </a:pPr>
            <a:r>
              <a:rPr lang="ru-RU" b="1" dirty="0" smtClean="0"/>
              <a:t>3. Система розничных держателей привилегий под эгидой фирмы, оказывающей некие услуги</a:t>
            </a:r>
          </a:p>
          <a:p>
            <a:pPr marL="514350" indent="-514350">
              <a:buNone/>
            </a:pPr>
            <a:r>
              <a:rPr lang="ru-RU" dirty="0" smtClean="0"/>
              <a:t>Распространена в сфере ресторанов быстрого питания, гостиничного бизнеса, служб проката автомобилей и т.п.</a:t>
            </a:r>
            <a:r>
              <a:rPr lang="ru-RU" b="1" dirty="0" smtClean="0"/>
              <a:t> </a:t>
            </a:r>
          </a:p>
          <a:p>
            <a:pPr marL="514350" indent="-514350"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500042"/>
            <a:ext cx="8229600" cy="632666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600" b="1" dirty="0" smtClean="0"/>
              <a:t>Типы посредников в каналах распределения</a:t>
            </a:r>
            <a:endParaRPr lang="ru-RU" sz="3600" b="1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214313" y="1357313"/>
          <a:ext cx="8715376" cy="2931160"/>
        </p:xfrm>
        <a:graphic>
          <a:graphicData uri="http://schemas.openxmlformats.org/drawingml/2006/table">
            <a:tbl>
              <a:tblPr firstRow="1" bandRow="1">
                <a:tableStyleId>{72833802-FEF1-4C79-8D5D-14CF1EAF98D9}</a:tableStyleId>
              </a:tblPr>
              <a:tblGrid>
                <a:gridCol w="3214679"/>
                <a:gridCol w="5500697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Тип посредника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От чьего имени и за чей счет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Дилер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От своего имени</a:t>
                      </a:r>
                    </a:p>
                    <a:p>
                      <a:pPr algn="ctr"/>
                      <a:r>
                        <a:rPr lang="ru-RU" dirty="0" smtClean="0"/>
                        <a:t>За</a:t>
                      </a:r>
                      <a:r>
                        <a:rPr lang="ru-RU" baseline="0" dirty="0" smtClean="0"/>
                        <a:t> своей счет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Дистрибьютор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От чужого имени</a:t>
                      </a:r>
                    </a:p>
                    <a:p>
                      <a:pPr algn="ctr"/>
                      <a:r>
                        <a:rPr lang="ru-RU" dirty="0" smtClean="0"/>
                        <a:t>За свой счет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Комиссионер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От своего</a:t>
                      </a:r>
                      <a:r>
                        <a:rPr lang="ru-RU" baseline="0" dirty="0" smtClean="0"/>
                        <a:t> имени</a:t>
                      </a:r>
                    </a:p>
                    <a:p>
                      <a:pPr algn="ctr"/>
                      <a:r>
                        <a:rPr lang="ru-RU" baseline="0" dirty="0" smtClean="0"/>
                        <a:t>За чужой счет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Агент, брокер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От чужого имени</a:t>
                      </a:r>
                    </a:p>
                    <a:p>
                      <a:pPr algn="ctr"/>
                      <a:r>
                        <a:rPr lang="ru-RU" dirty="0" smtClean="0"/>
                        <a:t>За чужой счет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1472" y="500042"/>
            <a:ext cx="8229600" cy="48979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600" b="1" dirty="0" smtClean="0"/>
              <a:t>Принципы выбора числа посредников</a:t>
            </a:r>
            <a:endParaRPr lang="ru-RU" sz="3600" b="1" dirty="0"/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214282" y="1071546"/>
            <a:ext cx="8786874" cy="5572164"/>
          </a:xfrm>
        </p:spPr>
        <p:txBody>
          <a:bodyPr/>
          <a:lstStyle/>
          <a:p>
            <a:r>
              <a:rPr lang="ru-RU" b="1" dirty="0" smtClean="0"/>
              <a:t>Интенсивное распределение</a:t>
            </a:r>
            <a:r>
              <a:rPr lang="ru-RU" dirty="0" smtClean="0"/>
              <a:t> – обеспечение запасами продукции возможно большего числа торговых предприятий</a:t>
            </a:r>
          </a:p>
          <a:p>
            <a:r>
              <a:rPr lang="ru-RU" b="1" dirty="0" smtClean="0"/>
              <a:t>Эксклюзивное распределение – </a:t>
            </a:r>
            <a:r>
              <a:rPr lang="ru-RU" dirty="0" smtClean="0"/>
              <a:t>намеренное ограничение числа посредников</a:t>
            </a:r>
          </a:p>
          <a:p>
            <a:r>
              <a:rPr lang="ru-RU" b="1" dirty="0" smtClean="0"/>
              <a:t>Селективное распределение – </a:t>
            </a:r>
            <a:r>
              <a:rPr lang="ru-RU" dirty="0" smtClean="0"/>
              <a:t>широкий охват рынка при одновременном жестком подходе к отбору торгующих продукцией посредников</a:t>
            </a:r>
            <a:endParaRPr lang="ru-RU" b="1" dirty="0"/>
          </a:p>
        </p:txBody>
      </p:sp>
    </p:spTree>
  </p:cSld>
  <p:clrMapOvr>
    <a:masterClrMapping/>
  </p:clrMapOvr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1" dirty="0" smtClean="0"/>
              <a:t>2.3. Логистика производственных запасов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1935480"/>
            <a:ext cx="8786874" cy="4636792"/>
          </a:xfrm>
        </p:spPr>
        <p:txBody>
          <a:bodyPr>
            <a:normAutofit fontScale="92500" lnSpcReduction="10000"/>
          </a:bodyPr>
          <a:lstStyle/>
          <a:p>
            <a:r>
              <a:rPr lang="ru-RU" b="1" dirty="0" smtClean="0"/>
              <a:t>Потребности фирмы в запасах </a:t>
            </a:r>
            <a:r>
              <a:rPr lang="ru-RU" dirty="0" smtClean="0"/>
              <a:t>определяются </a:t>
            </a:r>
            <a:r>
              <a:rPr lang="ru-RU" u="sng" dirty="0" smtClean="0"/>
              <a:t>инфраструктурой логистики </a:t>
            </a:r>
            <a:r>
              <a:rPr lang="ru-RU" dirty="0" smtClean="0"/>
              <a:t>и </a:t>
            </a:r>
            <a:r>
              <a:rPr lang="ru-RU" u="sng" dirty="0" smtClean="0"/>
              <a:t>заданным уровнем сервиса</a:t>
            </a:r>
          </a:p>
          <a:p>
            <a:r>
              <a:rPr lang="ru-RU" dirty="0" smtClean="0"/>
              <a:t>Обычно </a:t>
            </a:r>
            <a:r>
              <a:rPr lang="ru-RU" b="1" dirty="0" smtClean="0"/>
              <a:t>задача</a:t>
            </a:r>
            <a:r>
              <a:rPr lang="ru-RU" dirty="0" smtClean="0"/>
              <a:t> состоит в том, чтобы </a:t>
            </a:r>
            <a:r>
              <a:rPr lang="ru-RU" b="1" dirty="0" smtClean="0"/>
              <a:t>обеспечить желательный уровень сервиса</a:t>
            </a:r>
            <a:r>
              <a:rPr lang="ru-RU" dirty="0" smtClean="0"/>
              <a:t> при </a:t>
            </a:r>
            <a:r>
              <a:rPr lang="ru-RU" b="1" dirty="0" smtClean="0"/>
              <a:t>минимальном объеме запасов</a:t>
            </a:r>
            <a:r>
              <a:rPr lang="ru-RU" dirty="0" smtClean="0"/>
              <a:t>, с которым связаны </a:t>
            </a:r>
            <a:r>
              <a:rPr lang="ru-RU" b="1" dirty="0" smtClean="0"/>
              <a:t>наименьшие общие издержки</a:t>
            </a:r>
            <a:r>
              <a:rPr lang="ru-RU" dirty="0" smtClean="0"/>
              <a:t> </a:t>
            </a:r>
          </a:p>
          <a:p>
            <a:r>
              <a:rPr lang="ru-RU" dirty="0" smtClean="0"/>
              <a:t>Избыточные запасы порой компенсируют отсутствие продуманного плана при формировании логистической инфраструктуры, а также – до некоторой степени – недостатки в управлении. Однако такие избыточные запасы, используемые в качестве «костыля», в конце концов, оборачиваются более высокими, чем требуется, общими издержками логистики</a:t>
            </a:r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8229600" cy="708688"/>
          </a:xfrm>
        </p:spPr>
        <p:txBody>
          <a:bodyPr>
            <a:noAutofit/>
          </a:bodyPr>
          <a:lstStyle/>
          <a:p>
            <a:pPr algn="ctr"/>
            <a:r>
              <a:rPr lang="ru-RU" sz="6000" b="1" dirty="0" smtClean="0"/>
              <a:t>Цель логистики</a:t>
            </a:r>
            <a:endParaRPr lang="ru-RU" sz="60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1340768"/>
            <a:ext cx="8856984" cy="5256584"/>
          </a:xfrm>
        </p:spPr>
        <p:txBody>
          <a:bodyPr>
            <a:normAutofit/>
          </a:bodyPr>
          <a:lstStyle/>
          <a:p>
            <a:r>
              <a:rPr lang="ru-RU" b="1" dirty="0" smtClean="0"/>
              <a:t>Цель </a:t>
            </a:r>
            <a:r>
              <a:rPr lang="ru-RU" b="1" dirty="0"/>
              <a:t>логистики </a:t>
            </a:r>
            <a:r>
              <a:rPr lang="ru-RU" dirty="0"/>
              <a:t>определяется </a:t>
            </a:r>
            <a:r>
              <a:rPr lang="ru-RU" b="1" u="sng" dirty="0"/>
              <a:t>7 правилами</a:t>
            </a:r>
            <a:r>
              <a:rPr lang="ru-RU" dirty="0"/>
              <a:t>: </a:t>
            </a:r>
            <a:endParaRPr lang="ru-RU" dirty="0" smtClean="0"/>
          </a:p>
          <a:p>
            <a:pPr marL="514350" indent="-514350">
              <a:buFont typeface="+mj-lt"/>
              <a:buAutoNum type="arabicPeriod"/>
            </a:pPr>
            <a:r>
              <a:rPr lang="ru-RU" dirty="0" smtClean="0"/>
              <a:t>нужный </a:t>
            </a:r>
            <a:r>
              <a:rPr lang="ru-RU" dirty="0"/>
              <a:t>товар должен быть </a:t>
            </a:r>
            <a:r>
              <a:rPr lang="ru-RU" u="sng" dirty="0"/>
              <a:t>доставлен</a:t>
            </a:r>
            <a:r>
              <a:rPr lang="ru-RU" dirty="0"/>
              <a:t> </a:t>
            </a:r>
            <a:endParaRPr lang="ru-RU" dirty="0" smtClean="0"/>
          </a:p>
          <a:p>
            <a:pPr marL="514350" indent="-514350">
              <a:buFont typeface="+mj-lt"/>
              <a:buAutoNum type="arabicPeriod"/>
            </a:pPr>
            <a:r>
              <a:rPr lang="ru-RU" dirty="0" smtClean="0"/>
              <a:t>в </a:t>
            </a:r>
            <a:r>
              <a:rPr lang="ru-RU" dirty="0"/>
              <a:t>нужное </a:t>
            </a:r>
            <a:r>
              <a:rPr lang="ru-RU" u="sng" dirty="0"/>
              <a:t>время </a:t>
            </a:r>
            <a:endParaRPr lang="ru-RU" u="sng" dirty="0" smtClean="0"/>
          </a:p>
          <a:p>
            <a:pPr marL="514350" indent="-514350">
              <a:buFont typeface="+mj-lt"/>
              <a:buAutoNum type="arabicPeriod"/>
            </a:pPr>
            <a:r>
              <a:rPr lang="ru-RU" dirty="0" smtClean="0"/>
              <a:t>в </a:t>
            </a:r>
            <a:r>
              <a:rPr lang="ru-RU" dirty="0"/>
              <a:t>нужное </a:t>
            </a:r>
            <a:r>
              <a:rPr lang="ru-RU" u="sng" dirty="0"/>
              <a:t>место</a:t>
            </a:r>
            <a:r>
              <a:rPr lang="ru-RU" dirty="0"/>
              <a:t>, </a:t>
            </a:r>
            <a:endParaRPr lang="ru-RU" dirty="0" smtClean="0"/>
          </a:p>
          <a:p>
            <a:pPr marL="514350" indent="-514350">
              <a:buFont typeface="+mj-lt"/>
              <a:buAutoNum type="arabicPeriod"/>
            </a:pPr>
            <a:r>
              <a:rPr lang="ru-RU" dirty="0" smtClean="0"/>
              <a:t>с </a:t>
            </a:r>
            <a:r>
              <a:rPr lang="ru-RU" u="sng" dirty="0"/>
              <a:t>наименьшими затратами</a:t>
            </a:r>
            <a:r>
              <a:rPr lang="ru-RU" dirty="0"/>
              <a:t>, </a:t>
            </a:r>
            <a:endParaRPr lang="ru-RU" dirty="0" smtClean="0"/>
          </a:p>
          <a:p>
            <a:pPr marL="514350" indent="-514350">
              <a:buFont typeface="+mj-lt"/>
              <a:buAutoNum type="arabicPeriod"/>
            </a:pPr>
            <a:r>
              <a:rPr lang="ru-RU" dirty="0" smtClean="0"/>
              <a:t>нужного </a:t>
            </a:r>
            <a:r>
              <a:rPr lang="ru-RU" u="sng" dirty="0"/>
              <a:t>качества</a:t>
            </a:r>
            <a:r>
              <a:rPr lang="ru-RU" dirty="0"/>
              <a:t>, </a:t>
            </a:r>
            <a:endParaRPr lang="ru-RU" dirty="0" smtClean="0"/>
          </a:p>
          <a:p>
            <a:pPr marL="514350" indent="-514350">
              <a:buFont typeface="+mj-lt"/>
              <a:buAutoNum type="arabicPeriod"/>
            </a:pPr>
            <a:r>
              <a:rPr lang="ru-RU" dirty="0" smtClean="0"/>
              <a:t>в </a:t>
            </a:r>
            <a:r>
              <a:rPr lang="ru-RU" dirty="0"/>
              <a:t>нужном </a:t>
            </a:r>
            <a:r>
              <a:rPr lang="ru-RU" u="sng" dirty="0"/>
              <a:t>количестве</a:t>
            </a:r>
            <a:r>
              <a:rPr lang="ru-RU" dirty="0"/>
              <a:t> и </a:t>
            </a:r>
            <a:endParaRPr lang="ru-RU" dirty="0" smtClean="0"/>
          </a:p>
          <a:p>
            <a:pPr marL="514350" indent="-514350">
              <a:buFont typeface="+mj-lt"/>
              <a:buAutoNum type="arabicPeriod"/>
            </a:pPr>
            <a:r>
              <a:rPr lang="ru-RU" dirty="0" smtClean="0"/>
              <a:t>нужному </a:t>
            </a:r>
            <a:r>
              <a:rPr lang="ru-RU" u="sng" dirty="0" smtClean="0"/>
              <a:t>потребителю </a:t>
            </a:r>
          </a:p>
          <a:p>
            <a:endParaRPr lang="ru-RU" dirty="0" smtClean="0"/>
          </a:p>
          <a:p>
            <a:r>
              <a:rPr lang="ru-RU" dirty="0" smtClean="0"/>
              <a:t>Если </a:t>
            </a:r>
            <a:r>
              <a:rPr lang="ru-RU" dirty="0"/>
              <a:t>эти правила выполняются, то цель логистической деятельности считается достигнутой </a:t>
            </a:r>
          </a:p>
        </p:txBody>
      </p:sp>
    </p:spTree>
    <p:extLst>
      <p:ext uri="{BB962C8B-B14F-4D97-AF65-F5344CB8AC3E}">
        <p14:creationId xmlns:p14="http://schemas.microsoft.com/office/powerpoint/2010/main" val="4130132948"/>
      </p:ext>
    </p:extLst>
  </p:cSld>
  <p:clrMapOvr>
    <a:masterClrMapping/>
  </p:clrMapOvr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785794"/>
            <a:ext cx="8786874" cy="5786478"/>
          </a:xfrm>
        </p:spPr>
        <p:txBody>
          <a:bodyPr>
            <a:normAutofit/>
          </a:bodyPr>
          <a:lstStyle/>
          <a:p>
            <a:r>
              <a:rPr lang="ru-RU" b="1" dirty="0" smtClean="0"/>
              <a:t>Избыточные запасы </a:t>
            </a:r>
            <a:r>
              <a:rPr lang="ru-RU" dirty="0" smtClean="0"/>
              <a:t>порой </a:t>
            </a:r>
            <a:r>
              <a:rPr lang="ru-RU" u="sng" dirty="0" smtClean="0"/>
              <a:t>компенсируют отсутствие продуманного плана при формировании логистической инфраструктуры</a:t>
            </a:r>
            <a:r>
              <a:rPr lang="ru-RU" dirty="0" smtClean="0"/>
              <a:t>, а также – до некоторой степени – </a:t>
            </a:r>
            <a:r>
              <a:rPr lang="ru-RU" u="sng" dirty="0" smtClean="0"/>
              <a:t>недостатки в управлении</a:t>
            </a:r>
            <a:endParaRPr lang="ru-RU" dirty="0" smtClean="0"/>
          </a:p>
          <a:p>
            <a:r>
              <a:rPr lang="ru-RU" dirty="0" smtClean="0"/>
              <a:t>Однако такие избыточные запасы, используемые в качестве «костыля», в конце концов, </a:t>
            </a:r>
            <a:r>
              <a:rPr lang="ru-RU" b="1" dirty="0" smtClean="0"/>
              <a:t>оборачиваются более высокими</a:t>
            </a:r>
            <a:r>
              <a:rPr lang="ru-RU" dirty="0" smtClean="0"/>
              <a:t>, чем требуется, </a:t>
            </a:r>
            <a:r>
              <a:rPr lang="ru-RU" b="1" dirty="0" smtClean="0"/>
              <a:t>общими издержками логистики</a:t>
            </a:r>
          </a:p>
          <a:p>
            <a:r>
              <a:rPr lang="ru-RU" dirty="0" smtClean="0"/>
              <a:t>Основная </a:t>
            </a:r>
            <a:r>
              <a:rPr lang="ru-RU" b="1" dirty="0" smtClean="0"/>
              <a:t>цель управления запасами </a:t>
            </a:r>
            <a:r>
              <a:rPr lang="ru-RU" dirty="0" smtClean="0"/>
              <a:t>– добиться </a:t>
            </a:r>
            <a:r>
              <a:rPr lang="ru-RU" b="1" dirty="0" smtClean="0"/>
              <a:t>скорейшей оборачиваемости запасов </a:t>
            </a:r>
            <a:r>
              <a:rPr lang="ru-RU" dirty="0" smtClean="0"/>
              <a:t>в процессе удовлетворения запросов потребителей</a:t>
            </a:r>
            <a:endParaRPr lang="ru-RU" b="1" dirty="0"/>
          </a:p>
        </p:txBody>
      </p:sp>
    </p:spTree>
  </p:cSld>
  <p:clrMapOvr>
    <a:masterClrMapping/>
  </p:clrMapOvr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785794"/>
            <a:ext cx="8786874" cy="578647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Политика управления запасами строится на </a:t>
            </a:r>
            <a:r>
              <a:rPr lang="ru-RU" b="1" dirty="0" smtClean="0"/>
              <a:t>избирательном распределении ресурсов по пяти признакам</a:t>
            </a:r>
            <a:r>
              <a:rPr lang="ru-RU" dirty="0" smtClean="0"/>
              <a:t>, к которым относятся: </a:t>
            </a:r>
          </a:p>
          <a:p>
            <a:pPr>
              <a:buNone/>
            </a:pPr>
            <a:endParaRPr lang="ru-RU" dirty="0" smtClean="0"/>
          </a:p>
          <a:p>
            <a:r>
              <a:rPr lang="ru-RU" dirty="0" smtClean="0"/>
              <a:t>сегментация потребительского рынка (состава потребителей), </a:t>
            </a:r>
          </a:p>
          <a:p>
            <a:r>
              <a:rPr lang="ru-RU" dirty="0" smtClean="0"/>
              <a:t>требуемый ассортимент продуктов, </a:t>
            </a:r>
          </a:p>
          <a:p>
            <a:r>
              <a:rPr lang="ru-RU" dirty="0" smtClean="0"/>
              <a:t>интеграция грузоперевозок, </a:t>
            </a:r>
          </a:p>
          <a:p>
            <a:r>
              <a:rPr lang="ru-RU" dirty="0" smtClean="0"/>
              <a:t>временные потребности, </a:t>
            </a:r>
          </a:p>
          <a:p>
            <a:r>
              <a:rPr lang="ru-RU" dirty="0" smtClean="0"/>
              <a:t>требования конкуренции </a:t>
            </a:r>
          </a:p>
        </p:txBody>
      </p:sp>
    </p:spTree>
  </p:cSld>
  <p:clrMapOvr>
    <a:masterClrMapping/>
  </p:clrMapOvr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28596" y="571480"/>
            <a:ext cx="8229600" cy="48979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200" b="1" dirty="0" smtClean="0"/>
              <a:t>Сегментация потребительского рынка</a:t>
            </a:r>
            <a:endParaRPr lang="ru-RU" sz="3200" b="1" dirty="0"/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214282" y="1285860"/>
            <a:ext cx="8786874" cy="5357850"/>
          </a:xfrm>
        </p:spPr>
        <p:txBody>
          <a:bodyPr>
            <a:normAutofit lnSpcReduction="10000"/>
          </a:bodyPr>
          <a:lstStyle/>
          <a:p>
            <a:r>
              <a:rPr lang="ru-RU" dirty="0" smtClean="0"/>
              <a:t>Некоторые </a:t>
            </a:r>
            <a:r>
              <a:rPr lang="ru-RU" b="1" dirty="0" smtClean="0"/>
              <a:t>группы потребителей приносят фирме больше прибыли</a:t>
            </a:r>
            <a:r>
              <a:rPr lang="ru-RU" dirty="0" smtClean="0"/>
              <a:t>, чем другие  </a:t>
            </a:r>
          </a:p>
          <a:p>
            <a:r>
              <a:rPr lang="ru-RU" b="1" dirty="0" smtClean="0"/>
              <a:t>Прибыльность потребителя </a:t>
            </a:r>
            <a:r>
              <a:rPr lang="ru-RU" dirty="0" smtClean="0"/>
              <a:t>зависит от: </a:t>
            </a:r>
          </a:p>
          <a:p>
            <a:pPr>
              <a:buFontTx/>
              <a:buChar char="-"/>
            </a:pPr>
            <a:r>
              <a:rPr lang="ru-RU" dirty="0" smtClean="0"/>
              <a:t>типа приобретаемых им продуктов; </a:t>
            </a:r>
          </a:p>
          <a:p>
            <a:pPr>
              <a:buFontTx/>
              <a:buChar char="-"/>
            </a:pPr>
            <a:r>
              <a:rPr lang="ru-RU" dirty="0" smtClean="0"/>
              <a:t>объема продаж; </a:t>
            </a:r>
          </a:p>
          <a:p>
            <a:pPr>
              <a:buFontTx/>
              <a:buChar char="-"/>
            </a:pPr>
            <a:r>
              <a:rPr lang="ru-RU" dirty="0" smtClean="0"/>
              <a:t>цены: </a:t>
            </a:r>
          </a:p>
          <a:p>
            <a:pPr>
              <a:buFontTx/>
              <a:buChar char="-"/>
            </a:pPr>
            <a:r>
              <a:rPr lang="ru-RU" dirty="0" smtClean="0"/>
              <a:t>требуемых услуг, при оказании которых создается добавленная стоимость; </a:t>
            </a:r>
          </a:p>
          <a:p>
            <a:pPr>
              <a:buFontTx/>
              <a:buChar char="-"/>
            </a:pPr>
            <a:r>
              <a:rPr lang="ru-RU" dirty="0" smtClean="0"/>
              <a:t>дополнительных действий, необходимых для поддержания устойчивых деловых связей</a:t>
            </a:r>
          </a:p>
          <a:p>
            <a:r>
              <a:rPr lang="ru-RU" b="1" dirty="0" err="1" smtClean="0"/>
              <a:t>Высокоприбыльные</a:t>
            </a:r>
            <a:r>
              <a:rPr lang="ru-RU" b="1" dirty="0" smtClean="0"/>
              <a:t> группы </a:t>
            </a:r>
            <a:r>
              <a:rPr lang="ru-RU" dirty="0" smtClean="0"/>
              <a:t>потребителей образуют </a:t>
            </a:r>
            <a:r>
              <a:rPr lang="ru-RU" b="1" dirty="0" smtClean="0"/>
              <a:t>основной рынок для компании</a:t>
            </a:r>
            <a:endParaRPr lang="ru-RU" b="1" dirty="0"/>
          </a:p>
        </p:txBody>
      </p:sp>
    </p:spTree>
  </p:cSld>
  <p:clrMapOvr>
    <a:masterClrMapping/>
  </p:clrMapOvr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28596" y="571480"/>
            <a:ext cx="8229600" cy="48979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200" b="1" dirty="0" smtClean="0"/>
              <a:t>Сегментация потребительского рынка</a:t>
            </a:r>
            <a:endParaRPr lang="ru-RU" sz="3200" b="1" dirty="0"/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214282" y="1285860"/>
            <a:ext cx="8786874" cy="5357850"/>
          </a:xfrm>
        </p:spPr>
        <p:txBody>
          <a:bodyPr>
            <a:normAutofit/>
          </a:bodyPr>
          <a:lstStyle/>
          <a:p>
            <a:r>
              <a:rPr lang="ru-RU" b="1" dirty="0" smtClean="0"/>
              <a:t>Стратегия управления запасами </a:t>
            </a:r>
            <a:r>
              <a:rPr lang="ru-RU" dirty="0" smtClean="0"/>
              <a:t>должна быть нацелена на </a:t>
            </a:r>
            <a:r>
              <a:rPr lang="ru-RU" b="1" dirty="0" smtClean="0"/>
              <a:t>удовлетворение запросов каждой из таких ключевых групп потребителей</a:t>
            </a:r>
            <a:r>
              <a:rPr lang="ru-RU" dirty="0" smtClean="0"/>
              <a:t> </a:t>
            </a:r>
          </a:p>
          <a:p>
            <a:r>
              <a:rPr lang="ru-RU" dirty="0" smtClean="0"/>
              <a:t>Секрет </a:t>
            </a:r>
            <a:r>
              <a:rPr lang="ru-RU" b="1" dirty="0" smtClean="0"/>
              <a:t>эффективной сегментации логистических операций </a:t>
            </a:r>
            <a:r>
              <a:rPr lang="ru-RU" dirty="0" smtClean="0"/>
              <a:t>кроется в </a:t>
            </a:r>
            <a:r>
              <a:rPr lang="ru-RU" b="1" dirty="0" smtClean="0"/>
              <a:t>правильной расстановке приоритетов</a:t>
            </a:r>
            <a:r>
              <a:rPr lang="ru-RU" dirty="0" smtClean="0"/>
              <a:t> при управлении запасами, смысл которой </a:t>
            </a:r>
            <a:r>
              <a:rPr lang="ru-RU" b="1" u="sng" dirty="0" smtClean="0"/>
              <a:t>в полном обеспечении ключевых потребителей</a:t>
            </a:r>
            <a:endParaRPr lang="ru-RU" b="1" u="sng" dirty="0"/>
          </a:p>
        </p:txBody>
      </p:sp>
    </p:spTree>
  </p:cSld>
  <p:clrMapOvr>
    <a:masterClrMapping/>
  </p:clrMapOvr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28596" y="571480"/>
            <a:ext cx="8229600" cy="48979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200" b="1" dirty="0" smtClean="0"/>
              <a:t>Требуемый ассортимент продуктов</a:t>
            </a:r>
            <a:endParaRPr lang="ru-RU" sz="3200" b="1" dirty="0"/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214282" y="1285860"/>
            <a:ext cx="8786874" cy="5357850"/>
          </a:xfrm>
        </p:spPr>
        <p:txBody>
          <a:bodyPr>
            <a:normAutofit/>
          </a:bodyPr>
          <a:lstStyle/>
          <a:p>
            <a:r>
              <a:rPr lang="ru-RU" dirty="0" smtClean="0"/>
              <a:t>Опыт большинства фирм свидетельствует о том, что </a:t>
            </a:r>
            <a:r>
              <a:rPr lang="ru-RU" b="1" dirty="0" smtClean="0"/>
              <a:t>типы производимых ими продуктов</a:t>
            </a:r>
            <a:r>
              <a:rPr lang="ru-RU" dirty="0" smtClean="0"/>
              <a:t> тоже </a:t>
            </a:r>
            <a:r>
              <a:rPr lang="ru-RU" b="1" dirty="0" smtClean="0"/>
              <a:t>различаются</a:t>
            </a:r>
            <a:r>
              <a:rPr lang="ru-RU" dirty="0" smtClean="0"/>
              <a:t> между собой </a:t>
            </a:r>
            <a:r>
              <a:rPr lang="ru-RU" b="1" dirty="0" smtClean="0"/>
              <a:t>по объему продаж и прибыльности</a:t>
            </a:r>
            <a:r>
              <a:rPr lang="ru-RU" dirty="0" smtClean="0"/>
              <a:t> </a:t>
            </a:r>
          </a:p>
          <a:p>
            <a:pPr>
              <a:buNone/>
            </a:pPr>
            <a:endParaRPr lang="ru-RU" dirty="0" smtClean="0"/>
          </a:p>
          <a:p>
            <a:r>
              <a:rPr lang="ru-RU" dirty="0" smtClean="0"/>
              <a:t>В отсутствие каких-либо привходящих факторов компания может обнаружить, что н</a:t>
            </a:r>
            <a:r>
              <a:rPr lang="ru-RU" u="sng" dirty="0" smtClean="0"/>
              <a:t>а долю менее чем 20% всей реализуемой ею продукции</a:t>
            </a:r>
            <a:r>
              <a:rPr lang="ru-RU" dirty="0" smtClean="0"/>
              <a:t> выпадает </a:t>
            </a:r>
            <a:r>
              <a:rPr lang="ru-RU" u="sng" dirty="0" smtClean="0"/>
              <a:t>свыше 80% совокупных прибылей</a:t>
            </a:r>
          </a:p>
        </p:txBody>
      </p:sp>
    </p:spTree>
  </p:cSld>
  <p:clrMapOvr>
    <a:masterClrMapping/>
  </p:clrMapOvr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28596" y="571480"/>
            <a:ext cx="8229600" cy="48979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200" b="1" dirty="0" smtClean="0"/>
              <a:t>Требуемый ассортимент продуктов</a:t>
            </a:r>
            <a:endParaRPr lang="ru-RU" sz="3200" b="1" dirty="0"/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214282" y="1285860"/>
            <a:ext cx="8786874" cy="5357850"/>
          </a:xfrm>
        </p:spPr>
        <p:txBody>
          <a:bodyPr>
            <a:normAutofit/>
          </a:bodyPr>
          <a:lstStyle/>
          <a:p>
            <a:r>
              <a:rPr lang="ru-RU" dirty="0" smtClean="0"/>
              <a:t>Для полного удовлетворения запросов </a:t>
            </a:r>
            <a:r>
              <a:rPr lang="ru-RU" u="sng" dirty="0" smtClean="0"/>
              <a:t>ключевых </a:t>
            </a:r>
            <a:r>
              <a:rPr lang="ru-RU" dirty="0" smtClean="0"/>
              <a:t>потребителей поставщику </a:t>
            </a:r>
            <a:r>
              <a:rPr lang="ru-RU" b="1" dirty="0" smtClean="0"/>
              <a:t>иногда приходится снабжать их малоприбыльными продуктами </a:t>
            </a:r>
            <a:r>
              <a:rPr lang="ru-RU" dirty="0" smtClean="0"/>
              <a:t>в </a:t>
            </a:r>
            <a:r>
              <a:rPr lang="ru-RU" b="1" dirty="0" smtClean="0"/>
              <a:t>значительных объемах</a:t>
            </a:r>
            <a:endParaRPr lang="ru-RU" dirty="0" smtClean="0"/>
          </a:p>
          <a:p>
            <a:r>
              <a:rPr lang="ru-RU" dirty="0" smtClean="0"/>
              <a:t>Ловушка, которой в данном случае надо опасаться, – </a:t>
            </a:r>
            <a:r>
              <a:rPr lang="ru-RU" b="1" dirty="0" smtClean="0"/>
              <a:t>высокий уровень сервиса </a:t>
            </a:r>
            <a:r>
              <a:rPr lang="ru-RU" dirty="0" smtClean="0"/>
              <a:t>при реализации таких малоприбыльных продуктов, </a:t>
            </a:r>
            <a:r>
              <a:rPr lang="ru-RU" b="1" dirty="0" smtClean="0"/>
              <a:t>если их приобретают непостоянные или </a:t>
            </a:r>
            <a:r>
              <a:rPr lang="ru-RU" b="1" dirty="0" err="1" smtClean="0"/>
              <a:t>неключевые</a:t>
            </a:r>
            <a:r>
              <a:rPr lang="ru-RU" b="1" dirty="0" smtClean="0"/>
              <a:t> потребители</a:t>
            </a:r>
          </a:p>
          <a:p>
            <a:r>
              <a:rPr lang="ru-RU" b="1" dirty="0" smtClean="0"/>
              <a:t>Ключ</a:t>
            </a:r>
            <a:r>
              <a:rPr lang="ru-RU" dirty="0" smtClean="0"/>
              <a:t> к устранению ненужных расходов - реалистичная оценка того, какие </a:t>
            </a:r>
            <a:r>
              <a:rPr lang="ru-RU" b="1" dirty="0" smtClean="0"/>
              <a:t>малоприбыльные продукты</a:t>
            </a:r>
            <a:r>
              <a:rPr lang="ru-RU" dirty="0" smtClean="0"/>
              <a:t> или </a:t>
            </a:r>
            <a:r>
              <a:rPr lang="ru-RU" b="1" dirty="0" smtClean="0"/>
              <a:t>продукты с небольшим объемом </a:t>
            </a:r>
            <a:r>
              <a:rPr lang="ru-RU" dirty="0" smtClean="0"/>
              <a:t>продаж </a:t>
            </a:r>
            <a:r>
              <a:rPr lang="ru-RU" b="1" dirty="0" smtClean="0"/>
              <a:t>все же следует поставлять </a:t>
            </a:r>
            <a:r>
              <a:rPr lang="ru-RU" dirty="0" smtClean="0"/>
              <a:t>на рынок</a:t>
            </a:r>
            <a:endParaRPr lang="ru-RU" b="1" u="sng" dirty="0"/>
          </a:p>
        </p:txBody>
      </p:sp>
    </p:spTree>
  </p:cSld>
  <p:clrMapOvr>
    <a:masterClrMapping/>
  </p:clrMapOvr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28596" y="571480"/>
            <a:ext cx="8229600" cy="48979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200" b="1" dirty="0" smtClean="0"/>
              <a:t>Интеграция грузоперевозок</a:t>
            </a:r>
            <a:endParaRPr lang="ru-RU" sz="3200" b="1" dirty="0"/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214282" y="1285860"/>
            <a:ext cx="8786874" cy="5357850"/>
          </a:xfrm>
        </p:spPr>
        <p:txBody>
          <a:bodyPr>
            <a:normAutofit fontScale="92500"/>
          </a:bodyPr>
          <a:lstStyle/>
          <a:p>
            <a:r>
              <a:rPr lang="ru-RU" b="1" dirty="0" smtClean="0"/>
              <a:t>Выбор ассортимента </a:t>
            </a:r>
            <a:r>
              <a:rPr lang="ru-RU" dirty="0" smtClean="0"/>
              <a:t>продуктов, который должен храниться на том или ином складе, непосредственно </a:t>
            </a:r>
            <a:r>
              <a:rPr lang="ru-RU" b="1" dirty="0" smtClean="0"/>
              <a:t>сказывается на условиях транспортировки</a:t>
            </a:r>
          </a:p>
          <a:p>
            <a:r>
              <a:rPr lang="ru-RU" dirty="0" smtClean="0"/>
              <a:t>Большинство </a:t>
            </a:r>
            <a:r>
              <a:rPr lang="ru-RU" b="1" dirty="0" smtClean="0"/>
              <a:t>транспортных тарифов </a:t>
            </a:r>
            <a:r>
              <a:rPr lang="ru-RU" dirty="0" smtClean="0"/>
              <a:t>устанавливается исходя из</a:t>
            </a:r>
            <a:r>
              <a:rPr lang="ru-RU" b="1" dirty="0" smtClean="0"/>
              <a:t> объема </a:t>
            </a:r>
            <a:r>
              <a:rPr lang="ru-RU" dirty="0" smtClean="0"/>
              <a:t>и </a:t>
            </a:r>
            <a:r>
              <a:rPr lang="ru-RU" b="1" dirty="0" smtClean="0"/>
              <a:t>размера определенного груза</a:t>
            </a:r>
            <a:r>
              <a:rPr lang="ru-RU" dirty="0" smtClean="0"/>
              <a:t>, предназначенного для перевозки</a:t>
            </a:r>
          </a:p>
          <a:p>
            <a:r>
              <a:rPr lang="ru-RU" b="1" dirty="0" smtClean="0"/>
              <a:t>Разумная стратегия </a:t>
            </a:r>
            <a:r>
              <a:rPr lang="ru-RU" dirty="0" smtClean="0"/>
              <a:t>- держать на складе </a:t>
            </a:r>
            <a:r>
              <a:rPr lang="ru-RU" b="1" dirty="0" smtClean="0"/>
              <a:t>достаточное количество товаров</a:t>
            </a:r>
            <a:r>
              <a:rPr lang="ru-RU" dirty="0" smtClean="0"/>
              <a:t>, чтобы иметь возможность </a:t>
            </a:r>
            <a:r>
              <a:rPr lang="ru-RU" b="1" dirty="0" smtClean="0"/>
              <a:t>комплектовать крупные партии </a:t>
            </a:r>
            <a:r>
              <a:rPr lang="ru-RU" dirty="0" smtClean="0"/>
              <a:t>грузов определенному </a:t>
            </a:r>
            <a:r>
              <a:rPr lang="ru-RU" b="1" dirty="0" smtClean="0"/>
              <a:t>клиенту</a:t>
            </a:r>
            <a:r>
              <a:rPr lang="ru-RU" dirty="0" smtClean="0"/>
              <a:t> или в определенную </a:t>
            </a:r>
            <a:r>
              <a:rPr lang="ru-RU" b="1" dirty="0" smtClean="0"/>
              <a:t>географическую зону</a:t>
            </a:r>
          </a:p>
          <a:p>
            <a:r>
              <a:rPr lang="ru-RU" dirty="0" smtClean="0"/>
              <a:t>Связанная с такой стратегией </a:t>
            </a:r>
            <a:r>
              <a:rPr lang="ru-RU" b="1" dirty="0" smtClean="0"/>
              <a:t>экономия на транспортных расходах</a:t>
            </a:r>
            <a:r>
              <a:rPr lang="ru-RU" dirty="0" smtClean="0"/>
              <a:t> может существенно перекрыть </a:t>
            </a:r>
            <a:r>
              <a:rPr lang="ru-RU" b="1" dirty="0" smtClean="0"/>
              <a:t>рост затрат на хранение запасов</a:t>
            </a:r>
            <a:endParaRPr lang="ru-RU" b="1" u="sng" dirty="0"/>
          </a:p>
        </p:txBody>
      </p:sp>
    </p:spTree>
  </p:cSld>
  <p:clrMapOvr>
    <a:masterClrMapping/>
  </p:clrMapOvr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28596" y="571480"/>
            <a:ext cx="8229600" cy="48979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200" b="1" dirty="0" smtClean="0"/>
              <a:t>Временные потребности</a:t>
            </a:r>
            <a:endParaRPr lang="ru-RU" sz="3200" b="1" dirty="0"/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214282" y="1285860"/>
            <a:ext cx="8786874" cy="5357850"/>
          </a:xfrm>
        </p:spPr>
        <p:txBody>
          <a:bodyPr>
            <a:normAutofit lnSpcReduction="10000"/>
          </a:bodyPr>
          <a:lstStyle/>
          <a:p>
            <a:r>
              <a:rPr lang="ru-RU" sz="2500" dirty="0" smtClean="0"/>
              <a:t>При </a:t>
            </a:r>
            <a:r>
              <a:rPr lang="ru-RU" sz="2500" b="1" dirty="0" smtClean="0"/>
              <a:t>быстром пополнении </a:t>
            </a:r>
            <a:r>
              <a:rPr lang="ru-RU" sz="2500" dirty="0" smtClean="0"/>
              <a:t>товарных запасов в розничных магазинах требуется </a:t>
            </a:r>
            <a:r>
              <a:rPr lang="ru-RU" sz="2500" b="1" dirty="0" smtClean="0"/>
              <a:t>меньше страховых, или буферных, резервов в конечных звеньях </a:t>
            </a:r>
            <a:r>
              <a:rPr lang="ru-RU" sz="2500" dirty="0" smtClean="0"/>
              <a:t>логистической цепочки</a:t>
            </a:r>
          </a:p>
          <a:p>
            <a:r>
              <a:rPr lang="ru-RU" sz="2500" dirty="0" smtClean="0"/>
              <a:t>На смену практике накопления и хранения таких страховых запасов (на случай непредвиденных сбоев в снабжении или увеличении спроса) приходит </a:t>
            </a:r>
            <a:r>
              <a:rPr lang="ru-RU" sz="2500" b="1" dirty="0" smtClean="0"/>
              <a:t>поставка точно определенного количества товаров в нужное время</a:t>
            </a:r>
          </a:p>
          <a:p>
            <a:r>
              <a:rPr lang="ru-RU" sz="2500" dirty="0" smtClean="0"/>
              <a:t> Поскольку подобные временные модели сводят запасы у потребителей к абсолютному минимуму, возникающая вследствие этого </a:t>
            </a:r>
            <a:r>
              <a:rPr lang="ru-RU" sz="2500" b="1" dirty="0" smtClean="0"/>
              <a:t>экономия</a:t>
            </a:r>
            <a:r>
              <a:rPr lang="ru-RU" sz="2500" dirty="0" smtClean="0"/>
              <a:t> должна </a:t>
            </a:r>
            <a:r>
              <a:rPr lang="ru-RU" sz="2500" b="1" dirty="0" smtClean="0"/>
              <a:t>компенсировать издержки, связанные с чувствительностью логистического процесса к фактору времени</a:t>
            </a:r>
            <a:endParaRPr lang="ru-RU" sz="2500" b="1" u="sng" dirty="0"/>
          </a:p>
        </p:txBody>
      </p:sp>
    </p:spTree>
  </p:cSld>
  <p:clrMapOvr>
    <a:masterClrMapping/>
  </p:clrMapOvr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571480"/>
            <a:ext cx="8229600" cy="704104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/>
              <a:t>Задание 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1500174"/>
            <a:ext cx="8786874" cy="5072098"/>
          </a:xfrm>
        </p:spPr>
        <p:txBody>
          <a:bodyPr/>
          <a:lstStyle/>
          <a:p>
            <a:r>
              <a:rPr lang="ru-RU" dirty="0" smtClean="0"/>
              <a:t>Разделиться на три группы</a:t>
            </a:r>
          </a:p>
          <a:p>
            <a:r>
              <a:rPr lang="ru-RU" b="1" u="sng" dirty="0" smtClean="0"/>
              <a:t>Задание для группы №1:</a:t>
            </a:r>
            <a:r>
              <a:rPr lang="ru-RU" dirty="0" smtClean="0"/>
              <a:t> перечислить преимущества системы накопления запасов и их дальнейшей транспортировки клиентам</a:t>
            </a:r>
          </a:p>
          <a:p>
            <a:r>
              <a:rPr lang="ru-RU" b="1" u="sng" dirty="0" smtClean="0"/>
              <a:t>Задание для группы №2:</a:t>
            </a:r>
            <a:r>
              <a:rPr lang="ru-RU" dirty="0" smtClean="0"/>
              <a:t> перечислить преимущества системы доставки мелких партий клиентам точно в срок</a:t>
            </a:r>
          </a:p>
          <a:p>
            <a:r>
              <a:rPr lang="ru-RU" b="1" u="sng" dirty="0" smtClean="0"/>
              <a:t>Задание для группы №3:</a:t>
            </a:r>
            <a:r>
              <a:rPr lang="ru-RU" dirty="0" smtClean="0"/>
              <a:t> перечислить недостатки обеих систем</a:t>
            </a:r>
          </a:p>
          <a:p>
            <a:endParaRPr lang="ru-RU" b="1" u="sng" dirty="0"/>
          </a:p>
        </p:txBody>
      </p:sp>
    </p:spTree>
  </p:cSld>
  <p:clrMapOvr>
    <a:masterClrMapping/>
  </p:clrMapOvr>
</p:sld>
</file>

<file path=ppt/slides/slide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285728"/>
            <a:ext cx="8229600" cy="142876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/>
              <a:t>2.4. Логистика сервисного обслуживания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2844" y="1857364"/>
            <a:ext cx="8786874" cy="4857784"/>
          </a:xfrm>
        </p:spPr>
        <p:txBody>
          <a:bodyPr>
            <a:normAutofit/>
          </a:bodyPr>
          <a:lstStyle/>
          <a:p>
            <a:r>
              <a:rPr lang="ru-RU" dirty="0" smtClean="0"/>
              <a:t>Логистический сервис связан с оказанием </a:t>
            </a:r>
            <a:r>
              <a:rPr lang="ru-RU" b="1" dirty="0" smtClean="0"/>
              <a:t>услуг, сопровождающих физическое перемещение материальных потоков</a:t>
            </a:r>
          </a:p>
          <a:p>
            <a:r>
              <a:rPr lang="ru-RU" dirty="0" smtClean="0"/>
              <a:t>Он может предоставляться как </a:t>
            </a:r>
          </a:p>
          <a:p>
            <a:pPr>
              <a:buFontTx/>
              <a:buChar char="-"/>
            </a:pPr>
            <a:r>
              <a:rPr lang="ru-RU" b="1" dirty="0" smtClean="0"/>
              <a:t>поставщиками</a:t>
            </a:r>
            <a:r>
              <a:rPr lang="ru-RU" dirty="0" smtClean="0"/>
              <a:t> материальных ресурсов, осуществляющими и другие логистические операции,</a:t>
            </a:r>
          </a:p>
          <a:p>
            <a:pPr>
              <a:buFontTx/>
              <a:buChar char="-"/>
            </a:pPr>
            <a:r>
              <a:rPr lang="ru-RU" dirty="0" smtClean="0"/>
              <a:t>так и </a:t>
            </a:r>
            <a:r>
              <a:rPr lang="ru-RU" b="1" dirty="0" smtClean="0"/>
              <a:t>специализированными организациями</a:t>
            </a:r>
            <a:r>
              <a:rPr lang="ru-RU" dirty="0" smtClean="0"/>
              <a:t>, занимающимися исключительно услугами логистического сервиса на этапах поставки сырья, производства продукции, ее распределения, поставки продукции конечному потребителю</a:t>
            </a:r>
            <a:endParaRPr lang="ru-RU" dirty="0"/>
          </a:p>
        </p:txBody>
      </p: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1"/>
  <p:tag name="TIME" val="15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620</TotalTime>
  <Words>6234</Words>
  <Application>Microsoft Office PowerPoint</Application>
  <PresentationFormat>Экран (4:3)</PresentationFormat>
  <Paragraphs>703</Paragraphs>
  <Slides>118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118</vt:i4>
      </vt:variant>
    </vt:vector>
  </HeadingPairs>
  <TitlesOfParts>
    <vt:vector size="119" baseType="lpstr">
      <vt:lpstr>Поток</vt:lpstr>
      <vt:lpstr>ЛОГИСТИКА</vt:lpstr>
      <vt:lpstr>ТЕМА 1.  ВВЕДЕНИЕ В ТЕОРИЮ ЛОГИСТИКИ</vt:lpstr>
      <vt:lpstr>1.1. Сущность, объект, предмет, цель, задачи, функции и принципы логистики</vt:lpstr>
      <vt:lpstr>Презентация PowerPoint</vt:lpstr>
      <vt:lpstr>Презентация PowerPoint</vt:lpstr>
      <vt:lpstr>Презентация PowerPoint</vt:lpstr>
      <vt:lpstr>Презентация PowerPoint</vt:lpstr>
      <vt:lpstr>Объект и предмет логистики</vt:lpstr>
      <vt:lpstr>Цель логистики</vt:lpstr>
      <vt:lpstr>Сущность логистики</vt:lpstr>
      <vt:lpstr>Презентация PowerPoint</vt:lpstr>
      <vt:lpstr>Презентация PowerPoint</vt:lpstr>
      <vt:lpstr>Задачи логистики</vt:lpstr>
      <vt:lpstr>Презентация PowerPoint</vt:lpstr>
      <vt:lpstr>Функции логистики</vt:lpstr>
      <vt:lpstr>Логистические и технологические операции</vt:lpstr>
      <vt:lpstr>Презентация PowerPoint</vt:lpstr>
      <vt:lpstr>Классификация логистических операций</vt:lpstr>
      <vt:lpstr>1.2. Логистическая система современной организации</vt:lpstr>
      <vt:lpstr>Сущность логистической системы</vt:lpstr>
      <vt:lpstr>Классификация логистических систем</vt:lpstr>
      <vt:lpstr>Презентация PowerPoint</vt:lpstr>
      <vt:lpstr>Микро- и макрологистические системы</vt:lpstr>
      <vt:lpstr>Презентация PowerPoint</vt:lpstr>
      <vt:lpstr>Презентация PowerPoint</vt:lpstr>
      <vt:lpstr>Признаки логистических систем</vt:lpstr>
      <vt:lpstr>Признаки логистических систем</vt:lpstr>
      <vt:lpstr>Признаки логистических систем</vt:lpstr>
      <vt:lpstr>Признаки логистических систем</vt:lpstr>
      <vt:lpstr>Признаки логистических систем</vt:lpstr>
      <vt:lpstr>Элементы логистической системы – функциональные области логистики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Материальное управление vs. материальное распределение</vt:lpstr>
      <vt:lpstr>ТЕМА 2. ФУНКЦИОНАЛЬНЫЕ ОБЛАСТИ ЛОГИСТИКИ ОРГАНИЗАЦИИ</vt:lpstr>
      <vt:lpstr>2.1. Логистика производственных процессов</vt:lpstr>
      <vt:lpstr>Презентация PowerPoint</vt:lpstr>
      <vt:lpstr>Презентация PowerPoint</vt:lpstr>
      <vt:lpstr>Презентация PowerPoint</vt:lpstr>
      <vt:lpstr>Презентация PowerPoint</vt:lpstr>
      <vt:lpstr>Задачи производственной логистики</vt:lpstr>
      <vt:lpstr>Задачи производственной логистики</vt:lpstr>
      <vt:lpstr>Системы производственной логистики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Задание </vt:lpstr>
      <vt:lpstr>Презентация PowerPoint</vt:lpstr>
      <vt:lpstr>2.2. Логистика процессов дистрибуции</vt:lpstr>
      <vt:lpstr>Распределение vs. маркетинг</vt:lpstr>
      <vt:lpstr>Презентация PowerPoint</vt:lpstr>
      <vt:lpstr>Задачи распределительной логистики</vt:lpstr>
      <vt:lpstr>Логистический центр</vt:lpstr>
      <vt:lpstr>Презентация PowerPoint</vt:lpstr>
      <vt:lpstr>Презентация PowerPoint</vt:lpstr>
      <vt:lpstr>Классификация логистических центров</vt:lpstr>
      <vt:lpstr>Классификация логистических центров</vt:lpstr>
      <vt:lpstr>Логистические каналы распределения</vt:lpstr>
      <vt:lpstr>Нулевой, одноуровневый и многоуровневый каналы распределения</vt:lpstr>
      <vt:lpstr>Реализация через нулевой канал распределения</vt:lpstr>
      <vt:lpstr>Реализация через одноуровневый канал распределения</vt:lpstr>
      <vt:lpstr>Реализация через многоуровневый канал распределения</vt:lpstr>
      <vt:lpstr>Горизонтальные каналы распределения</vt:lpstr>
      <vt:lpstr>Горизонтальные каналы распределения</vt:lpstr>
      <vt:lpstr>Вертикальные каналы распределения</vt:lpstr>
      <vt:lpstr>Вертикальные каналы распределения</vt:lpstr>
      <vt:lpstr>Типы посредников в каналах распределения</vt:lpstr>
      <vt:lpstr>Принципы выбора числа посредников</vt:lpstr>
      <vt:lpstr>2.3. Логистика производственных запасов</vt:lpstr>
      <vt:lpstr>Презентация PowerPoint</vt:lpstr>
      <vt:lpstr>Презентация PowerPoint</vt:lpstr>
      <vt:lpstr>Сегментация потребительского рынка</vt:lpstr>
      <vt:lpstr>Сегментация потребительского рынка</vt:lpstr>
      <vt:lpstr>Требуемый ассортимент продуктов</vt:lpstr>
      <vt:lpstr>Требуемый ассортимент продуктов</vt:lpstr>
      <vt:lpstr>Интеграция грузоперевозок</vt:lpstr>
      <vt:lpstr>Временные потребности</vt:lpstr>
      <vt:lpstr>Задание </vt:lpstr>
      <vt:lpstr>2.4. Логистика сервисного обслуживания</vt:lpstr>
      <vt:lpstr>Презентация PowerPoint</vt:lpstr>
      <vt:lpstr>Задачи логистического сервиса</vt:lpstr>
      <vt:lpstr>Задачи логистического сервиса</vt:lpstr>
      <vt:lpstr>Критерии оценки качества логистического сервиса</vt:lpstr>
      <vt:lpstr>Уровень затрат логистического сервиса</vt:lpstr>
      <vt:lpstr>Уровень затрат логистического сервиса</vt:lpstr>
      <vt:lpstr>Уровень затрат логистического сервиса</vt:lpstr>
      <vt:lpstr>ТЕМА 3. ОРГАНИЗАЦИЯ СИСТЕМЫ ЛОГИСТИЧЕСКОГО УПРАВЛЕНИЯ</vt:lpstr>
      <vt:lpstr>Презентация PowerPoint</vt:lpstr>
      <vt:lpstr>Презентация PowerPoint</vt:lpstr>
      <vt:lpstr>Презентация PowerPoint</vt:lpstr>
      <vt:lpstr>Презентация PowerPoint</vt:lpstr>
      <vt:lpstr>Задачи логистической службы</vt:lpstr>
      <vt:lpstr>Задачи логистической службы</vt:lpstr>
      <vt:lpstr>Задачи логистической службы</vt:lpstr>
      <vt:lpstr>Причины потребности в реинжиниринге логистической системы организации</vt:lpstr>
      <vt:lpstr>Причины потребности в реинжиниринге логистической системы организации</vt:lpstr>
      <vt:lpstr>Реинжиниринг логистической системы</vt:lpstr>
      <vt:lpstr>Этапы реинжиниринга логистической системы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ЛОГИСТИКА</dc:title>
  <dc:creator>Анна Анатольевна Кладова</dc:creator>
  <cp:lastModifiedBy>Татьяна Александровна Лейнганг</cp:lastModifiedBy>
  <cp:revision>310</cp:revision>
  <dcterms:created xsi:type="dcterms:W3CDTF">2015-04-24T07:38:19Z</dcterms:created>
  <dcterms:modified xsi:type="dcterms:W3CDTF">2015-04-28T09:32:21Z</dcterms:modified>
</cp:coreProperties>
</file>