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9144000" cy="6858000" type="screen4x3"/>
  <p:notesSz cx="6858000" cy="9144000"/>
  <p:defaultText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488"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оугольник с двумя скругленными противолежащими углами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Заголовок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0" name="Дата 9"/>
          <p:cNvSpPr>
            <a:spLocks noGrp="1"/>
          </p:cNvSpPr>
          <p:nvPr>
            <p:ph type="dt" sz="half" idx="10"/>
          </p:nvPr>
        </p:nvSpPr>
        <p:spPr>
          <a:xfrm>
            <a:off x="5562600" y="6509004"/>
            <a:ext cx="3002280" cy="274320"/>
          </a:xfrm>
        </p:spPr>
        <p:txBody>
          <a:bodyPr vert="horz" rtlCol="0"/>
          <a:lstStyle>
            <a:extLst/>
          </a:lstStyle>
          <a:p>
            <a:fld id="{7EAF463A-BC7C-46EE-9F1E-7F377CCA4891}" type="datetimeFigureOut">
              <a:rPr lang="en-US" smtClean="0"/>
              <a:pPr/>
              <a:t>3/21/2015</a:t>
            </a:fld>
            <a:endParaRPr lang="en-US"/>
          </a:p>
        </p:txBody>
      </p:sp>
      <p:sp>
        <p:nvSpPr>
          <p:cNvPr id="11" name="Номер слайда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A483448D-3A78-4528-A469-B745A65DA480}" type="slidenum">
              <a:rPr lang="en-US" smtClean="0"/>
              <a:pPr/>
              <a:t>‹#›</a:t>
            </a:fld>
            <a:endParaRPr lang="en-US"/>
          </a:p>
        </p:txBody>
      </p:sp>
      <p:sp>
        <p:nvSpPr>
          <p:cNvPr id="12" name="Нижний колонтитул 11"/>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7EAF463A-BC7C-46EE-9F1E-7F377CCA4891}" type="datetimeFigureOut">
              <a:rPr lang="en-US" smtClean="0"/>
              <a:pPr/>
              <a:t>3/21/2015</a:t>
            </a:fld>
            <a:endParaRPr lang="en-US"/>
          </a:p>
        </p:txBody>
      </p:sp>
      <p:sp>
        <p:nvSpPr>
          <p:cNvPr id="5" name="Нижний колонтитул 4"/>
          <p:cNvSpPr>
            <a:spLocks noGrp="1"/>
          </p:cNvSpPr>
          <p:nvPr>
            <p:ph type="ftr" sz="quarter" idx="11"/>
          </p:nvPr>
        </p:nvSpPr>
        <p:spPr/>
        <p:txBody>
          <a:bodyPr/>
          <a:lstStyle>
            <a:extLst/>
          </a:lstStyle>
          <a:p>
            <a:endParaRPr lang="en-US"/>
          </a:p>
        </p:txBody>
      </p:sp>
      <p:sp>
        <p:nvSpPr>
          <p:cNvPr id="6" name="Номер слайда 5"/>
          <p:cNvSpPr>
            <a:spLocks noGrp="1"/>
          </p:cNvSpPr>
          <p:nvPr>
            <p:ph type="sldNum" sz="quarter" idx="12"/>
          </p:nvPr>
        </p:nvSpPr>
        <p:spPr/>
        <p:txBody>
          <a:bodyPr/>
          <a:lstStyle>
            <a:extLst/>
          </a:lstStyle>
          <a:p>
            <a:fld id="{A483448D-3A78-4528-A469-B745A65DA48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lvl1pPr algn="l">
              <a:defRPr/>
            </a:lvl1pPr>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7EAF463A-BC7C-46EE-9F1E-7F377CCA4891}" type="datetimeFigureOut">
              <a:rPr lang="en-US" smtClean="0"/>
              <a:pPr/>
              <a:t>3/21/2015</a:t>
            </a:fld>
            <a:endParaRPr lang="en-US"/>
          </a:p>
        </p:txBody>
      </p:sp>
      <p:sp>
        <p:nvSpPr>
          <p:cNvPr id="5" name="Нижний колонтитул 4"/>
          <p:cNvSpPr>
            <a:spLocks noGrp="1"/>
          </p:cNvSpPr>
          <p:nvPr>
            <p:ph type="ftr" sz="quarter" idx="11"/>
          </p:nvPr>
        </p:nvSpPr>
        <p:spPr/>
        <p:txBody>
          <a:bodyPr/>
          <a:lstStyle>
            <a:extLst/>
          </a:lstStyle>
          <a:p>
            <a:endParaRPr lang="en-US"/>
          </a:p>
        </p:txBody>
      </p:sp>
      <p:sp>
        <p:nvSpPr>
          <p:cNvPr id="6" name="Номер слайда 5"/>
          <p:cNvSpPr>
            <a:spLocks noGrp="1"/>
          </p:cNvSpPr>
          <p:nvPr>
            <p:ph type="sldNum" sz="quarter" idx="12"/>
          </p:nvPr>
        </p:nvSpPr>
        <p:spPr/>
        <p:txBody>
          <a:bodyPr/>
          <a:lstStyle>
            <a:extLst/>
          </a:lstStyle>
          <a:p>
            <a:fld id="{A483448D-3A78-4528-A469-B745A65DA48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7" name="Прямоугольник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7EAF463A-BC7C-46EE-9F1E-7F377CCA4891}" type="datetimeFigureOut">
              <a:rPr lang="en-US" smtClean="0"/>
              <a:pPr/>
              <a:t>3/21/2015</a:t>
            </a:fld>
            <a:endParaRPr lang="en-US"/>
          </a:p>
        </p:txBody>
      </p:sp>
      <p:sp>
        <p:nvSpPr>
          <p:cNvPr id="5" name="Нижний колонтитул 4"/>
          <p:cNvSpPr>
            <a:spLocks noGrp="1"/>
          </p:cNvSpPr>
          <p:nvPr>
            <p:ph type="ftr" sz="quarter" idx="11"/>
          </p:nvPr>
        </p:nvSpPr>
        <p:spPr/>
        <p:txBody>
          <a:bodyPr/>
          <a:lstStyle>
            <a:extLst/>
          </a:lstStyle>
          <a:p>
            <a:endParaRPr lang="en-US"/>
          </a:p>
        </p:txBody>
      </p:sp>
      <p:sp>
        <p:nvSpPr>
          <p:cNvPr id="6" name="Номер слайда 5"/>
          <p:cNvSpPr>
            <a:spLocks noGrp="1"/>
          </p:cNvSpPr>
          <p:nvPr>
            <p:ph type="sldNum" sz="quarter" idx="12"/>
          </p:nvPr>
        </p:nvSpPr>
        <p:spPr/>
        <p:txBody>
          <a:bodyPr/>
          <a:lstStyle>
            <a:extLst/>
          </a:lstStyle>
          <a:p>
            <a:fld id="{A483448D-3A78-4528-A469-B745A65DA48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7" name="Прямоугольник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8" name="Дата 7"/>
          <p:cNvSpPr>
            <a:spLocks noGrp="1"/>
          </p:cNvSpPr>
          <p:nvPr>
            <p:ph type="dt" sz="half" idx="10"/>
          </p:nvPr>
        </p:nvSpPr>
        <p:spPr>
          <a:xfrm>
            <a:off x="5562600" y="6513670"/>
            <a:ext cx="3002280" cy="274320"/>
          </a:xfrm>
        </p:spPr>
        <p:txBody>
          <a:bodyPr vert="horz" rtlCol="0"/>
          <a:lstStyle>
            <a:extLst/>
          </a:lstStyle>
          <a:p>
            <a:fld id="{7EAF463A-BC7C-46EE-9F1E-7F377CCA4891}" type="datetimeFigureOut">
              <a:rPr lang="en-US" smtClean="0"/>
              <a:pPr/>
              <a:t>3/21/2015</a:t>
            </a:fld>
            <a:endParaRPr lang="en-US"/>
          </a:p>
        </p:txBody>
      </p:sp>
      <p:sp>
        <p:nvSpPr>
          <p:cNvPr id="9" name="Номер слайда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A483448D-3A78-4528-A469-B745A65DA480}" type="slidenum">
              <a:rPr lang="en-US" smtClean="0"/>
              <a:pPr/>
              <a:t>‹#›</a:t>
            </a:fld>
            <a:endParaRPr lang="en-US"/>
          </a:p>
        </p:txBody>
      </p:sp>
      <p:sp>
        <p:nvSpPr>
          <p:cNvPr id="10" name="Нижний колонтитул 9"/>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7EAF463A-BC7C-46EE-9F1E-7F377CCA4891}" type="datetimeFigureOut">
              <a:rPr lang="en-US" smtClean="0"/>
              <a:pPr/>
              <a:t>3/21/2015</a:t>
            </a:fld>
            <a:endParaRPr lang="en-US"/>
          </a:p>
        </p:txBody>
      </p:sp>
      <p:sp>
        <p:nvSpPr>
          <p:cNvPr id="6" name="Нижний колонтитул 5"/>
          <p:cNvSpPr>
            <a:spLocks noGrp="1"/>
          </p:cNvSpPr>
          <p:nvPr>
            <p:ph type="ftr" sz="quarter" idx="11"/>
          </p:nvPr>
        </p:nvSpPr>
        <p:spPr/>
        <p:txBody>
          <a:bodyPr/>
          <a:lstStyle>
            <a:extLst/>
          </a:lstStyle>
          <a:p>
            <a:endParaRPr lang="en-US"/>
          </a:p>
        </p:txBody>
      </p:sp>
      <p:sp>
        <p:nvSpPr>
          <p:cNvPr id="7" name="Номер слайда 6"/>
          <p:cNvSpPr>
            <a:spLocks noGrp="1"/>
          </p:cNvSpPr>
          <p:nvPr>
            <p:ph type="sldNum" sz="quarter" idx="12"/>
          </p:nvPr>
        </p:nvSpPr>
        <p:spPr>
          <a:xfrm>
            <a:off x="8641080" y="6514568"/>
            <a:ext cx="464288" cy="274320"/>
          </a:xfrm>
        </p:spPr>
        <p:txBody>
          <a:bodyPr/>
          <a:lstStyle>
            <a:extLst/>
          </a:lstStyle>
          <a:p>
            <a:fld id="{A483448D-3A78-4528-A469-B745A65DA480}" type="slidenum">
              <a:rPr lang="en-US" smtClean="0"/>
              <a:pPr/>
              <a:t>‹#›</a:t>
            </a:fld>
            <a:endParaRPr lang="en-US"/>
          </a:p>
        </p:txBody>
      </p:sp>
      <p:sp>
        <p:nvSpPr>
          <p:cNvPr id="10" name="Прямоугольник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Прямоугольник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Прямоугольник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Заголовок 1"/>
          <p:cNvSpPr>
            <a:spLocks noGrp="1"/>
          </p:cNvSpPr>
          <p:nvPr>
            <p:ph type="title"/>
          </p:nvPr>
        </p:nvSpPr>
        <p:spPr>
          <a:xfrm>
            <a:off x="457200" y="251948"/>
            <a:ext cx="8229600"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7EAF463A-BC7C-46EE-9F1E-7F377CCA4891}" type="datetimeFigureOut">
              <a:rPr lang="en-US" smtClean="0"/>
              <a:pPr/>
              <a:t>3/21/2015</a:t>
            </a:fld>
            <a:endParaRPr lang="en-US"/>
          </a:p>
        </p:txBody>
      </p:sp>
      <p:sp>
        <p:nvSpPr>
          <p:cNvPr id="8" name="Нижний колонтитул 7"/>
          <p:cNvSpPr>
            <a:spLocks noGrp="1"/>
          </p:cNvSpPr>
          <p:nvPr>
            <p:ph type="ftr" sz="quarter" idx="11"/>
          </p:nvPr>
        </p:nvSpPr>
        <p:spPr/>
        <p:txBody>
          <a:bodyPr/>
          <a:lstStyle>
            <a:extLst/>
          </a:lstStyle>
          <a:p>
            <a:endParaRPr lang="en-US"/>
          </a:p>
        </p:txBody>
      </p:sp>
      <p:sp>
        <p:nvSpPr>
          <p:cNvPr id="9" name="Номер слайда 8"/>
          <p:cNvSpPr>
            <a:spLocks noGrp="1"/>
          </p:cNvSpPr>
          <p:nvPr>
            <p:ph type="sldNum" sz="quarter" idx="12"/>
          </p:nvPr>
        </p:nvSpPr>
        <p:spPr>
          <a:xfrm>
            <a:off x="8641080" y="6514568"/>
            <a:ext cx="464288" cy="274320"/>
          </a:xfrm>
        </p:spPr>
        <p:txBody>
          <a:bodyPr/>
          <a:lstStyle>
            <a:extLst/>
          </a:lstStyle>
          <a:p>
            <a:fld id="{A483448D-3A78-4528-A469-B745A65DA48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53218"/>
            <a:ext cx="8229600"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7EAF463A-BC7C-46EE-9F1E-7F377CCA4891}" type="datetimeFigureOut">
              <a:rPr lang="en-US" smtClean="0"/>
              <a:pPr/>
              <a:t>3/21/2015</a:t>
            </a:fld>
            <a:endParaRPr lang="en-US"/>
          </a:p>
        </p:txBody>
      </p:sp>
      <p:sp>
        <p:nvSpPr>
          <p:cNvPr id="4" name="Нижний колонтитул 3"/>
          <p:cNvSpPr>
            <a:spLocks noGrp="1"/>
          </p:cNvSpPr>
          <p:nvPr>
            <p:ph type="ftr" sz="quarter" idx="11"/>
          </p:nvPr>
        </p:nvSpPr>
        <p:spPr/>
        <p:txBody>
          <a:bodyPr/>
          <a:lstStyle>
            <a:extLst/>
          </a:lstStyle>
          <a:p>
            <a:endParaRPr lang="en-US"/>
          </a:p>
        </p:txBody>
      </p:sp>
      <p:sp>
        <p:nvSpPr>
          <p:cNvPr id="5" name="Номер слайда 4"/>
          <p:cNvSpPr>
            <a:spLocks noGrp="1"/>
          </p:cNvSpPr>
          <p:nvPr>
            <p:ph type="sldNum" sz="quarter" idx="12"/>
          </p:nvPr>
        </p:nvSpPr>
        <p:spPr/>
        <p:txBody>
          <a:bodyPr/>
          <a:lstStyle>
            <a:extLst/>
          </a:lstStyle>
          <a:p>
            <a:fld id="{A483448D-3A78-4528-A469-B745A65DA480}" type="slidenum">
              <a:rPr lang="en-US" smtClean="0"/>
              <a:pPr/>
              <a:t>‹#›</a:t>
            </a:fld>
            <a:endParaRPr lang="en-US"/>
          </a:p>
        </p:txBody>
      </p:sp>
      <p:sp>
        <p:nvSpPr>
          <p:cNvPr id="7" name="Прямоугольник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7EAF463A-BC7C-46EE-9F1E-7F377CCA4891}" type="datetimeFigureOut">
              <a:rPr lang="en-US" smtClean="0"/>
              <a:pPr/>
              <a:t>3/21/2015</a:t>
            </a:fld>
            <a:endParaRPr lang="en-US"/>
          </a:p>
        </p:txBody>
      </p:sp>
      <p:sp>
        <p:nvSpPr>
          <p:cNvPr id="3" name="Нижний колонтитул 2"/>
          <p:cNvSpPr>
            <a:spLocks noGrp="1"/>
          </p:cNvSpPr>
          <p:nvPr>
            <p:ph type="ftr" sz="quarter" idx="11"/>
          </p:nvPr>
        </p:nvSpPr>
        <p:spPr/>
        <p:txBody>
          <a:bodyPr/>
          <a:lstStyle>
            <a:extLst/>
          </a:lstStyle>
          <a:p>
            <a:endParaRPr lang="en-US"/>
          </a:p>
        </p:txBody>
      </p:sp>
      <p:sp>
        <p:nvSpPr>
          <p:cNvPr id="4" name="Номер слайда 3"/>
          <p:cNvSpPr>
            <a:spLocks noGrp="1"/>
          </p:cNvSpPr>
          <p:nvPr>
            <p:ph type="sldNum" sz="quarter" idx="12"/>
          </p:nvPr>
        </p:nvSpPr>
        <p:spPr/>
        <p:txBody>
          <a:bodyPr/>
          <a:lstStyle>
            <a:extLst/>
          </a:lstStyle>
          <a:p>
            <a:fld id="{A483448D-3A78-4528-A469-B745A65DA48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2"/>
      </p:bgRef>
    </p:bg>
    <p:spTree>
      <p:nvGrpSpPr>
        <p:cNvPr id="1" name=""/>
        <p:cNvGrpSpPr/>
        <p:nvPr/>
      </p:nvGrpSpPr>
      <p:grpSpPr>
        <a:xfrm>
          <a:off x="0" y="0"/>
          <a:ext cx="0" cy="0"/>
          <a:chOff x="0" y="0"/>
          <a:chExt cx="0" cy="0"/>
        </a:xfrm>
      </p:grpSpPr>
      <p:sp>
        <p:nvSpPr>
          <p:cNvPr id="8" name="Прямоугольник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963136" y="304800"/>
            <a:ext cx="3931920" cy="762000"/>
          </a:xfrm>
        </p:spPr>
        <p:txBody>
          <a:bodyPr anchor="b"/>
          <a:lstStyle>
            <a:lvl1pPr marL="0" algn="r">
              <a:buNone/>
              <a:defRPr sz="2000" b="1"/>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9" name="Дата 8"/>
          <p:cNvSpPr>
            <a:spLocks noGrp="1"/>
          </p:cNvSpPr>
          <p:nvPr>
            <p:ph type="dt" sz="half" idx="10"/>
          </p:nvPr>
        </p:nvSpPr>
        <p:spPr>
          <a:xfrm>
            <a:off x="5562600" y="6513670"/>
            <a:ext cx="3002280" cy="274320"/>
          </a:xfrm>
        </p:spPr>
        <p:txBody>
          <a:bodyPr vert="horz" rtlCol="0"/>
          <a:lstStyle>
            <a:extLst/>
          </a:lstStyle>
          <a:p>
            <a:fld id="{7EAF463A-BC7C-46EE-9F1E-7F377CCA4891}" type="datetimeFigureOut">
              <a:rPr lang="en-US" smtClean="0"/>
              <a:pPr/>
              <a:t>3/21/2015</a:t>
            </a:fld>
            <a:endParaRPr lang="en-US"/>
          </a:p>
        </p:txBody>
      </p:sp>
      <p:sp>
        <p:nvSpPr>
          <p:cNvPr id="10" name="Номер слайда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A483448D-3A78-4528-A469-B745A65DA480}" type="slidenum">
              <a:rPr lang="en-US" smtClean="0"/>
              <a:pPr/>
              <a:t>‹#›</a:t>
            </a:fld>
            <a:endParaRPr lang="en-US"/>
          </a:p>
        </p:txBody>
      </p:sp>
      <p:sp>
        <p:nvSpPr>
          <p:cNvPr id="11" name="Нижний колонтитул 10"/>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0443" y="4724400"/>
            <a:ext cx="5486400" cy="664536"/>
          </a:xfrm>
        </p:spPr>
        <p:txBody>
          <a:bodyPr anchor="b"/>
          <a:lstStyle>
            <a:lvl1pPr marL="0" algn="r">
              <a:buNone/>
              <a:defRPr sz="2000" b="1"/>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13" name="Рисунок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ru-RU" smtClean="0">
                <a:solidFill>
                  <a:schemeClr val="lt1"/>
                </a:solidFill>
                <a:latin typeface="+mn-lt"/>
                <a:ea typeface="+mn-ea"/>
                <a:cs typeface="+mn-cs"/>
              </a:rPr>
              <a:t>Вставка рисунка</a:t>
            </a:r>
            <a:endParaRPr kumimoji="0" lang="en-US" dirty="0">
              <a:solidFill>
                <a:schemeClr val="lt1"/>
              </a:solidFill>
              <a:latin typeface="+mn-lt"/>
              <a:ea typeface="+mn-ea"/>
              <a:cs typeface="+mn-cs"/>
            </a:endParaRPr>
          </a:p>
        </p:txBody>
      </p:sp>
      <p:sp>
        <p:nvSpPr>
          <p:cNvPr id="8" name="Дата 7"/>
          <p:cNvSpPr>
            <a:spLocks noGrp="1"/>
          </p:cNvSpPr>
          <p:nvPr>
            <p:ph type="dt" sz="half" idx="10"/>
          </p:nvPr>
        </p:nvSpPr>
        <p:spPr>
          <a:xfrm>
            <a:off x="5562600" y="6509004"/>
            <a:ext cx="3002280" cy="274320"/>
          </a:xfrm>
        </p:spPr>
        <p:txBody>
          <a:bodyPr vert="horz" rtlCol="0"/>
          <a:lstStyle>
            <a:extLst/>
          </a:lstStyle>
          <a:p>
            <a:fld id="{7EAF463A-BC7C-46EE-9F1E-7F377CCA4891}" type="datetimeFigureOut">
              <a:rPr lang="en-US" smtClean="0"/>
              <a:pPr/>
              <a:t>3/21/2015</a:t>
            </a:fld>
            <a:endParaRPr lang="en-US"/>
          </a:p>
        </p:txBody>
      </p:sp>
      <p:sp>
        <p:nvSpPr>
          <p:cNvPr id="9" name="Номер слайда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A483448D-3A78-4528-A469-B745A65DA480}" type="slidenum">
              <a:rPr lang="en-US" smtClean="0"/>
              <a:pPr/>
              <a:t>‹#›</a:t>
            </a:fld>
            <a:endParaRPr lang="en-US"/>
          </a:p>
        </p:txBody>
      </p:sp>
      <p:sp>
        <p:nvSpPr>
          <p:cNvPr id="10" name="Нижний колонтитул 9"/>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оугольник с двумя скругленными противолежащими углами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Нижний колонтитул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a:p>
        </p:txBody>
      </p:sp>
      <p:sp>
        <p:nvSpPr>
          <p:cNvPr id="14" name="Дата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7EAF463A-BC7C-46EE-9F1E-7F377CCA4891}" type="datetimeFigureOut">
              <a:rPr lang="en-US" smtClean="0"/>
              <a:pPr/>
              <a:t>3/21/2015</a:t>
            </a:fld>
            <a:endParaRPr lang="en-US"/>
          </a:p>
        </p:txBody>
      </p:sp>
      <p:sp>
        <p:nvSpPr>
          <p:cNvPr id="23" name="Номер слайда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A483448D-3A78-4528-A469-B745A65DA480}" type="slidenum">
              <a:rPr lang="en-US" smtClean="0"/>
              <a:pPr/>
              <a:t>‹#›</a:t>
            </a:fld>
            <a:endParaRPr lang="en-US"/>
          </a:p>
        </p:txBody>
      </p:sp>
      <p:sp>
        <p:nvSpPr>
          <p:cNvPr id="22" name="Заголовок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smtClean="0"/>
              <a:t>Оплата труда</a:t>
            </a:r>
            <a:endParaRPr lang="ru-RU" dirty="0"/>
          </a:p>
        </p:txBody>
      </p:sp>
      <p:sp>
        <p:nvSpPr>
          <p:cNvPr id="3" name="Подзаголовок 2"/>
          <p:cNvSpPr>
            <a:spLocks noGrp="1"/>
          </p:cNvSpPr>
          <p:nvPr>
            <p:ph type="subTitle" idx="1"/>
          </p:nvPr>
        </p:nvSpPr>
        <p:spPr/>
        <p:txBody>
          <a:bodyPr/>
          <a:lstStyle/>
          <a:p>
            <a:r>
              <a:rPr lang="ru-RU" dirty="0" smtClean="0"/>
              <a:t>Руководители ОО</a:t>
            </a: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04800"/>
            <a:ext cx="8229600" cy="5821363"/>
          </a:xfrm>
        </p:spPr>
        <p:txBody>
          <a:bodyPr>
            <a:normAutofit fontScale="92500" lnSpcReduction="20000"/>
          </a:bodyPr>
          <a:lstStyle/>
          <a:p>
            <a:pPr algn="ctr">
              <a:buNone/>
            </a:pPr>
            <a:r>
              <a:rPr lang="ru-RU" dirty="0" smtClean="0"/>
              <a:t>ТК РФ </a:t>
            </a:r>
          </a:p>
          <a:p>
            <a:pPr algn="ctr">
              <a:buNone/>
            </a:pPr>
            <a:r>
              <a:rPr lang="ru-RU" dirty="0" smtClean="0"/>
              <a:t>Статья </a:t>
            </a:r>
            <a:r>
              <a:rPr lang="ru-RU" dirty="0" smtClean="0"/>
              <a:t>149. Оплата труда в других случаях выполнения работ в условиях, отклоняющихся от нормальных</a:t>
            </a:r>
          </a:p>
          <a:p>
            <a:pPr algn="ctr">
              <a:buNone/>
            </a:pPr>
            <a:r>
              <a:rPr lang="ru-RU" dirty="0" smtClean="0"/>
              <a:t>При выполнении работ в условиях, отклоняющихся от нормальных (при выполнении работ различной квалификации, совмещении профессий (должностей), сверхурочной работе, работе в ночное время, выходные и нерабочие праздничные дни и при выполнении работ в других условиях, отклоняющихся от нормальных), работнику производятся соответствующие выплаты</a:t>
            </a:r>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57200"/>
            <a:ext cx="8229600" cy="5668963"/>
          </a:xfrm>
        </p:spPr>
        <p:txBody>
          <a:bodyPr>
            <a:normAutofit fontScale="92500" lnSpcReduction="20000"/>
          </a:bodyPr>
          <a:lstStyle/>
          <a:p>
            <a:pPr algn="ctr">
              <a:buNone/>
            </a:pPr>
            <a:r>
              <a:rPr lang="ru-RU" dirty="0" smtClean="0"/>
              <a:t>VII. Формирование фондов оплаты труда в государственных</a:t>
            </a:r>
          </a:p>
          <a:p>
            <a:pPr algn="ctr">
              <a:buNone/>
            </a:pPr>
            <a:r>
              <a:rPr lang="ru-RU" dirty="0" smtClean="0"/>
              <a:t>и муниципальных учреждениях</a:t>
            </a:r>
          </a:p>
          <a:p>
            <a:pPr algn="ctr">
              <a:buNone/>
            </a:pPr>
            <a:r>
              <a:rPr lang="ru-RU" dirty="0" smtClean="0"/>
              <a:t>29. Фонд оплаты труда в государственных и муниципальных учреждениях, находящихся в ведении органов государственной власти субъектов Российской Федерации и органов местного самоуправления, формируется в соответствии с законодательством Российской Федерации, субъектов Российской Федерации и нормативными правовыми актами муниципальных образований.</a:t>
            </a:r>
          </a:p>
          <a:p>
            <a:pPr algn="ctr">
              <a:buNone/>
            </a:pPr>
            <a:r>
              <a:rPr lang="ru-RU" dirty="0" smtClean="0"/>
              <a:t/>
            </a:r>
            <a:br>
              <a:rPr lang="ru-RU" dirty="0" smtClean="0"/>
            </a:br>
            <a:endParaRPr lang="ru-RU" dirty="0" smtClean="0"/>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57200"/>
            <a:ext cx="8229600" cy="5668963"/>
          </a:xfrm>
        </p:spPr>
        <p:txBody>
          <a:bodyPr/>
          <a:lstStyle/>
          <a:p>
            <a:pPr algn="ctr">
              <a:buNone/>
            </a:pPr>
            <a:r>
              <a:rPr lang="ru-RU" dirty="0" smtClean="0"/>
              <a:t>30. Увеличение фондов оплаты труда государственных и муниципальных учреждений осуществляется исходя из возможностей соответствующих бюджетов с учетом обеспечения повышения уровня реального содержания заработной платы работников в связи с ростом потребительских цен на товары и услуги и мотивации работников к повышению эффективности труда</a:t>
            </a:r>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81000"/>
            <a:ext cx="8229600" cy="5745163"/>
          </a:xfrm>
        </p:spPr>
        <p:txBody>
          <a:bodyPr>
            <a:normAutofit fontScale="92500" lnSpcReduction="10000"/>
          </a:bodyPr>
          <a:lstStyle/>
          <a:p>
            <a:pPr algn="ctr">
              <a:buNone/>
            </a:pPr>
            <a:r>
              <a:rPr lang="ru-RU" dirty="0" smtClean="0"/>
              <a:t>Бюджетные ассигнования, предусмотренные в федеральном бюджете, бюджетах субъектов Российской Федерации и местных бюджетах на 2015 год на увеличение фондов оплаты труда работников учреждений, рекомендуется направлять преимущественно на увеличение размеров тарифных ставок, окладов (должностных окладов), ставок заработной платы работников государственных и муниципальных учреждений в пределах указанных ассигнований.</a:t>
            </a:r>
          </a:p>
          <a:p>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81000"/>
            <a:ext cx="8229600" cy="5745163"/>
          </a:xfrm>
        </p:spPr>
        <p:txBody>
          <a:bodyPr>
            <a:normAutofit fontScale="92500" lnSpcReduction="10000"/>
          </a:bodyPr>
          <a:lstStyle/>
          <a:p>
            <a:pPr algn="ctr">
              <a:buNone/>
            </a:pPr>
            <a:r>
              <a:rPr lang="ru-RU" b="1" dirty="0" smtClean="0"/>
              <a:t>VIII. Системы оплаты труда работников государственных</a:t>
            </a:r>
          </a:p>
          <a:p>
            <a:pPr algn="ctr">
              <a:buNone/>
            </a:pPr>
            <a:r>
              <a:rPr lang="ru-RU" b="1" dirty="0" smtClean="0"/>
              <a:t>учреждений субъектов Российской Федерации</a:t>
            </a:r>
          </a:p>
          <a:p>
            <a:pPr algn="ctr">
              <a:buNone/>
            </a:pPr>
            <a:r>
              <a:rPr lang="ru-RU" b="1" dirty="0" smtClean="0"/>
              <a:t>и муниципальных учреждений</a:t>
            </a:r>
          </a:p>
          <a:p>
            <a:pPr algn="ctr">
              <a:buNone/>
            </a:pPr>
            <a:r>
              <a:rPr lang="ru-RU" dirty="0" smtClean="0"/>
              <a:t>31. Системы оплаты труда работников государственных учреждений субъектов Российской Федерации и муниципальных учреждений (далее - учреждения) устанавливаются соглашениями, коллективными договорами, локальными нормативными актами </a:t>
            </a:r>
            <a:br>
              <a:rPr lang="ru-RU" dirty="0" smtClean="0"/>
            </a:br>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04800"/>
            <a:ext cx="8229600" cy="5821363"/>
          </a:xfrm>
        </p:spPr>
        <p:txBody>
          <a:bodyPr>
            <a:normAutofit fontScale="70000" lnSpcReduction="20000"/>
          </a:bodyPr>
          <a:lstStyle/>
          <a:p>
            <a:pPr algn="ctr">
              <a:buNone/>
            </a:pPr>
            <a:r>
              <a:rPr lang="ru-RU" dirty="0" smtClean="0"/>
              <a:t>35. При применении систем оплаты труда работников учреждений следует обращать внимание на:</a:t>
            </a:r>
          </a:p>
          <a:p>
            <a:pPr algn="ctr">
              <a:buNone/>
            </a:pPr>
            <a:r>
              <a:rPr lang="ru-RU" dirty="0" smtClean="0"/>
              <a:t>а) необходимость формирования в положениях об оплате труда, разрабатываемых в учреждении, условий оплаты труда, которые свойственны только работникам данного учреждения, а также на обязательность установления в них по всем имеющимся в штате учреждения должностям работников фиксированных размеров тарифных ставок, окладов (должностных окладов), ставок заработной платы за исполнение трудовых (должностных) обязанностей за календарный месяц либо за установленную норму труда (норму часов педагогической работы в неделю (в год) за ставку заработной платы) применительно к соответствующим профессиональным квалификационным группам (квалификационным уровням профессиональных квалификационных групп). </a:t>
            </a:r>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81000"/>
            <a:ext cx="8229600" cy="5745163"/>
          </a:xfrm>
        </p:spPr>
        <p:txBody>
          <a:bodyPr>
            <a:normAutofit fontScale="85000" lnSpcReduction="20000"/>
          </a:bodyPr>
          <a:lstStyle/>
          <a:p>
            <a:pPr algn="ctr">
              <a:buNone/>
            </a:pPr>
            <a:r>
              <a:rPr lang="ru-RU" dirty="0" smtClean="0"/>
              <a:t>При этом минимальные тарифные ставки, оклады (должностные оклады), ставки заработной платы, предусматриваемые в примерных положениях об оплате труда работников автономных и бюджетных учреждений по видам экономической деятельности, утверждаемых органами государственной власти субъектов Российской Федерации и органами местного самоуправления, рекомендуется </a:t>
            </a:r>
            <a:r>
              <a:rPr lang="ru-RU" b="1" i="1" dirty="0" smtClean="0"/>
              <a:t>использовать лишь в качестве ориентиров </a:t>
            </a:r>
            <a:r>
              <a:rPr lang="ru-RU" dirty="0" smtClean="0"/>
              <a:t>для установления учреждениями конкретных размеров тарифных ставок, окладов (должностных окладов), ставок заработной платы по должностям работников учреждения, не указывая их в положении об оплате труда работников конкретных учреждений;</a:t>
            </a:r>
          </a:p>
          <a:p>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28600"/>
            <a:ext cx="8229600" cy="5897563"/>
          </a:xfrm>
        </p:spPr>
        <p:txBody>
          <a:bodyPr>
            <a:normAutofit fontScale="92500" lnSpcReduction="20000"/>
          </a:bodyPr>
          <a:lstStyle/>
          <a:p>
            <a:pPr algn="ctr">
              <a:buNone/>
            </a:pPr>
            <a:r>
              <a:rPr lang="ru-RU" dirty="0" smtClean="0"/>
              <a:t>г) наличие критериев и показателей для стимулирования труда работников в зависимости от результатов и качества работы, а также их заинтересованности в эффективном функционировании структурных подразделений и учреждения в целом;</a:t>
            </a:r>
          </a:p>
          <a:p>
            <a:pPr algn="ctr">
              <a:buNone/>
            </a:pPr>
            <a:r>
              <a:rPr lang="ru-RU" dirty="0" err="1" smtClean="0"/>
              <a:t>д</a:t>
            </a:r>
            <a:r>
              <a:rPr lang="ru-RU" dirty="0" smtClean="0"/>
              <a:t>) применение демократических процедур при оценке эффективности работы различных категорий работников для принятия решения об установлении им выплат стимулирующего характера (создание соответствующей комиссии с участием представительного органа работников);</a:t>
            </a:r>
          </a:p>
          <a:p>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33400"/>
            <a:ext cx="8229600" cy="5592763"/>
          </a:xfrm>
        </p:spPr>
        <p:txBody>
          <a:bodyPr>
            <a:normAutofit fontScale="85000" lnSpcReduction="20000"/>
          </a:bodyPr>
          <a:lstStyle/>
          <a:p>
            <a:pPr algn="ctr">
              <a:buNone/>
            </a:pPr>
            <a:r>
              <a:rPr lang="ru-RU" dirty="0" smtClean="0"/>
              <a:t>е) необходимость внесения изменений в трудовые договоры с работниками (заключение дополнительных соглашений к трудовым договорам) в случаях изменения условий и размеров оплаты труда, в том числе при переходе на новые системы оплаты труда, при установлении и изменении размеров тарифных ставок, окладов (должностных окладов), ставок заработной платы, установленных работникам за исполнение ими трудовых (должностных) обязанностей за календарный месяц либо за установленную норму труда (норму часов педагогической работы в неделю (в год) за ставку заработной платы), размеров выплат компенсационного и стимулирующего характера;</a:t>
            </a:r>
          </a:p>
          <a:p>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81000"/>
            <a:ext cx="8229600" cy="5745163"/>
          </a:xfrm>
        </p:spPr>
        <p:txBody>
          <a:bodyPr>
            <a:normAutofit fontScale="92500" lnSpcReduction="20000"/>
          </a:bodyPr>
          <a:lstStyle/>
          <a:p>
            <a:pPr algn="ctr">
              <a:buNone/>
            </a:pPr>
            <a:r>
              <a:rPr lang="ru-RU" dirty="0" smtClean="0"/>
              <a:t>36. При заключении трудовых договоров с работниками рекомендуется использовать примерную форму трудового договора с работником учреждения, приведенную в </a:t>
            </a:r>
            <a:r>
              <a:rPr lang="ru-RU" u="sng" dirty="0" smtClean="0"/>
              <a:t>приложении N 3</a:t>
            </a:r>
            <a:r>
              <a:rPr lang="ru-RU" dirty="0" smtClean="0"/>
              <a:t> к Программе поэтапного совершенствования системы оплаты труда в государственных (муниципальных) учреждениях на 2012 - 2018 годы, и </a:t>
            </a:r>
            <a:r>
              <a:rPr lang="ru-RU" u="sng" dirty="0" smtClean="0"/>
              <a:t>рекомендации</a:t>
            </a:r>
            <a:r>
              <a:rPr lang="ru-RU" dirty="0" smtClean="0"/>
              <a:t> по оформлению трудовых отношений с работником государственного (муниципального) учреждения при введении "эффективного контракта", утвержденные приказом Министерства труда и социальной защиты Российской Федерации от 26 апреля 2013 г. N 167н.</a:t>
            </a:r>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04800"/>
            <a:ext cx="8229600" cy="5821363"/>
          </a:xfrm>
        </p:spPr>
        <p:txBody>
          <a:bodyPr>
            <a:normAutofit fontScale="92500" lnSpcReduction="20000"/>
          </a:bodyPr>
          <a:lstStyle/>
          <a:p>
            <a:pPr algn="ctr">
              <a:buNone/>
            </a:pPr>
            <a:r>
              <a:rPr lang="ru-RU" dirty="0" smtClean="0"/>
              <a:t>Утверждены</a:t>
            </a:r>
          </a:p>
          <a:p>
            <a:pPr algn="ctr">
              <a:buNone/>
            </a:pPr>
            <a:r>
              <a:rPr lang="ru-RU" dirty="0" smtClean="0"/>
              <a:t>решением Российской трехсторонней</a:t>
            </a:r>
          </a:p>
          <a:p>
            <a:pPr algn="ctr">
              <a:buNone/>
            </a:pPr>
            <a:r>
              <a:rPr lang="ru-RU" dirty="0" smtClean="0"/>
              <a:t>комиссии по регулированию</a:t>
            </a:r>
          </a:p>
          <a:p>
            <a:pPr algn="ctr">
              <a:buNone/>
            </a:pPr>
            <a:r>
              <a:rPr lang="ru-RU" dirty="0" smtClean="0"/>
              <a:t>социально-трудовых отношений</a:t>
            </a:r>
          </a:p>
          <a:p>
            <a:pPr algn="ctr">
              <a:buNone/>
            </a:pPr>
            <a:r>
              <a:rPr lang="ru-RU" dirty="0" smtClean="0"/>
              <a:t>от 24 декабря 2014 г., протокол N 11</a:t>
            </a:r>
          </a:p>
          <a:p>
            <a:pPr algn="ctr">
              <a:buNone/>
            </a:pPr>
            <a:r>
              <a:rPr lang="ru-RU" dirty="0" smtClean="0"/>
              <a:t/>
            </a:r>
            <a:br>
              <a:rPr lang="ru-RU" dirty="0" smtClean="0"/>
            </a:br>
            <a:endParaRPr lang="ru-RU" dirty="0" smtClean="0"/>
          </a:p>
          <a:p>
            <a:pPr algn="ctr">
              <a:buNone/>
            </a:pPr>
            <a:r>
              <a:rPr lang="ru-RU" b="1" dirty="0" smtClean="0"/>
              <a:t>ЕДИНЫЕ РЕКОМЕНДАЦИИ</a:t>
            </a:r>
            <a:endParaRPr lang="ru-RU" dirty="0" smtClean="0"/>
          </a:p>
          <a:p>
            <a:pPr algn="ctr">
              <a:buNone/>
            </a:pPr>
            <a:r>
              <a:rPr lang="ru-RU" b="1" dirty="0" smtClean="0"/>
              <a:t>ПО УСТАНОВЛЕНИЮ НА ФЕДЕРАЛЬНОМ, РЕГИОНАЛЬНОМ И МЕСТНОМ</a:t>
            </a:r>
            <a:endParaRPr lang="ru-RU" dirty="0" smtClean="0"/>
          </a:p>
          <a:p>
            <a:pPr algn="ctr">
              <a:buNone/>
            </a:pPr>
            <a:r>
              <a:rPr lang="ru-RU" b="1" dirty="0" smtClean="0"/>
              <a:t>УРОВНЯХ СИСТЕМ ОПЛАТЫ ТРУДА РАБОТНИКОВ ГОСУДАРСТВЕННЫХ</a:t>
            </a:r>
            <a:endParaRPr lang="ru-RU" dirty="0" smtClean="0"/>
          </a:p>
          <a:p>
            <a:pPr algn="ctr">
              <a:buNone/>
            </a:pPr>
            <a:r>
              <a:rPr lang="ru-RU" b="1" dirty="0" smtClean="0"/>
              <a:t>И МУНИЦИПАЛЬНЫХ УЧРЕЖДЕНИЙ НА 2015 ГОД</a:t>
            </a:r>
            <a:endParaRPr lang="ru-RU" dirty="0" smtClean="0"/>
          </a:p>
          <a:p>
            <a:pPr algn="ctr">
              <a:buNone/>
            </a:pPr>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28600"/>
            <a:ext cx="8229600" cy="5897563"/>
          </a:xfrm>
        </p:spPr>
        <p:txBody>
          <a:bodyPr/>
          <a:lstStyle/>
          <a:p>
            <a:pPr algn="ctr">
              <a:buNone/>
            </a:pPr>
            <a:endParaRPr lang="ru-RU" b="1" dirty="0" smtClean="0"/>
          </a:p>
          <a:p>
            <a:pPr algn="ctr">
              <a:buNone/>
            </a:pPr>
            <a:endParaRPr lang="ru-RU" b="1" dirty="0" smtClean="0"/>
          </a:p>
          <a:p>
            <a:pPr algn="ctr">
              <a:buNone/>
            </a:pPr>
            <a:endParaRPr lang="ru-RU" b="1" dirty="0" smtClean="0"/>
          </a:p>
          <a:p>
            <a:pPr algn="ctr">
              <a:buNone/>
            </a:pPr>
            <a:r>
              <a:rPr lang="ru-RU" b="1" dirty="0" smtClean="0"/>
              <a:t>IX</a:t>
            </a:r>
            <a:r>
              <a:rPr lang="ru-RU" b="1" dirty="0" smtClean="0"/>
              <a:t>. Особенности формирования систем оплаты труда работников</a:t>
            </a:r>
          </a:p>
          <a:p>
            <a:pPr algn="ctr">
              <a:buNone/>
            </a:pPr>
            <a:r>
              <a:rPr lang="ru-RU" b="1" dirty="0" smtClean="0"/>
              <a:t>сферы образования</a:t>
            </a:r>
          </a:p>
          <a:p>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57200"/>
            <a:ext cx="8229600" cy="5668963"/>
          </a:xfrm>
        </p:spPr>
        <p:txBody>
          <a:bodyPr>
            <a:normAutofit fontScale="92500" lnSpcReduction="20000"/>
          </a:bodyPr>
          <a:lstStyle/>
          <a:p>
            <a:pPr algn="ctr">
              <a:buNone/>
            </a:pPr>
            <a:r>
              <a:rPr lang="ru-RU" dirty="0" smtClean="0"/>
              <a:t>а) в соответствии с трудовым законодательством одним из обязательных условий трудового договора, заключаемого с педагогическим работником, являются условия оплаты его труда, в том числе размер его должностного оклада или ставки заработной платы, являющийся фиксированным размером оплаты труда за исполнение должностных обязанностей за календарный месяц либо за норму часов педагогической работы в неделю (в год) за ставку заработной платы без учета компенсационных и стимулирующих выплат;</a:t>
            </a:r>
          </a:p>
          <a:p>
            <a:endParaRPr lang="ru-R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33400"/>
            <a:ext cx="8229600" cy="5592763"/>
          </a:xfrm>
        </p:spPr>
        <p:txBody>
          <a:bodyPr>
            <a:normAutofit fontScale="92500"/>
          </a:bodyPr>
          <a:lstStyle/>
          <a:p>
            <a:pPr algn="ctr">
              <a:buNone/>
            </a:pPr>
            <a:r>
              <a:rPr lang="ru-RU" dirty="0" smtClean="0"/>
              <a:t>б) под фиксированными размерами оплаты труда педагогических работников, для которых в соответствии с законодательством Российской Федерации установлена продолжительность рабочего времени, составляющая 30 или 36 часов в неделю, следует понимать размеры должностных окладов, устанавливаемых за исполнение должностных обязанностей определенной сложности за календарный месяц без учета компенсационных и стимулирующих выплат;</a:t>
            </a:r>
          </a:p>
          <a:p>
            <a:endParaRPr lang="ru-R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81000"/>
            <a:ext cx="8229600" cy="5745163"/>
          </a:xfrm>
        </p:spPr>
        <p:txBody>
          <a:bodyPr/>
          <a:lstStyle/>
          <a:p>
            <a:pPr algn="ctr">
              <a:buNone/>
            </a:pPr>
            <a:r>
              <a:rPr lang="ru-RU" dirty="0" smtClean="0"/>
              <a:t>Ставки заработной платы, установленные за 18, 24 часа преподавательской работы в неделю или за 720 часов преподавательской работы в год, являющейся нормируемой частью педагогической работы, выплачиваются педагогическим работникам с учетом выполнения ими другой педагогической работы, входящей в их должностные обязанности в соответствии с квалификационной характеристикой;</a:t>
            </a:r>
          </a:p>
          <a:p>
            <a:endParaRPr lang="ru-RU"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81000"/>
            <a:ext cx="8229600" cy="5745163"/>
          </a:xfrm>
        </p:spPr>
        <p:txBody>
          <a:bodyPr>
            <a:normAutofit fontScale="85000" lnSpcReduction="10000"/>
          </a:bodyPr>
          <a:lstStyle/>
          <a:p>
            <a:pPr algn="ctr">
              <a:buNone/>
            </a:pPr>
            <a:r>
              <a:rPr lang="ru-RU" dirty="0" smtClean="0"/>
              <a:t>г) месячная заработная плата учителей и других педагогических работников, для которых установлены нормы часов преподавательской или педагогической работы в неделю за ставку заработной платы, определяется с учетом фактического объема учебной нагрузки (преподавательской, педагогической работы) путем умножения размеров установленных им ставок заработной платы за календарный месяц на фактический объем учебной нагрузки (преподавательской, педагогической работы) в неделю и деления полученного произведения на норму часов преподавательской или педагогической работы в неделю, установленную за ставку заработной платы;</a:t>
            </a:r>
          </a:p>
          <a:p>
            <a:endParaRPr lang="ru-RU"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28600"/>
            <a:ext cx="8229600" cy="5897563"/>
          </a:xfrm>
        </p:spPr>
        <p:txBody>
          <a:bodyPr>
            <a:normAutofit fontScale="85000" lnSpcReduction="20000"/>
          </a:bodyPr>
          <a:lstStyle/>
          <a:p>
            <a:pPr algn="ctr">
              <a:buNone/>
            </a:pPr>
            <a:r>
              <a:rPr lang="ru-RU" dirty="0" smtClean="0"/>
              <a:t>е) размеры и условия дополнительных выплат за классное руководство, проверку письменных работ, заведование отделениями, филиалами, учебно-консультационными пунктами, кабинетами, отделами, учебными мастерскими, лабораториями</a:t>
            </a:r>
            <a:r>
              <a:rPr lang="ru-RU" dirty="0" smtClean="0"/>
              <a:t>,</a:t>
            </a:r>
            <a:r>
              <a:rPr lang="ru-RU" dirty="0" smtClean="0"/>
              <a:t> а также фактический объем преподавательской (педагогической) работы в рамках реализации образовательной программы образовательной организации, установленный педагогическим работникам, для которых предусмотрены нормы часов преподавательской (педагогической) работы в неделю (в год) за ставку заработной платы, предусматриваются в их трудовых договорах (дополнительных соглашениях к трудовым договорам) помимо установленных им фиксированных размеров оплаты труда.</a:t>
            </a:r>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04800"/>
            <a:ext cx="8229600" cy="5821363"/>
          </a:xfrm>
        </p:spPr>
        <p:txBody>
          <a:bodyPr/>
          <a:lstStyle/>
          <a:p>
            <a:pPr algn="ctr">
              <a:buNone/>
            </a:pPr>
            <a:endParaRPr lang="ru-RU" dirty="0" smtClean="0"/>
          </a:p>
          <a:p>
            <a:pPr algn="ctr">
              <a:buNone/>
            </a:pPr>
            <a:r>
              <a:rPr lang="ru-RU" dirty="0" smtClean="0"/>
              <a:t>VI</a:t>
            </a:r>
            <a:r>
              <a:rPr lang="ru-RU" dirty="0" smtClean="0"/>
              <a:t>. Системы оплаты труда руководителей государственных</a:t>
            </a:r>
          </a:p>
          <a:p>
            <a:pPr algn="ctr">
              <a:buNone/>
            </a:pPr>
            <a:r>
              <a:rPr lang="ru-RU" dirty="0" smtClean="0"/>
              <a:t>и муниципальных учреждений, их заместителей</a:t>
            </a:r>
          </a:p>
          <a:p>
            <a:pPr algn="ctr">
              <a:buNone/>
            </a:pPr>
            <a:r>
              <a:rPr lang="ru-RU" dirty="0" smtClean="0"/>
              <a:t>и главных бухгалтеров</a:t>
            </a:r>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04800"/>
            <a:ext cx="8229600" cy="5821363"/>
          </a:xfrm>
        </p:spPr>
        <p:txBody>
          <a:bodyPr/>
          <a:lstStyle/>
          <a:p>
            <a:pPr algn="ctr">
              <a:buNone/>
            </a:pPr>
            <a:r>
              <a:rPr lang="ru-RU" dirty="0" smtClean="0"/>
              <a:t>21. Заработная плата руководителей учреждений, их заместителей и главных бухгалтеров состоит из должностного оклада, выплат компенсационного и стимулирующего характера.</a:t>
            </a:r>
          </a:p>
          <a:p>
            <a:pPr algn="ctr">
              <a:buNone/>
            </a:pPr>
            <a:r>
              <a:rPr lang="ru-RU" dirty="0" smtClean="0"/>
              <a:t>22. Должностные оклады устанавливаются руководителям учреждений в зависимости от сложности труда, в том числе с учетом масштаба управления и особенностей деятельности и значимости учреждений.</a:t>
            </a: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28600"/>
            <a:ext cx="8229600" cy="5897563"/>
          </a:xfrm>
        </p:spPr>
        <p:txBody>
          <a:bodyPr>
            <a:normAutofit lnSpcReduction="10000"/>
          </a:bodyPr>
          <a:lstStyle/>
          <a:p>
            <a:pPr algn="ctr">
              <a:buNone/>
            </a:pPr>
            <a:r>
              <a:rPr lang="ru-RU" dirty="0" smtClean="0"/>
              <a:t>23. Выплаты компенсационного характера устанавливаются руководителям в зависимости от условий их труда в соответствии с трудовым законодательством, иными нормативными правовыми актами Российской Федерации, содержащими нормы трудового права.</a:t>
            </a:r>
          </a:p>
          <a:p>
            <a:pPr algn="ctr">
              <a:buNone/>
            </a:pPr>
            <a:r>
              <a:rPr lang="ru-RU" dirty="0" smtClean="0"/>
              <a:t>24. Выплаты стимулирующего характера руководителям учреждений рекомендуется производить в зависимости от достижения ими целевых показателей эффективности работы</a:t>
            </a: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04800"/>
            <a:ext cx="8229600" cy="5821363"/>
          </a:xfrm>
        </p:spPr>
        <p:txBody>
          <a:bodyPr/>
          <a:lstStyle/>
          <a:p>
            <a:pPr algn="ctr">
              <a:buNone/>
            </a:pPr>
            <a:endParaRPr lang="ru-RU" dirty="0" smtClean="0"/>
          </a:p>
          <a:p>
            <a:pPr algn="ctr">
              <a:buNone/>
            </a:pPr>
            <a:endParaRPr lang="ru-RU" dirty="0" smtClean="0"/>
          </a:p>
          <a:p>
            <a:pPr algn="ctr">
              <a:buNone/>
            </a:pPr>
            <a:r>
              <a:rPr lang="ru-RU" dirty="0" smtClean="0"/>
              <a:t>25</a:t>
            </a:r>
            <a:r>
              <a:rPr lang="ru-RU" dirty="0" smtClean="0"/>
              <a:t>. Условия оплаты труда руководителей учреждений устанавливаются в трудовом договоре (дополнительном соглашении к трудовому договору)</a:t>
            </a: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04800"/>
            <a:ext cx="8229600" cy="5821363"/>
          </a:xfrm>
        </p:spPr>
        <p:txBody>
          <a:bodyPr>
            <a:normAutofit fontScale="92500" lnSpcReduction="20000"/>
          </a:bodyPr>
          <a:lstStyle/>
          <a:p>
            <a:pPr algn="ctr">
              <a:buNone/>
            </a:pPr>
            <a:r>
              <a:rPr lang="ru-RU" dirty="0" smtClean="0"/>
              <a:t>Рекомендуется устанавливать предельное соотношение заработной платы руководителей учреждений путем определения соотношения средней заработной платы руководителей учреждений и средней заработной платы работников учреждений, формируемой за счет всех источников финансового обеспечения и рассчитываемой за календарный год.</a:t>
            </a:r>
          </a:p>
          <a:p>
            <a:pPr algn="ctr">
              <a:buNone/>
            </a:pPr>
            <a:r>
              <a:rPr lang="ru-RU" dirty="0" smtClean="0"/>
              <a:t>Предельное соотношение соотношения средней заработной платы руководителей и работников учреждения рекомендуется определять в кратности от 1 до 8.</a:t>
            </a: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81000"/>
            <a:ext cx="8229600" cy="5745163"/>
          </a:xfrm>
        </p:spPr>
        <p:txBody>
          <a:bodyPr/>
          <a:lstStyle/>
          <a:p>
            <a:pPr algn="ctr">
              <a:buNone/>
            </a:pPr>
            <a:r>
              <a:rPr lang="ru-RU" dirty="0" smtClean="0"/>
              <a:t>26. Должностные оклады заместителей руководителей учреждений и главных бухгалтеров рекомендуется устанавливать на 10 - 30 процентов ниже должностных окладов руководителей этих учреждений. Условия оплаты труда указанных работников устанавливаются трудовыми договорами в соответствии с коллективными договорами, локальными актами учреждений.</a:t>
            </a:r>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04800"/>
            <a:ext cx="8229600" cy="5821363"/>
          </a:xfrm>
        </p:spPr>
        <p:txBody>
          <a:bodyPr>
            <a:normAutofit fontScale="92500" lnSpcReduction="20000"/>
          </a:bodyPr>
          <a:lstStyle/>
          <a:p>
            <a:pPr algn="ctr">
              <a:buNone/>
            </a:pPr>
            <a:r>
              <a:rPr lang="ru-RU" dirty="0" smtClean="0"/>
              <a:t>27. Выплаты компенсационного характера устанавливаются заместителям руководителей и главным бухгалтерам учреждений в зависимости от условий их труда в соответствии с трудовым законодательством и иными нормативными правовыми актами Российской Федерации, содержащими нормы трудового права. Выплаты стимулирующего характера заместителям руководителей учреждений рекомендуется устанавливать с учетом целевых показателей эффективности работы, устанавливаемых руководителям учреждений.</a:t>
            </a:r>
          </a:p>
          <a:p>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Литейная">
  <a:themeElements>
    <a:clrScheme name="Литейная">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Литейная">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Литейная">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26</TotalTime>
  <Words>1364</Words>
  <Application>Microsoft Office PowerPoint</Application>
  <PresentationFormat>Экран (4:3)</PresentationFormat>
  <Paragraphs>57</Paragraphs>
  <Slides>25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25</vt:i4>
      </vt:variant>
    </vt:vector>
  </HeadingPairs>
  <TitlesOfParts>
    <vt:vector size="26" baseType="lpstr">
      <vt:lpstr>Литейная</vt:lpstr>
      <vt:lpstr>Оплата труда</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Оплата труда</dc:title>
  <dc:creator>Мама</dc:creator>
  <cp:lastModifiedBy>Кочергина</cp:lastModifiedBy>
  <cp:revision>5</cp:revision>
  <dcterms:created xsi:type="dcterms:W3CDTF">2015-03-21T11:21:53Z</dcterms:created>
  <dcterms:modified xsi:type="dcterms:W3CDTF">2015-03-21T11:59:16Z</dcterms:modified>
</cp:coreProperties>
</file>