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9" r:id="rId2"/>
  </p:sldMasterIdLst>
  <p:notesMasterIdLst>
    <p:notesMasterId r:id="rId47"/>
  </p:notesMasterIdLst>
  <p:sldIdLst>
    <p:sldId id="282" r:id="rId3"/>
    <p:sldId id="283" r:id="rId4"/>
    <p:sldId id="287" r:id="rId5"/>
    <p:sldId id="289" r:id="rId6"/>
    <p:sldId id="291" r:id="rId7"/>
    <p:sldId id="290" r:id="rId8"/>
    <p:sldId id="28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92" r:id="rId19"/>
    <p:sldId id="293" r:id="rId20"/>
    <p:sldId id="294" r:id="rId21"/>
    <p:sldId id="295" r:id="rId22"/>
    <p:sldId id="298" r:id="rId23"/>
    <p:sldId id="297" r:id="rId24"/>
    <p:sldId id="300" r:id="rId25"/>
    <p:sldId id="299" r:id="rId26"/>
    <p:sldId id="305" r:id="rId27"/>
    <p:sldId id="296" r:id="rId28"/>
    <p:sldId id="306" r:id="rId29"/>
    <p:sldId id="301" r:id="rId30"/>
    <p:sldId id="266" r:id="rId31"/>
    <p:sldId id="267" r:id="rId32"/>
    <p:sldId id="268" r:id="rId33"/>
    <p:sldId id="302" r:id="rId34"/>
    <p:sldId id="270" r:id="rId35"/>
    <p:sldId id="303" r:id="rId36"/>
    <p:sldId id="304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Необходим для</a:t>
          </a:r>
        </a:p>
        <a:p>
          <a:r>
            <a:rPr lang="ru-RU" altLang="ru-RU" dirty="0" smtClean="0"/>
            <a:t>постановки целей  </a:t>
          </a:r>
        </a:p>
        <a:p>
          <a:r>
            <a:rPr lang="ru-RU" altLang="ru-RU" dirty="0" smtClean="0"/>
            <a:t>для достижения результата</a:t>
          </a:r>
        </a:p>
        <a:p>
          <a:r>
            <a:rPr lang="ru-RU" altLang="ru-RU" dirty="0" smtClean="0"/>
            <a:t> </a:t>
          </a:r>
          <a:r>
            <a:rPr lang="ru-RU" altLang="ru-RU" b="1" dirty="0" smtClean="0"/>
            <a:t>в условиях ограниченных ресурсов</a:t>
          </a:r>
          <a:endParaRPr lang="ru-RU" altLang="ru-RU" b="1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Понимание ситуации, готовность к планированию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с учетом ограниченности ресурсов</a:t>
          </a:r>
          <a:endParaRPr lang="ru-RU" altLang="ru-RU" sz="2400" b="1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</dgm:pt>
    <dgm:pt modelId="{1973B29B-E1D8-435E-B9AA-77971973E313}" type="pres">
      <dgm:prSet presAssocID="{1AC216B6-29AA-4A50-BE62-00A54D42C940}" presName="node" presStyleLbl="node1" presStyleIdx="0" presStyleCnt="2" custLinFactNeighborX="-4907" custLinFactNeighborY="-7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5520-33C3-4EE4-866D-33ADB88122D7}" type="pres">
      <dgm:prSet presAssocID="{0C7DDE73-BF15-4EEB-8C72-4995E97FE2F4}" presName="sibTrans" presStyleCnt="0"/>
      <dgm:spPr/>
    </dgm:pt>
    <dgm:pt modelId="{CC0C5E58-087D-4EE6-A178-304B8FC7D405}" type="pres">
      <dgm:prSet presAssocID="{E87B27AD-0305-4D3C-8169-743FA91FDF9E}" presName="node" presStyleLbl="node1" presStyleIdx="1" presStyleCnt="2" custScaleX="183998" custScaleY="146667" custLinFactNeighborX="1137" custLinFactNeighborY="7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FBCE1-F186-41BC-8B94-416445DAA6A5}" type="presOf" srcId="{E87B27AD-0305-4D3C-8169-743FA91FDF9E}" destId="{CC0C5E58-087D-4EE6-A178-304B8FC7D405}" srcOrd="0" destOrd="0" presId="urn:microsoft.com/office/officeart/2005/8/layout/default"/>
    <dgm:cxn modelId="{43005F57-C62F-4198-80D2-68AE6166C6A8}" srcId="{D0AA7DCD-6C96-43B4-B1B1-7C3091DBE014}" destId="{1AC216B6-29AA-4A50-BE62-00A54D42C940}" srcOrd="0" destOrd="0" parTransId="{0B294E25-024E-4279-99EA-74DAFBFCF123}" sibTransId="{0C7DDE73-BF15-4EEB-8C72-4995E97FE2F4}"/>
    <dgm:cxn modelId="{AAD786A1-83E8-4518-B082-9471D2D22925}" type="presOf" srcId="{1AC216B6-29AA-4A50-BE62-00A54D42C940}" destId="{1973B29B-E1D8-435E-B9AA-77971973E313}" srcOrd="0" destOrd="0" presId="urn:microsoft.com/office/officeart/2005/8/layout/default"/>
    <dgm:cxn modelId="{35114BDC-95CA-44C9-9248-19834FDDAE9D}" srcId="{D0AA7DCD-6C96-43B4-B1B1-7C3091DBE014}" destId="{E87B27AD-0305-4D3C-8169-743FA91FDF9E}" srcOrd="1" destOrd="0" parTransId="{B05A8955-3968-4A0B-BD72-E618777FDC8F}" sibTransId="{584A7C87-760E-4527-9A01-8589062BE9FF}"/>
    <dgm:cxn modelId="{832752A4-6505-4AD5-9FFE-C41C3037EE60}" type="presOf" srcId="{D0AA7DCD-6C96-43B4-B1B1-7C3091DBE014}" destId="{6BAF3EF4-C885-4B97-A632-2BB270B33C96}" srcOrd="0" destOrd="0" presId="urn:microsoft.com/office/officeart/2005/8/layout/default"/>
    <dgm:cxn modelId="{69AAB884-99BE-416C-9D1D-6E43D5B08761}" type="presParOf" srcId="{6BAF3EF4-C885-4B97-A632-2BB270B33C96}" destId="{1973B29B-E1D8-435E-B9AA-77971973E313}" srcOrd="0" destOrd="0" presId="urn:microsoft.com/office/officeart/2005/8/layout/default"/>
    <dgm:cxn modelId="{846EF02B-7B4F-4B71-90FC-C901FE7A8518}" type="presParOf" srcId="{6BAF3EF4-C885-4B97-A632-2BB270B33C96}" destId="{53975520-33C3-4EE4-866D-33ADB88122D7}" srcOrd="1" destOrd="0" presId="urn:microsoft.com/office/officeart/2005/8/layout/default"/>
    <dgm:cxn modelId="{28C3048D-DF86-475E-B3B0-2732CE0AACAC}" type="presParOf" srcId="{6BAF3EF4-C885-4B97-A632-2BB270B33C96}" destId="{CC0C5E58-087D-4EE6-A178-304B8FC7D4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Последовательность выполнения задач с учетом состояния    ресурсов 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План   действий   для подчиненных/исполнителей </a:t>
          </a:r>
          <a:endParaRPr lang="ru-RU" altLang="ru-RU" sz="2400" b="1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</dgm:pt>
    <dgm:pt modelId="{1973B29B-E1D8-435E-B9AA-77971973E313}" type="pres">
      <dgm:prSet presAssocID="{1AC216B6-29AA-4A50-BE62-00A54D42C940}" presName="node" presStyleLbl="node1" presStyleIdx="0" presStyleCnt="2" custLinFactNeighborX="-4907" custLinFactNeighborY="-7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5520-33C3-4EE4-866D-33ADB88122D7}" type="pres">
      <dgm:prSet presAssocID="{0C7DDE73-BF15-4EEB-8C72-4995E97FE2F4}" presName="sibTrans" presStyleCnt="0"/>
      <dgm:spPr/>
    </dgm:pt>
    <dgm:pt modelId="{CC0C5E58-087D-4EE6-A178-304B8FC7D405}" type="pres">
      <dgm:prSet presAssocID="{E87B27AD-0305-4D3C-8169-743FA91FDF9E}" presName="node" presStyleLbl="node1" presStyleIdx="1" presStyleCnt="2" custScaleX="183998" custScaleY="146667" custLinFactNeighborX="1137" custLinFactNeighborY="7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627DF-B116-4366-89EF-BC11ED58AC9D}" type="presOf" srcId="{D0AA7DCD-6C96-43B4-B1B1-7C3091DBE014}" destId="{6BAF3EF4-C885-4B97-A632-2BB270B33C96}" srcOrd="0" destOrd="0" presId="urn:microsoft.com/office/officeart/2005/8/layout/default"/>
    <dgm:cxn modelId="{43005F57-C62F-4198-80D2-68AE6166C6A8}" srcId="{D0AA7DCD-6C96-43B4-B1B1-7C3091DBE014}" destId="{1AC216B6-29AA-4A50-BE62-00A54D42C940}" srcOrd="0" destOrd="0" parTransId="{0B294E25-024E-4279-99EA-74DAFBFCF123}" sibTransId="{0C7DDE73-BF15-4EEB-8C72-4995E97FE2F4}"/>
    <dgm:cxn modelId="{8C406AB4-AF41-4C02-A2F2-E5BA02DB3762}" type="presOf" srcId="{1AC216B6-29AA-4A50-BE62-00A54D42C940}" destId="{1973B29B-E1D8-435E-B9AA-77971973E313}" srcOrd="0" destOrd="0" presId="urn:microsoft.com/office/officeart/2005/8/layout/default"/>
    <dgm:cxn modelId="{35114BDC-95CA-44C9-9248-19834FDDAE9D}" srcId="{D0AA7DCD-6C96-43B4-B1B1-7C3091DBE014}" destId="{E87B27AD-0305-4D3C-8169-743FA91FDF9E}" srcOrd="1" destOrd="0" parTransId="{B05A8955-3968-4A0B-BD72-E618777FDC8F}" sibTransId="{584A7C87-760E-4527-9A01-8589062BE9FF}"/>
    <dgm:cxn modelId="{37162122-075A-4DCC-9A05-15D86E01B550}" type="presOf" srcId="{E87B27AD-0305-4D3C-8169-743FA91FDF9E}" destId="{CC0C5E58-087D-4EE6-A178-304B8FC7D405}" srcOrd="0" destOrd="0" presId="urn:microsoft.com/office/officeart/2005/8/layout/default"/>
    <dgm:cxn modelId="{4048114E-735B-4850-BDDA-39A9F598999C}" type="presParOf" srcId="{6BAF3EF4-C885-4B97-A632-2BB270B33C96}" destId="{1973B29B-E1D8-435E-B9AA-77971973E313}" srcOrd="0" destOrd="0" presId="urn:microsoft.com/office/officeart/2005/8/layout/default"/>
    <dgm:cxn modelId="{CD180058-41B1-4551-AEC2-2770519AF1AE}" type="presParOf" srcId="{6BAF3EF4-C885-4B97-A632-2BB270B33C96}" destId="{53975520-33C3-4EE4-866D-33ADB88122D7}" srcOrd="1" destOrd="0" presId="urn:microsoft.com/office/officeart/2005/8/layout/default"/>
    <dgm:cxn modelId="{BA578A88-24CC-4F4C-A48B-798C2845C7D1}" type="presParOf" srcId="{6BAF3EF4-C885-4B97-A632-2BB270B33C96}" destId="{CC0C5E58-087D-4EE6-A178-304B8FC7D4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3D95A-13C3-40FE-AC24-65C2EEF04DF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altLang="ru-RU" dirty="0" smtClean="0"/>
            <a:t>Распределение и постановка задач перед подчиненными, формирование мотивации</a:t>
          </a:r>
          <a:endParaRPr lang="ru-RU" altLang="ru-RU" dirty="0" smtClean="0"/>
        </a:p>
      </dgm:t>
    </dgm:pt>
    <dgm:pt modelId="{B5C16BC5-70D0-4541-A045-8013A52B1F6F}" type="parTrans" cxnId="{C1A4D76F-CBA5-486C-A88B-BAADD8418F0B}">
      <dgm:prSet/>
      <dgm:spPr/>
      <dgm:t>
        <a:bodyPr/>
        <a:lstStyle/>
        <a:p>
          <a:endParaRPr lang="ru-RU"/>
        </a:p>
      </dgm:t>
    </dgm:pt>
    <dgm:pt modelId="{ECE135DB-65C2-437B-BA50-889A058AD9C1}" type="sibTrans" cxnId="{C1A4D76F-CBA5-486C-A88B-BAADD8418F0B}">
      <dgm:prSet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bg1"/>
              </a:solidFill>
            </a:rPr>
            <a:t>Определение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ответственности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br>
            <a:rPr lang="en-US" altLang="ru-RU" dirty="0" smtClean="0">
              <a:solidFill>
                <a:schemeClr val="bg1"/>
              </a:solidFill>
            </a:rPr>
          </a:br>
          <a:r>
            <a:rPr lang="en-US" altLang="ru-RU" dirty="0" smtClean="0">
              <a:solidFill>
                <a:schemeClr val="bg1"/>
              </a:solidFill>
            </a:rPr>
            <a:t>и </a:t>
          </a:r>
          <a:r>
            <a:rPr lang="en-US" altLang="ru-RU" dirty="0" err="1" smtClean="0">
              <a:solidFill>
                <a:schemeClr val="bg1"/>
              </a:solidFill>
            </a:rPr>
            <a:t>создание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календарных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планов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исполнителей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DD26373A-5E11-4756-8730-E219E43F00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bg1"/>
              </a:solidFill>
            </a:rPr>
            <a:t>Создание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системы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обратной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связи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D84C7661-66B1-43C5-AD15-DFCB7F282EC0}" type="parTrans" cxnId="{5F5CA789-D1D6-4CB5-87F4-94B50DED2704}">
      <dgm:prSet/>
      <dgm:spPr/>
      <dgm:t>
        <a:bodyPr/>
        <a:lstStyle/>
        <a:p>
          <a:endParaRPr lang="ru-RU"/>
        </a:p>
      </dgm:t>
    </dgm:pt>
    <dgm:pt modelId="{71A52065-1802-4164-B799-21578E041C6C}" type="sibTrans" cxnId="{5F5CA789-D1D6-4CB5-87F4-94B50DED2704}">
      <dgm:prSet/>
      <dgm:spPr/>
      <dgm:t>
        <a:bodyPr/>
        <a:lstStyle/>
        <a:p>
          <a:endParaRPr lang="ru-RU"/>
        </a:p>
      </dgm:t>
    </dgm:pt>
    <dgm:pt modelId="{EEE84C66-C11D-4014-8434-30ECCC17C4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tx2"/>
              </a:solidFill>
            </a:rPr>
            <a:t>Создание</a:t>
          </a:r>
          <a:r>
            <a:rPr lang="en-US" altLang="ru-RU" dirty="0" smtClean="0">
              <a:solidFill>
                <a:schemeClr val="tx2"/>
              </a:solidFill>
            </a:rPr>
            <a:t> </a:t>
          </a:r>
          <a:r>
            <a:rPr lang="en-US" altLang="ru-RU" dirty="0" err="1" smtClean="0">
              <a:solidFill>
                <a:schemeClr val="tx2"/>
              </a:solidFill>
            </a:rPr>
            <a:t>системы</a:t>
          </a:r>
          <a:r>
            <a:rPr lang="en-US" altLang="ru-RU" dirty="0" smtClean="0">
              <a:solidFill>
                <a:schemeClr val="tx2"/>
              </a:solidFill>
            </a:rPr>
            <a:t> </a:t>
          </a:r>
          <a:r>
            <a:rPr lang="en-US" altLang="ru-RU" dirty="0" err="1" smtClean="0">
              <a:solidFill>
                <a:schemeClr val="tx2"/>
              </a:solidFill>
            </a:rPr>
            <a:t>мотивации</a:t>
          </a:r>
          <a:endParaRPr lang="en-US" altLang="ru-RU" dirty="0" smtClean="0">
            <a:solidFill>
              <a:schemeClr val="tx2"/>
            </a:solidFill>
          </a:endParaRPr>
        </a:p>
      </dgm:t>
    </dgm:pt>
    <dgm:pt modelId="{C951736B-A6B1-4B22-BCF9-CA0797D54A62}" type="parTrans" cxnId="{A8430FFC-C766-4DAC-9B2E-B4F49A469A67}">
      <dgm:prSet/>
      <dgm:spPr/>
      <dgm:t>
        <a:bodyPr/>
        <a:lstStyle/>
        <a:p>
          <a:endParaRPr lang="ru-RU"/>
        </a:p>
      </dgm:t>
    </dgm:pt>
    <dgm:pt modelId="{CF77B147-7ED5-4478-992C-8B5FB332B5FB}" type="sibTrans" cxnId="{A8430FFC-C766-4DAC-9B2E-B4F49A469A67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понятые и принятые исполнителями задачи </a:t>
          </a:r>
          <a:endParaRPr lang="ru-RU" altLang="ru-RU" sz="2400" b="1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</dgm:pt>
    <dgm:pt modelId="{164F4823-1D43-4245-A09F-820691C30465}" type="pres">
      <dgm:prSet presAssocID="{FD53D95A-13C3-40FE-AC24-65C2EEF04DFB}" presName="node" presStyleLbl="node1" presStyleIdx="0" presStyleCnt="5">
        <dgm:presLayoutVars>
          <dgm:bulletEnabled val="1"/>
        </dgm:presLayoutVars>
      </dgm:prSet>
      <dgm:spPr/>
    </dgm:pt>
    <dgm:pt modelId="{89893E43-D4BE-4077-AB49-F477FF6EA5DF}" type="pres">
      <dgm:prSet presAssocID="{ECE135DB-65C2-437B-BA50-889A058AD9C1}" presName="sibTrans" presStyleCnt="0"/>
      <dgm:spPr/>
    </dgm:pt>
    <dgm:pt modelId="{1973B29B-E1D8-435E-B9AA-77971973E313}" type="pres">
      <dgm:prSet presAssocID="{1AC216B6-29AA-4A50-BE62-00A54D42C940}" presName="node" presStyleLbl="node1" presStyleIdx="1" presStyleCnt="5">
        <dgm:presLayoutVars>
          <dgm:bulletEnabled val="1"/>
        </dgm:presLayoutVars>
      </dgm:prSet>
      <dgm:spPr/>
    </dgm:pt>
    <dgm:pt modelId="{53975520-33C3-4EE4-866D-33ADB88122D7}" type="pres">
      <dgm:prSet presAssocID="{0C7DDE73-BF15-4EEB-8C72-4995E97FE2F4}" presName="sibTrans" presStyleCnt="0"/>
      <dgm:spPr/>
    </dgm:pt>
    <dgm:pt modelId="{B756BE9E-36A9-4303-A8DA-96F6EEEE6F32}" type="pres">
      <dgm:prSet presAssocID="{DD26373A-5E11-4756-8730-E219E43F000A}" presName="node" presStyleLbl="node1" presStyleIdx="2" presStyleCnt="5">
        <dgm:presLayoutVars>
          <dgm:bulletEnabled val="1"/>
        </dgm:presLayoutVars>
      </dgm:prSet>
      <dgm:spPr/>
    </dgm:pt>
    <dgm:pt modelId="{68AC0D46-2062-460E-B319-19EE633DBFF9}" type="pres">
      <dgm:prSet presAssocID="{71A52065-1802-4164-B799-21578E041C6C}" presName="sibTrans" presStyleCnt="0"/>
      <dgm:spPr/>
    </dgm:pt>
    <dgm:pt modelId="{A792D32C-C03B-4EB7-A70E-C9305756C270}" type="pres">
      <dgm:prSet presAssocID="{EEE84C66-C11D-4014-8434-30ECCC17C44D}" presName="node" presStyleLbl="node1" presStyleIdx="3" presStyleCnt="5">
        <dgm:presLayoutVars>
          <dgm:bulletEnabled val="1"/>
        </dgm:presLayoutVars>
      </dgm:prSet>
      <dgm:spPr/>
    </dgm:pt>
    <dgm:pt modelId="{08CAAA1C-42A8-4924-BD84-E18CA6851D01}" type="pres">
      <dgm:prSet presAssocID="{CF77B147-7ED5-4478-992C-8B5FB332B5FB}" presName="sibTrans" presStyleCnt="0"/>
      <dgm:spPr/>
    </dgm:pt>
    <dgm:pt modelId="{CC0C5E58-087D-4EE6-A178-304B8FC7D405}" type="pres">
      <dgm:prSet presAssocID="{E87B27AD-0305-4D3C-8169-743FA91FDF9E}" presName="node" presStyleLbl="node1" presStyleIdx="4" presStyleCnt="5" custScaleX="183998" custScaleY="146667" custLinFactNeighborX="11799" custLinFactNeighborY="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B1488-8FCB-46D3-89F9-AF992CD3354F}" type="presOf" srcId="{D0AA7DCD-6C96-43B4-B1B1-7C3091DBE014}" destId="{6BAF3EF4-C885-4B97-A632-2BB270B33C96}" srcOrd="0" destOrd="0" presId="urn:microsoft.com/office/officeart/2005/8/layout/default"/>
    <dgm:cxn modelId="{B7FAFCC7-3D81-4DAD-81EF-9A6CF1D47ED3}" type="presOf" srcId="{DD26373A-5E11-4756-8730-E219E43F000A}" destId="{B756BE9E-36A9-4303-A8DA-96F6EEEE6F32}" srcOrd="0" destOrd="0" presId="urn:microsoft.com/office/officeart/2005/8/layout/default"/>
    <dgm:cxn modelId="{A8430FFC-C766-4DAC-9B2E-B4F49A469A67}" srcId="{D0AA7DCD-6C96-43B4-B1B1-7C3091DBE014}" destId="{EEE84C66-C11D-4014-8434-30ECCC17C44D}" srcOrd="3" destOrd="0" parTransId="{C951736B-A6B1-4B22-BCF9-CA0797D54A62}" sibTransId="{CF77B147-7ED5-4478-992C-8B5FB332B5FB}"/>
    <dgm:cxn modelId="{43005F57-C62F-4198-80D2-68AE6166C6A8}" srcId="{D0AA7DCD-6C96-43B4-B1B1-7C3091DBE014}" destId="{1AC216B6-29AA-4A50-BE62-00A54D42C940}" srcOrd="1" destOrd="0" parTransId="{0B294E25-024E-4279-99EA-74DAFBFCF123}" sibTransId="{0C7DDE73-BF15-4EEB-8C72-4995E97FE2F4}"/>
    <dgm:cxn modelId="{5F5CA789-D1D6-4CB5-87F4-94B50DED2704}" srcId="{D0AA7DCD-6C96-43B4-B1B1-7C3091DBE014}" destId="{DD26373A-5E11-4756-8730-E219E43F000A}" srcOrd="2" destOrd="0" parTransId="{D84C7661-66B1-43C5-AD15-DFCB7F282EC0}" sibTransId="{71A52065-1802-4164-B799-21578E041C6C}"/>
    <dgm:cxn modelId="{35114BDC-95CA-44C9-9248-19834FDDAE9D}" srcId="{D0AA7DCD-6C96-43B4-B1B1-7C3091DBE014}" destId="{E87B27AD-0305-4D3C-8169-743FA91FDF9E}" srcOrd="4" destOrd="0" parTransId="{B05A8955-3968-4A0B-BD72-E618777FDC8F}" sibTransId="{584A7C87-760E-4527-9A01-8589062BE9FF}"/>
    <dgm:cxn modelId="{552C0315-BC5F-4845-AA33-FD7CE87DB859}" type="presOf" srcId="{FD53D95A-13C3-40FE-AC24-65C2EEF04DFB}" destId="{164F4823-1D43-4245-A09F-820691C30465}" srcOrd="0" destOrd="0" presId="urn:microsoft.com/office/officeart/2005/8/layout/default"/>
    <dgm:cxn modelId="{190E002C-7F04-4B90-9368-3D234CA7D1FF}" type="presOf" srcId="{E87B27AD-0305-4D3C-8169-743FA91FDF9E}" destId="{CC0C5E58-087D-4EE6-A178-304B8FC7D405}" srcOrd="0" destOrd="0" presId="urn:microsoft.com/office/officeart/2005/8/layout/default"/>
    <dgm:cxn modelId="{2C4369C4-E7DC-4924-A047-38D92C023D3F}" type="presOf" srcId="{EEE84C66-C11D-4014-8434-30ECCC17C44D}" destId="{A792D32C-C03B-4EB7-A70E-C9305756C270}" srcOrd="0" destOrd="0" presId="urn:microsoft.com/office/officeart/2005/8/layout/default"/>
    <dgm:cxn modelId="{2A92501E-891B-46AE-966E-096BC3A06B6C}" type="presOf" srcId="{1AC216B6-29AA-4A50-BE62-00A54D42C940}" destId="{1973B29B-E1D8-435E-B9AA-77971973E313}" srcOrd="0" destOrd="0" presId="urn:microsoft.com/office/officeart/2005/8/layout/default"/>
    <dgm:cxn modelId="{C1A4D76F-CBA5-486C-A88B-BAADD8418F0B}" srcId="{D0AA7DCD-6C96-43B4-B1B1-7C3091DBE014}" destId="{FD53D95A-13C3-40FE-AC24-65C2EEF04DFB}" srcOrd="0" destOrd="0" parTransId="{B5C16BC5-70D0-4541-A045-8013A52B1F6F}" sibTransId="{ECE135DB-65C2-437B-BA50-889A058AD9C1}"/>
    <dgm:cxn modelId="{18F2B0B6-48C5-4814-8AC9-535F67686547}" type="presParOf" srcId="{6BAF3EF4-C885-4B97-A632-2BB270B33C96}" destId="{164F4823-1D43-4245-A09F-820691C30465}" srcOrd="0" destOrd="0" presId="urn:microsoft.com/office/officeart/2005/8/layout/default"/>
    <dgm:cxn modelId="{BA19B586-7B14-4C1D-A796-12C1D1B954C7}" type="presParOf" srcId="{6BAF3EF4-C885-4B97-A632-2BB270B33C96}" destId="{89893E43-D4BE-4077-AB49-F477FF6EA5DF}" srcOrd="1" destOrd="0" presId="urn:microsoft.com/office/officeart/2005/8/layout/default"/>
    <dgm:cxn modelId="{B1F09ED4-226E-47BB-8A6B-AA90D4B9BC96}" type="presParOf" srcId="{6BAF3EF4-C885-4B97-A632-2BB270B33C96}" destId="{1973B29B-E1D8-435E-B9AA-77971973E313}" srcOrd="2" destOrd="0" presId="urn:microsoft.com/office/officeart/2005/8/layout/default"/>
    <dgm:cxn modelId="{8E96C05E-71E6-4DB3-A6A1-4014C65A6D9E}" type="presParOf" srcId="{6BAF3EF4-C885-4B97-A632-2BB270B33C96}" destId="{53975520-33C3-4EE4-866D-33ADB88122D7}" srcOrd="3" destOrd="0" presId="urn:microsoft.com/office/officeart/2005/8/layout/default"/>
    <dgm:cxn modelId="{1D466EE6-0FCC-4A75-8526-1ACC0A1D9CEC}" type="presParOf" srcId="{6BAF3EF4-C885-4B97-A632-2BB270B33C96}" destId="{B756BE9E-36A9-4303-A8DA-96F6EEEE6F32}" srcOrd="4" destOrd="0" presId="urn:microsoft.com/office/officeart/2005/8/layout/default"/>
    <dgm:cxn modelId="{FE8BA6B5-1256-42FE-BB21-3632C5430A67}" type="presParOf" srcId="{6BAF3EF4-C885-4B97-A632-2BB270B33C96}" destId="{68AC0D46-2062-460E-B319-19EE633DBFF9}" srcOrd="5" destOrd="0" presId="urn:microsoft.com/office/officeart/2005/8/layout/default"/>
    <dgm:cxn modelId="{7FD8A8B4-FC3C-4B94-A56F-FDA592F9622A}" type="presParOf" srcId="{6BAF3EF4-C885-4B97-A632-2BB270B33C96}" destId="{A792D32C-C03B-4EB7-A70E-C9305756C270}" srcOrd="6" destOrd="0" presId="urn:microsoft.com/office/officeart/2005/8/layout/default"/>
    <dgm:cxn modelId="{CB0A08DE-1C8B-4A49-A78F-A6E19F6FE733}" type="presParOf" srcId="{6BAF3EF4-C885-4B97-A632-2BB270B33C96}" destId="{08CAAA1C-42A8-4924-BD84-E18CA6851D01}" srcOrd="7" destOrd="0" presId="urn:microsoft.com/office/officeart/2005/8/layout/default"/>
    <dgm:cxn modelId="{9B77E521-BEE9-4B2D-B236-6351CFBC6676}" type="presParOf" srcId="{6BAF3EF4-C885-4B97-A632-2BB270B33C96}" destId="{CC0C5E58-087D-4EE6-A178-304B8FC7D4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C91B3-7B0F-4179-A15A-5FF90FEE307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95E792-543B-4002-B6E3-804955A06B05}">
      <dgm:prSet/>
      <dgm:spPr/>
      <dgm:t>
        <a:bodyPr/>
        <a:lstStyle/>
        <a:p>
          <a:pPr algn="ctr"/>
          <a:r>
            <a:rPr lang="en-US" altLang="ru-RU" dirty="0" smtClean="0">
              <a:solidFill>
                <a:schemeClr val="bg1"/>
              </a:solidFill>
            </a:rPr>
            <a:t>по </a:t>
          </a:r>
          <a:r>
            <a:rPr lang="en-US" altLang="ru-RU" dirty="0" err="1" smtClean="0">
              <a:solidFill>
                <a:schemeClr val="bg1"/>
              </a:solidFill>
            </a:rPr>
            <a:t>технологии</a:t>
          </a:r>
          <a:endParaRPr lang="en-US" altLang="ru-RU" dirty="0" smtClean="0">
            <a:solidFill>
              <a:schemeClr val="bg1"/>
            </a:solidFill>
          </a:endParaRPr>
        </a:p>
      </dgm:t>
    </dgm:pt>
    <dgm:pt modelId="{028E2B5B-632A-4A8C-AB0A-6DEA1094F4C6}" type="parTrans" cxnId="{6218F5A3-B335-4FB2-84E1-829D6F498289}">
      <dgm:prSet/>
      <dgm:spPr/>
      <dgm:t>
        <a:bodyPr/>
        <a:lstStyle/>
        <a:p>
          <a:endParaRPr lang="ru-RU"/>
        </a:p>
      </dgm:t>
    </dgm:pt>
    <dgm:pt modelId="{3EA8A4E3-53B9-496F-8025-81289135131E}" type="sibTrans" cxnId="{6218F5A3-B335-4FB2-84E1-829D6F498289}">
      <dgm:prSet/>
      <dgm:spPr/>
      <dgm:t>
        <a:bodyPr/>
        <a:lstStyle/>
        <a:p>
          <a:endParaRPr lang="ru-RU"/>
        </a:p>
      </dgm:t>
    </dgm:pt>
    <dgm:pt modelId="{EFD249F1-0966-4F78-9481-37563971682C}">
      <dgm:prSet/>
      <dgm:spPr/>
      <dgm:t>
        <a:bodyPr/>
        <a:lstStyle/>
        <a:p>
          <a:pPr algn="ctr"/>
          <a:r>
            <a:rPr lang="en-US" altLang="ru-RU" dirty="0" smtClean="0">
              <a:solidFill>
                <a:schemeClr val="bg1"/>
              </a:solidFill>
            </a:rPr>
            <a:t>по </a:t>
          </a:r>
          <a:r>
            <a:rPr lang="en-US" altLang="ru-RU" dirty="0" err="1" smtClean="0">
              <a:solidFill>
                <a:schemeClr val="bg1"/>
              </a:solidFill>
            </a:rPr>
            <a:t>дисциплине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883A5CCD-AC6C-4C96-83D2-90D515E7CB27}" type="parTrans" cxnId="{2DBDA82B-154E-4EB3-8AC1-8CE85970FC3B}">
      <dgm:prSet/>
      <dgm:spPr/>
      <dgm:t>
        <a:bodyPr/>
        <a:lstStyle/>
        <a:p>
          <a:endParaRPr lang="ru-RU"/>
        </a:p>
      </dgm:t>
    </dgm:pt>
    <dgm:pt modelId="{0D0A923E-DD56-4FFF-AB2E-9DB4461F87BB}" type="sibTrans" cxnId="{2DBDA82B-154E-4EB3-8AC1-8CE85970FC3B}">
      <dgm:prSet/>
      <dgm:spPr/>
      <dgm:t>
        <a:bodyPr/>
        <a:lstStyle/>
        <a:p>
          <a:endParaRPr lang="ru-RU"/>
        </a:p>
      </dgm:t>
    </dgm:pt>
    <dgm:pt modelId="{9B28FDC6-E064-4884-8212-0ED7F935DC7F}">
      <dgm:prSet/>
      <dgm:spPr/>
      <dgm:t>
        <a:bodyPr/>
        <a:lstStyle/>
        <a:p>
          <a:pPr algn="ctr"/>
          <a:r>
            <a:rPr lang="en-US" altLang="ru-RU" dirty="0" smtClean="0">
              <a:solidFill>
                <a:schemeClr val="bg1"/>
              </a:solidFill>
            </a:rPr>
            <a:t>по </a:t>
          </a:r>
          <a:r>
            <a:rPr lang="en-US" altLang="ru-RU" dirty="0" err="1" smtClean="0">
              <a:solidFill>
                <a:schemeClr val="bg1"/>
              </a:solidFill>
            </a:rPr>
            <a:t>результату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endParaRPr lang="en-US" altLang="ru-RU" dirty="0" smtClean="0">
            <a:solidFill>
              <a:schemeClr val="bg1"/>
            </a:solidFill>
          </a:endParaRPr>
        </a:p>
      </dgm:t>
    </dgm:pt>
    <dgm:pt modelId="{7F4C1F22-48DC-40A8-9074-E255BFA50D07}" type="sibTrans" cxnId="{7C425EA8-9D21-4F0B-BC09-1EEB4A124C49}">
      <dgm:prSet/>
      <dgm:spPr/>
      <dgm:t>
        <a:bodyPr/>
        <a:lstStyle/>
        <a:p>
          <a:endParaRPr lang="ru-RU"/>
        </a:p>
      </dgm:t>
    </dgm:pt>
    <dgm:pt modelId="{362E366C-8E5A-4E66-AAB7-3D95C1FB2BBA}" type="parTrans" cxnId="{7C425EA8-9D21-4F0B-BC09-1EEB4A124C49}">
      <dgm:prSet/>
      <dgm:spPr/>
      <dgm:t>
        <a:bodyPr/>
        <a:lstStyle/>
        <a:p>
          <a:endParaRPr lang="ru-RU"/>
        </a:p>
      </dgm:t>
    </dgm:pt>
    <dgm:pt modelId="{B4D1AA92-78E7-40D9-BA50-58A2B9346FD8}" type="pres">
      <dgm:prSet presAssocID="{7D2C91B3-7B0F-4179-A15A-5FF90FEE3079}" presName="Name0" presStyleCnt="0">
        <dgm:presLayoutVars>
          <dgm:dir/>
          <dgm:animLvl val="lvl"/>
          <dgm:resizeHandles val="exact"/>
        </dgm:presLayoutVars>
      </dgm:prSet>
      <dgm:spPr/>
    </dgm:pt>
    <dgm:pt modelId="{150334C1-469E-4F7A-BFE1-A7FC764169D7}" type="pres">
      <dgm:prSet presAssocID="{9B28FDC6-E064-4884-8212-0ED7F935DC7F}" presName="compositeNode" presStyleCnt="0">
        <dgm:presLayoutVars>
          <dgm:bulletEnabled val="1"/>
        </dgm:presLayoutVars>
      </dgm:prSet>
      <dgm:spPr/>
    </dgm:pt>
    <dgm:pt modelId="{8FA0A10E-363C-4B22-8F2A-A8D535A137A9}" type="pres">
      <dgm:prSet presAssocID="{9B28FDC6-E064-4884-8212-0ED7F935DC7F}" presName="bgRect" presStyleLbl="node1" presStyleIdx="0" presStyleCnt="3" custAng="2354614" custLinFactNeighborX="-28173" custLinFactNeighborY="-28968"/>
      <dgm:spPr/>
      <dgm:t>
        <a:bodyPr/>
        <a:lstStyle/>
        <a:p>
          <a:endParaRPr lang="ru-RU"/>
        </a:p>
      </dgm:t>
    </dgm:pt>
    <dgm:pt modelId="{6B4168C8-51E3-49A2-B2F9-D27D7E433CBD}" type="pres">
      <dgm:prSet presAssocID="{9B28FDC6-E064-4884-8212-0ED7F935DC7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BBC368F-A217-4996-9E20-3DAD85806D4A}" type="pres">
      <dgm:prSet presAssocID="{7F4C1F22-48DC-40A8-9074-E255BFA50D07}" presName="hSp" presStyleCnt="0"/>
      <dgm:spPr/>
    </dgm:pt>
    <dgm:pt modelId="{41110CBE-004B-4B80-B104-38A4F4C2813C}" type="pres">
      <dgm:prSet presAssocID="{7F4C1F22-48DC-40A8-9074-E255BFA50D07}" presName="vProcSp" presStyleCnt="0"/>
      <dgm:spPr/>
    </dgm:pt>
    <dgm:pt modelId="{C748C333-DF24-40C0-A95E-89B6B8CACC5A}" type="pres">
      <dgm:prSet presAssocID="{7F4C1F22-48DC-40A8-9074-E255BFA50D07}" presName="vSp1" presStyleCnt="0"/>
      <dgm:spPr/>
    </dgm:pt>
    <dgm:pt modelId="{82C94420-5141-446A-8890-645C13E17CCB}" type="pres">
      <dgm:prSet presAssocID="{7F4C1F22-48DC-40A8-9074-E255BFA50D07}" presName="simulatedConn" presStyleLbl="solidFgAcc1" presStyleIdx="0" presStyleCnt="2" custLinFactY="141823" custLinFactNeighborX="-76541" custLinFactNeighborY="200000"/>
      <dgm:spPr>
        <a:solidFill>
          <a:srgbClr val="C00000"/>
        </a:solidFill>
      </dgm:spPr>
    </dgm:pt>
    <dgm:pt modelId="{E005A2D2-01D6-4C49-80A2-1634453C5CA1}" type="pres">
      <dgm:prSet presAssocID="{7F4C1F22-48DC-40A8-9074-E255BFA50D07}" presName="vSp2" presStyleCnt="0"/>
      <dgm:spPr/>
    </dgm:pt>
    <dgm:pt modelId="{CEB9CEAF-7E2B-4B39-BF3C-9B89F6788CB5}" type="pres">
      <dgm:prSet presAssocID="{7F4C1F22-48DC-40A8-9074-E255BFA50D07}" presName="sibTrans" presStyleCnt="0"/>
      <dgm:spPr/>
    </dgm:pt>
    <dgm:pt modelId="{06138CA7-7A6D-4B13-B6BB-6B5C275CB38E}" type="pres">
      <dgm:prSet presAssocID="{0695E792-543B-4002-B6E3-804955A06B05}" presName="compositeNode" presStyleCnt="0">
        <dgm:presLayoutVars>
          <dgm:bulletEnabled val="1"/>
        </dgm:presLayoutVars>
      </dgm:prSet>
      <dgm:spPr/>
    </dgm:pt>
    <dgm:pt modelId="{DF409CFF-4263-499B-A6EC-EA7569910CC3}" type="pres">
      <dgm:prSet presAssocID="{0695E792-543B-4002-B6E3-804955A06B05}" presName="bgRect" presStyleLbl="node1" presStyleIdx="1" presStyleCnt="3" custAng="2251849" custLinFactNeighborX="7721" custLinFactNeighborY="-3109"/>
      <dgm:spPr/>
    </dgm:pt>
    <dgm:pt modelId="{4CBB4205-0528-4E87-8F39-A763EB234921}" type="pres">
      <dgm:prSet presAssocID="{0695E792-543B-4002-B6E3-804955A06B0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AA24129-D8D8-49DF-BB1A-27C345306EF1}" type="pres">
      <dgm:prSet presAssocID="{3EA8A4E3-53B9-496F-8025-81289135131E}" presName="hSp" presStyleCnt="0"/>
      <dgm:spPr/>
    </dgm:pt>
    <dgm:pt modelId="{5E5F33A8-7247-432D-94E4-2F964AE6876B}" type="pres">
      <dgm:prSet presAssocID="{3EA8A4E3-53B9-496F-8025-81289135131E}" presName="vProcSp" presStyleCnt="0"/>
      <dgm:spPr/>
    </dgm:pt>
    <dgm:pt modelId="{8D968BC1-860D-4E5A-AA38-10880200A1AA}" type="pres">
      <dgm:prSet presAssocID="{3EA8A4E3-53B9-496F-8025-81289135131E}" presName="vSp1" presStyleCnt="0"/>
      <dgm:spPr/>
    </dgm:pt>
    <dgm:pt modelId="{C67B20F9-7AA8-4A75-9CB6-6923360D7097}" type="pres">
      <dgm:prSet presAssocID="{3EA8A4E3-53B9-496F-8025-81289135131E}" presName="simulatedConn" presStyleLbl="solidFgAcc1" presStyleIdx="1" presStyleCnt="2" custLinFactX="-44781" custLinFactY="107391" custLinFactNeighborX="-100000" custLinFactNeighborY="2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B624146-5548-4229-BEA0-ABDE22F12A72}" type="pres">
      <dgm:prSet presAssocID="{3EA8A4E3-53B9-496F-8025-81289135131E}" presName="vSp2" presStyleCnt="0"/>
      <dgm:spPr/>
    </dgm:pt>
    <dgm:pt modelId="{31994582-9895-495A-BC88-D6BC0487C155}" type="pres">
      <dgm:prSet presAssocID="{3EA8A4E3-53B9-496F-8025-81289135131E}" presName="sibTrans" presStyleCnt="0"/>
      <dgm:spPr/>
    </dgm:pt>
    <dgm:pt modelId="{191E7348-5880-407A-ACDF-CDF1F84DBFFA}" type="pres">
      <dgm:prSet presAssocID="{EFD249F1-0966-4F78-9481-37563971682C}" presName="compositeNode" presStyleCnt="0">
        <dgm:presLayoutVars>
          <dgm:bulletEnabled val="1"/>
        </dgm:presLayoutVars>
      </dgm:prSet>
      <dgm:spPr/>
    </dgm:pt>
    <dgm:pt modelId="{C42A859A-AD41-4561-BCDF-08FFB262A461}" type="pres">
      <dgm:prSet presAssocID="{EFD249F1-0966-4F78-9481-37563971682C}" presName="bgRect" presStyleLbl="node1" presStyleIdx="2" presStyleCnt="3" custAng="2303353" custScaleY="98335" custLinFactNeighborX="43237" custLinFactNeighborY="-3067"/>
      <dgm:spPr/>
    </dgm:pt>
    <dgm:pt modelId="{88A2B6FC-7851-4EC6-9044-65DCBA531912}" type="pres">
      <dgm:prSet presAssocID="{EFD249F1-0966-4F78-9481-37563971682C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B6E3F8-B9F9-4061-91B1-C87AF3CB78F7}" type="presOf" srcId="{EFD249F1-0966-4F78-9481-37563971682C}" destId="{C42A859A-AD41-4561-BCDF-08FFB262A461}" srcOrd="0" destOrd="0" presId="urn:microsoft.com/office/officeart/2005/8/layout/hProcess7"/>
    <dgm:cxn modelId="{2DBDA82B-154E-4EB3-8AC1-8CE85970FC3B}" srcId="{7D2C91B3-7B0F-4179-A15A-5FF90FEE3079}" destId="{EFD249F1-0966-4F78-9481-37563971682C}" srcOrd="2" destOrd="0" parTransId="{883A5CCD-AC6C-4C96-83D2-90D515E7CB27}" sibTransId="{0D0A923E-DD56-4FFF-AB2E-9DB4461F87BB}"/>
    <dgm:cxn modelId="{522611F8-553C-4346-89A3-9D811822212B}" type="presOf" srcId="{9B28FDC6-E064-4884-8212-0ED7F935DC7F}" destId="{6B4168C8-51E3-49A2-B2F9-D27D7E433CBD}" srcOrd="1" destOrd="0" presId="urn:microsoft.com/office/officeart/2005/8/layout/hProcess7"/>
    <dgm:cxn modelId="{309BC26C-9D1C-47C0-8DAC-44B57F45FF5E}" type="presOf" srcId="{0695E792-543B-4002-B6E3-804955A06B05}" destId="{DF409CFF-4263-499B-A6EC-EA7569910CC3}" srcOrd="0" destOrd="0" presId="urn:microsoft.com/office/officeart/2005/8/layout/hProcess7"/>
    <dgm:cxn modelId="{1381761E-A9FC-4596-9AD5-E4BEDB15C315}" type="presOf" srcId="{0695E792-543B-4002-B6E3-804955A06B05}" destId="{4CBB4205-0528-4E87-8F39-A763EB234921}" srcOrd="1" destOrd="0" presId="urn:microsoft.com/office/officeart/2005/8/layout/hProcess7"/>
    <dgm:cxn modelId="{6218F5A3-B335-4FB2-84E1-829D6F498289}" srcId="{7D2C91B3-7B0F-4179-A15A-5FF90FEE3079}" destId="{0695E792-543B-4002-B6E3-804955A06B05}" srcOrd="1" destOrd="0" parTransId="{028E2B5B-632A-4A8C-AB0A-6DEA1094F4C6}" sibTransId="{3EA8A4E3-53B9-496F-8025-81289135131E}"/>
    <dgm:cxn modelId="{4502EBE2-510D-4496-8D10-97E7EADF1E33}" type="presOf" srcId="{9B28FDC6-E064-4884-8212-0ED7F935DC7F}" destId="{8FA0A10E-363C-4B22-8F2A-A8D535A137A9}" srcOrd="0" destOrd="0" presId="urn:microsoft.com/office/officeart/2005/8/layout/hProcess7"/>
    <dgm:cxn modelId="{0B64E39D-0E43-4F8A-92F5-724B3E9DB7FE}" type="presOf" srcId="{EFD249F1-0966-4F78-9481-37563971682C}" destId="{88A2B6FC-7851-4EC6-9044-65DCBA531912}" srcOrd="1" destOrd="0" presId="urn:microsoft.com/office/officeart/2005/8/layout/hProcess7"/>
    <dgm:cxn modelId="{09F261EC-C0F5-47AF-B693-6BC68E674DDA}" type="presOf" srcId="{7D2C91B3-7B0F-4179-A15A-5FF90FEE3079}" destId="{B4D1AA92-78E7-40D9-BA50-58A2B9346FD8}" srcOrd="0" destOrd="0" presId="urn:microsoft.com/office/officeart/2005/8/layout/hProcess7"/>
    <dgm:cxn modelId="{7C425EA8-9D21-4F0B-BC09-1EEB4A124C49}" srcId="{7D2C91B3-7B0F-4179-A15A-5FF90FEE3079}" destId="{9B28FDC6-E064-4884-8212-0ED7F935DC7F}" srcOrd="0" destOrd="0" parTransId="{362E366C-8E5A-4E66-AAB7-3D95C1FB2BBA}" sibTransId="{7F4C1F22-48DC-40A8-9074-E255BFA50D07}"/>
    <dgm:cxn modelId="{F7CCD42E-7B78-4BF2-A863-368A5D381931}" type="presParOf" srcId="{B4D1AA92-78E7-40D9-BA50-58A2B9346FD8}" destId="{150334C1-469E-4F7A-BFE1-A7FC764169D7}" srcOrd="0" destOrd="0" presId="urn:microsoft.com/office/officeart/2005/8/layout/hProcess7"/>
    <dgm:cxn modelId="{64131FBD-8443-47DD-BF4E-C04F5E72F291}" type="presParOf" srcId="{150334C1-469E-4F7A-BFE1-A7FC764169D7}" destId="{8FA0A10E-363C-4B22-8F2A-A8D535A137A9}" srcOrd="0" destOrd="0" presId="urn:microsoft.com/office/officeart/2005/8/layout/hProcess7"/>
    <dgm:cxn modelId="{679DE660-2F75-415D-91E0-390B2B990AFF}" type="presParOf" srcId="{150334C1-469E-4F7A-BFE1-A7FC764169D7}" destId="{6B4168C8-51E3-49A2-B2F9-D27D7E433CBD}" srcOrd="1" destOrd="0" presId="urn:microsoft.com/office/officeart/2005/8/layout/hProcess7"/>
    <dgm:cxn modelId="{C0E6060C-A77F-44AD-BF41-AFEBD4FEC9E9}" type="presParOf" srcId="{B4D1AA92-78E7-40D9-BA50-58A2B9346FD8}" destId="{0BBC368F-A217-4996-9E20-3DAD85806D4A}" srcOrd="1" destOrd="0" presId="urn:microsoft.com/office/officeart/2005/8/layout/hProcess7"/>
    <dgm:cxn modelId="{A214E8A8-821E-4BBB-AE8F-E5D05A63E82B}" type="presParOf" srcId="{B4D1AA92-78E7-40D9-BA50-58A2B9346FD8}" destId="{41110CBE-004B-4B80-B104-38A4F4C2813C}" srcOrd="2" destOrd="0" presId="urn:microsoft.com/office/officeart/2005/8/layout/hProcess7"/>
    <dgm:cxn modelId="{EA8191CC-9737-410C-8D93-6722C1EA3FB2}" type="presParOf" srcId="{41110CBE-004B-4B80-B104-38A4F4C2813C}" destId="{C748C333-DF24-40C0-A95E-89B6B8CACC5A}" srcOrd="0" destOrd="0" presId="urn:microsoft.com/office/officeart/2005/8/layout/hProcess7"/>
    <dgm:cxn modelId="{B4931D25-4725-4E0C-8BA1-48A11149BB90}" type="presParOf" srcId="{41110CBE-004B-4B80-B104-38A4F4C2813C}" destId="{82C94420-5141-446A-8890-645C13E17CCB}" srcOrd="1" destOrd="0" presId="urn:microsoft.com/office/officeart/2005/8/layout/hProcess7"/>
    <dgm:cxn modelId="{4E8CF2B5-FD05-43C5-9DDD-D16BD03CB607}" type="presParOf" srcId="{41110CBE-004B-4B80-B104-38A4F4C2813C}" destId="{E005A2D2-01D6-4C49-80A2-1634453C5CA1}" srcOrd="2" destOrd="0" presId="urn:microsoft.com/office/officeart/2005/8/layout/hProcess7"/>
    <dgm:cxn modelId="{FF053A5B-C922-4E18-912B-25F1C59BB679}" type="presParOf" srcId="{B4D1AA92-78E7-40D9-BA50-58A2B9346FD8}" destId="{CEB9CEAF-7E2B-4B39-BF3C-9B89F6788CB5}" srcOrd="3" destOrd="0" presId="urn:microsoft.com/office/officeart/2005/8/layout/hProcess7"/>
    <dgm:cxn modelId="{DA423102-CD8D-4979-AFCF-143D9C9FCC7A}" type="presParOf" srcId="{B4D1AA92-78E7-40D9-BA50-58A2B9346FD8}" destId="{06138CA7-7A6D-4B13-B6BB-6B5C275CB38E}" srcOrd="4" destOrd="0" presId="urn:microsoft.com/office/officeart/2005/8/layout/hProcess7"/>
    <dgm:cxn modelId="{ABE2EB84-9EF9-4953-961E-74B138065CD2}" type="presParOf" srcId="{06138CA7-7A6D-4B13-B6BB-6B5C275CB38E}" destId="{DF409CFF-4263-499B-A6EC-EA7569910CC3}" srcOrd="0" destOrd="0" presId="urn:microsoft.com/office/officeart/2005/8/layout/hProcess7"/>
    <dgm:cxn modelId="{93ACB955-EEEB-4E60-B24E-0A23696E581F}" type="presParOf" srcId="{06138CA7-7A6D-4B13-B6BB-6B5C275CB38E}" destId="{4CBB4205-0528-4E87-8F39-A763EB234921}" srcOrd="1" destOrd="0" presId="urn:microsoft.com/office/officeart/2005/8/layout/hProcess7"/>
    <dgm:cxn modelId="{E9430BA6-E4E2-4113-BB28-D3F8E893B884}" type="presParOf" srcId="{B4D1AA92-78E7-40D9-BA50-58A2B9346FD8}" destId="{7AA24129-D8D8-49DF-BB1A-27C345306EF1}" srcOrd="5" destOrd="0" presId="urn:microsoft.com/office/officeart/2005/8/layout/hProcess7"/>
    <dgm:cxn modelId="{148B7746-B75D-4387-86C4-0A87FD06D9FF}" type="presParOf" srcId="{B4D1AA92-78E7-40D9-BA50-58A2B9346FD8}" destId="{5E5F33A8-7247-432D-94E4-2F964AE6876B}" srcOrd="6" destOrd="0" presId="urn:microsoft.com/office/officeart/2005/8/layout/hProcess7"/>
    <dgm:cxn modelId="{E4E88DED-C02A-4E8C-825B-BFF8A973A7F6}" type="presParOf" srcId="{5E5F33A8-7247-432D-94E4-2F964AE6876B}" destId="{8D968BC1-860D-4E5A-AA38-10880200A1AA}" srcOrd="0" destOrd="0" presId="urn:microsoft.com/office/officeart/2005/8/layout/hProcess7"/>
    <dgm:cxn modelId="{FD775646-F383-4961-86B5-1C0401512991}" type="presParOf" srcId="{5E5F33A8-7247-432D-94E4-2F964AE6876B}" destId="{C67B20F9-7AA8-4A75-9CB6-6923360D7097}" srcOrd="1" destOrd="0" presId="urn:microsoft.com/office/officeart/2005/8/layout/hProcess7"/>
    <dgm:cxn modelId="{A73AFAAA-8E0F-4D93-BDFB-C764A4E7F3EF}" type="presParOf" srcId="{5E5F33A8-7247-432D-94E4-2F964AE6876B}" destId="{3B624146-5548-4229-BEA0-ABDE22F12A72}" srcOrd="2" destOrd="0" presId="urn:microsoft.com/office/officeart/2005/8/layout/hProcess7"/>
    <dgm:cxn modelId="{5BDC762E-542B-4C19-BA45-F750BFEE5857}" type="presParOf" srcId="{B4D1AA92-78E7-40D9-BA50-58A2B9346FD8}" destId="{31994582-9895-495A-BC88-D6BC0487C155}" srcOrd="7" destOrd="0" presId="urn:microsoft.com/office/officeart/2005/8/layout/hProcess7"/>
    <dgm:cxn modelId="{53E87005-54B5-4412-869E-B36D1846DE84}" type="presParOf" srcId="{B4D1AA92-78E7-40D9-BA50-58A2B9346FD8}" destId="{191E7348-5880-407A-ACDF-CDF1F84DBFFA}" srcOrd="8" destOrd="0" presId="urn:microsoft.com/office/officeart/2005/8/layout/hProcess7"/>
    <dgm:cxn modelId="{F1E32165-5054-4E0A-830A-D258E603080A}" type="presParOf" srcId="{191E7348-5880-407A-ACDF-CDF1F84DBFFA}" destId="{C42A859A-AD41-4561-BCDF-08FFB262A461}" srcOrd="0" destOrd="0" presId="urn:microsoft.com/office/officeart/2005/8/layout/hProcess7"/>
    <dgm:cxn modelId="{529F596B-DDF3-497F-B01C-DF9CFFC7151F}" type="presParOf" srcId="{191E7348-5880-407A-ACDF-CDF1F84DBFFA}" destId="{88A2B6FC-7851-4EC6-9044-65DCBA531912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3B29B-E1D8-435E-B9AA-77971973E313}">
      <dsp:nvSpPr>
        <dsp:cNvPr id="0" name=""/>
        <dsp:cNvSpPr/>
      </dsp:nvSpPr>
      <dsp:spPr>
        <a:xfrm>
          <a:off x="0" y="92218"/>
          <a:ext cx="2796778" cy="167806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Необходим для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постановки целей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для достижения результата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 </a:t>
          </a:r>
          <a:r>
            <a:rPr lang="ru-RU" altLang="ru-RU" sz="1500" b="1" kern="1200" dirty="0" smtClean="0"/>
            <a:t>в условиях ограниченных ресурсов</a:t>
          </a:r>
          <a:endParaRPr lang="ru-RU" altLang="ru-RU" sz="1500" b="1" kern="1200" dirty="0" smtClean="0">
            <a:solidFill>
              <a:schemeClr val="bg1"/>
            </a:solidFill>
          </a:endParaRPr>
        </a:p>
      </dsp:txBody>
      <dsp:txXfrm>
        <a:off x="0" y="92218"/>
        <a:ext cx="2796778" cy="1678066"/>
      </dsp:txXfrm>
    </dsp:sp>
    <dsp:sp modelId="{CC0C5E58-087D-4EE6-A178-304B8FC7D405}">
      <dsp:nvSpPr>
        <dsp:cNvPr id="0" name=""/>
        <dsp:cNvSpPr/>
      </dsp:nvSpPr>
      <dsp:spPr>
        <a:xfrm>
          <a:off x="3083584" y="1912392"/>
          <a:ext cx="5146015" cy="246117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Понимание ситуации, готовность к планированию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с учетом ограниченности ресурсов</a:t>
          </a:r>
          <a:endParaRPr lang="ru-RU" altLang="ru-RU" sz="2400" b="1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3083584" y="1912392"/>
        <a:ext cx="5146015" cy="246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3B29B-E1D8-435E-B9AA-77971973E313}">
      <dsp:nvSpPr>
        <dsp:cNvPr id="0" name=""/>
        <dsp:cNvSpPr/>
      </dsp:nvSpPr>
      <dsp:spPr>
        <a:xfrm>
          <a:off x="0" y="92218"/>
          <a:ext cx="2796778" cy="167806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kern="1200" dirty="0" smtClean="0"/>
            <a:t>Последовательность выполнения задач с учетом состояния    ресурсов </a:t>
          </a:r>
          <a:endParaRPr lang="ru-RU" altLang="ru-RU" sz="1900" kern="1200" dirty="0" smtClean="0">
            <a:solidFill>
              <a:schemeClr val="bg1"/>
            </a:solidFill>
          </a:endParaRPr>
        </a:p>
      </dsp:txBody>
      <dsp:txXfrm>
        <a:off x="0" y="92218"/>
        <a:ext cx="2796778" cy="1678066"/>
      </dsp:txXfrm>
    </dsp:sp>
    <dsp:sp modelId="{CC0C5E58-087D-4EE6-A178-304B8FC7D405}">
      <dsp:nvSpPr>
        <dsp:cNvPr id="0" name=""/>
        <dsp:cNvSpPr/>
      </dsp:nvSpPr>
      <dsp:spPr>
        <a:xfrm>
          <a:off x="3083584" y="1912392"/>
          <a:ext cx="5146015" cy="246117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План   действий   для подчиненных/исполнителей </a:t>
          </a:r>
          <a:endParaRPr lang="ru-RU" altLang="ru-RU" sz="2400" b="1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3083584" y="1912392"/>
        <a:ext cx="5146015" cy="246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4823-1D43-4245-A09F-820691C30465}">
      <dsp:nvSpPr>
        <dsp:cNvPr id="0" name=""/>
        <dsp:cNvSpPr/>
      </dsp:nvSpPr>
      <dsp:spPr>
        <a:xfrm>
          <a:off x="0" y="155096"/>
          <a:ext cx="2571749" cy="154305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/>
            <a:t>Распределение и постановка задач перед подчиненными, формирование мотивации</a:t>
          </a:r>
          <a:endParaRPr lang="ru-RU" altLang="ru-RU" sz="1700" kern="1200" dirty="0" smtClean="0"/>
        </a:p>
      </dsp:txBody>
      <dsp:txXfrm>
        <a:off x="0" y="155096"/>
        <a:ext cx="2571749" cy="1543050"/>
      </dsp:txXfrm>
    </dsp:sp>
    <dsp:sp modelId="{1973B29B-E1D8-435E-B9AA-77971973E313}">
      <dsp:nvSpPr>
        <dsp:cNvPr id="0" name=""/>
        <dsp:cNvSpPr/>
      </dsp:nvSpPr>
      <dsp:spPr>
        <a:xfrm>
          <a:off x="2828925" y="155096"/>
          <a:ext cx="2571749" cy="154305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bg1"/>
              </a:solidFill>
            </a:rPr>
            <a:t>Определение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ответственности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br>
            <a:rPr lang="en-US" altLang="ru-RU" sz="1700" kern="1200" dirty="0" smtClean="0">
              <a:solidFill>
                <a:schemeClr val="bg1"/>
              </a:solidFill>
            </a:rPr>
          </a:br>
          <a:r>
            <a:rPr lang="en-US" altLang="ru-RU" sz="1700" kern="1200" dirty="0" smtClean="0">
              <a:solidFill>
                <a:schemeClr val="bg1"/>
              </a:solidFill>
            </a:rPr>
            <a:t>и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календарных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планов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исполнителей</a:t>
          </a:r>
          <a:endParaRPr lang="ru-RU" altLang="ru-RU" sz="1700" kern="1200" dirty="0" smtClean="0">
            <a:solidFill>
              <a:schemeClr val="bg1"/>
            </a:solidFill>
          </a:endParaRPr>
        </a:p>
      </dsp:txBody>
      <dsp:txXfrm>
        <a:off x="2828925" y="155096"/>
        <a:ext cx="2571749" cy="1543050"/>
      </dsp:txXfrm>
    </dsp:sp>
    <dsp:sp modelId="{B756BE9E-36A9-4303-A8DA-96F6EEEE6F32}">
      <dsp:nvSpPr>
        <dsp:cNvPr id="0" name=""/>
        <dsp:cNvSpPr/>
      </dsp:nvSpPr>
      <dsp:spPr>
        <a:xfrm>
          <a:off x="5657849" y="155096"/>
          <a:ext cx="2571749" cy="154305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bg1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системы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обратной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связи</a:t>
          </a:r>
          <a:endParaRPr lang="ru-RU" altLang="ru-RU" sz="1700" kern="1200" dirty="0" smtClean="0">
            <a:solidFill>
              <a:schemeClr val="bg1"/>
            </a:solidFill>
          </a:endParaRPr>
        </a:p>
      </dsp:txBody>
      <dsp:txXfrm>
        <a:off x="5657849" y="155096"/>
        <a:ext cx="2571749" cy="1543050"/>
      </dsp:txXfrm>
    </dsp:sp>
    <dsp:sp modelId="{A792D32C-C03B-4EB7-A70E-C9305756C270}">
      <dsp:nvSpPr>
        <dsp:cNvPr id="0" name=""/>
        <dsp:cNvSpPr/>
      </dsp:nvSpPr>
      <dsp:spPr>
        <a:xfrm>
          <a:off x="334353" y="2315369"/>
          <a:ext cx="2571749" cy="154305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tx2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tx2"/>
              </a:solidFill>
            </a:rPr>
            <a:t> </a:t>
          </a:r>
          <a:r>
            <a:rPr lang="en-US" altLang="ru-RU" sz="1700" kern="1200" dirty="0" err="1" smtClean="0">
              <a:solidFill>
                <a:schemeClr val="tx2"/>
              </a:solidFill>
            </a:rPr>
            <a:t>системы</a:t>
          </a:r>
          <a:r>
            <a:rPr lang="en-US" altLang="ru-RU" sz="1700" kern="1200" dirty="0" smtClean="0">
              <a:solidFill>
                <a:schemeClr val="tx2"/>
              </a:solidFill>
            </a:rPr>
            <a:t> </a:t>
          </a:r>
          <a:r>
            <a:rPr lang="en-US" altLang="ru-RU" sz="1700" kern="1200" dirty="0" err="1" smtClean="0">
              <a:solidFill>
                <a:schemeClr val="tx2"/>
              </a:solidFill>
            </a:rPr>
            <a:t>мотивации</a:t>
          </a:r>
          <a:endParaRPr lang="en-US" altLang="ru-RU" sz="1700" kern="1200" dirty="0" smtClean="0">
            <a:solidFill>
              <a:schemeClr val="tx2"/>
            </a:solidFill>
          </a:endParaRPr>
        </a:p>
      </dsp:txBody>
      <dsp:txXfrm>
        <a:off x="334353" y="2315369"/>
        <a:ext cx="2571749" cy="1543050"/>
      </dsp:txXfrm>
    </dsp:sp>
    <dsp:sp modelId="{CC0C5E58-087D-4EE6-A178-304B8FC7D405}">
      <dsp:nvSpPr>
        <dsp:cNvPr id="0" name=""/>
        <dsp:cNvSpPr/>
      </dsp:nvSpPr>
      <dsp:spPr>
        <a:xfrm>
          <a:off x="3466719" y="2108453"/>
          <a:ext cx="4731968" cy="22631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понятые и принятые исполнителями задачи </a:t>
          </a:r>
          <a:endParaRPr lang="ru-RU" altLang="ru-RU" sz="2400" b="1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3466719" y="2108453"/>
        <a:ext cx="4731968" cy="2263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A10E-363C-4B22-8F2A-A8D535A137A9}">
      <dsp:nvSpPr>
        <dsp:cNvPr id="0" name=""/>
        <dsp:cNvSpPr/>
      </dsp:nvSpPr>
      <dsp:spPr>
        <a:xfrm rot="2354614">
          <a:off x="-586819" y="377292"/>
          <a:ext cx="2084635" cy="25015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100" kern="1200" dirty="0" smtClean="0">
              <a:solidFill>
                <a:schemeClr val="bg1"/>
              </a:solidFill>
            </a:rPr>
            <a:t>по </a:t>
          </a:r>
          <a:r>
            <a:rPr lang="en-US" altLang="ru-RU" sz="2100" kern="1200" dirty="0" err="1" smtClean="0">
              <a:solidFill>
                <a:schemeClr val="bg1"/>
              </a:solidFill>
            </a:rPr>
            <a:t>результату</a:t>
          </a:r>
          <a:r>
            <a:rPr lang="en-US" altLang="ru-RU" sz="2100" kern="1200" dirty="0" smtClean="0">
              <a:solidFill>
                <a:schemeClr val="bg1"/>
              </a:solidFill>
            </a:rPr>
            <a:t> </a:t>
          </a:r>
          <a:endParaRPr lang="en-US" altLang="ru-RU" sz="2100" kern="1200" dirty="0" smtClean="0">
            <a:solidFill>
              <a:schemeClr val="bg1"/>
            </a:solidFill>
          </a:endParaRPr>
        </a:p>
      </dsp:txBody>
      <dsp:txXfrm rot="16200000">
        <a:off x="-1073504" y="717734"/>
        <a:ext cx="2051281" cy="416927"/>
      </dsp:txXfrm>
    </dsp:sp>
    <dsp:sp modelId="{DF409CFF-4263-499B-A6EC-EA7569910CC3}">
      <dsp:nvSpPr>
        <dsp:cNvPr id="0" name=""/>
        <dsp:cNvSpPr/>
      </dsp:nvSpPr>
      <dsp:spPr>
        <a:xfrm rot="2251849">
          <a:off x="2319036" y="408963"/>
          <a:ext cx="2084635" cy="25015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100" kern="1200" dirty="0" smtClean="0">
              <a:solidFill>
                <a:schemeClr val="bg1"/>
              </a:solidFill>
            </a:rPr>
            <a:t>по </a:t>
          </a:r>
          <a:r>
            <a:rPr lang="en-US" altLang="ru-RU" sz="2100" kern="1200" dirty="0" err="1" smtClean="0">
              <a:solidFill>
                <a:schemeClr val="bg1"/>
              </a:solidFill>
            </a:rPr>
            <a:t>технологии</a:t>
          </a:r>
          <a:endParaRPr lang="en-US" altLang="ru-RU" sz="2100" kern="1200" dirty="0" smtClean="0">
            <a:solidFill>
              <a:schemeClr val="bg1"/>
            </a:solidFill>
          </a:endParaRPr>
        </a:p>
      </dsp:txBody>
      <dsp:txXfrm rot="16200000">
        <a:off x="1811598" y="764764"/>
        <a:ext cx="2051281" cy="416927"/>
      </dsp:txXfrm>
    </dsp:sp>
    <dsp:sp modelId="{82C94420-5141-446A-8890-645C13E17CCB}">
      <dsp:nvSpPr>
        <dsp:cNvPr id="0" name=""/>
        <dsp:cNvSpPr/>
      </dsp:nvSpPr>
      <dsp:spPr>
        <a:xfrm rot="5400000">
          <a:off x="1745274" y="3134798"/>
          <a:ext cx="367781" cy="312695"/>
        </a:xfrm>
        <a:prstGeom prst="flowChartExtract">
          <a:avLst/>
        </a:prstGeom>
        <a:solidFill>
          <a:srgbClr val="C0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859A-AD41-4561-BCDF-08FFB262A461}">
      <dsp:nvSpPr>
        <dsp:cNvPr id="0" name=""/>
        <dsp:cNvSpPr/>
      </dsp:nvSpPr>
      <dsp:spPr>
        <a:xfrm rot="2303353">
          <a:off x="5217013" y="410014"/>
          <a:ext cx="2084635" cy="24599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100" kern="1200" dirty="0" smtClean="0">
              <a:solidFill>
                <a:schemeClr val="bg1"/>
              </a:solidFill>
            </a:rPr>
            <a:t>по </a:t>
          </a:r>
          <a:r>
            <a:rPr lang="en-US" altLang="ru-RU" sz="2100" kern="1200" dirty="0" err="1" smtClean="0">
              <a:solidFill>
                <a:schemeClr val="bg1"/>
              </a:solidFill>
            </a:rPr>
            <a:t>дисциплине</a:t>
          </a:r>
          <a:endParaRPr lang="ru-RU" altLang="ru-RU" sz="2100" kern="1200" dirty="0" smtClean="0">
            <a:solidFill>
              <a:schemeClr val="bg1"/>
            </a:solidFill>
          </a:endParaRPr>
        </a:p>
      </dsp:txBody>
      <dsp:txXfrm rot="16200000">
        <a:off x="4734668" y="740153"/>
        <a:ext cx="2017127" cy="416927"/>
      </dsp:txXfrm>
    </dsp:sp>
    <dsp:sp modelId="{C67B20F9-7AA8-4A75-9CB6-6923360D7097}">
      <dsp:nvSpPr>
        <dsp:cNvPr id="0" name=""/>
        <dsp:cNvSpPr/>
      </dsp:nvSpPr>
      <dsp:spPr>
        <a:xfrm rot="5400000">
          <a:off x="3689489" y="3134798"/>
          <a:ext cx="367781" cy="312695"/>
        </a:xfrm>
        <a:prstGeom prst="flowChartExtract">
          <a:avLst/>
        </a:prstGeom>
        <a:solidFill>
          <a:srgbClr val="C0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C624-DF14-4E48-8142-F6281F063E3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3CBD-E193-412A-8EC8-ABE424B90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F6C454-6040-434D-924B-A816C43BBD68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3792CC-BA04-4F88-B96F-B06F917A60B8}" type="slidenum">
              <a:rPr lang="ru-RU" altLang="ru-RU" sz="1200" smtClean="0"/>
              <a:pPr/>
              <a:t>11</a:t>
            </a:fld>
            <a:endParaRPr lang="ru-RU" altLang="ru-RU" sz="1200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6B1FB8-2811-4956-953B-A1565C19C1AA}" type="slidenum">
              <a:rPr lang="ru-RU" altLang="ru-RU" sz="1200" smtClean="0"/>
              <a:pPr/>
              <a:t>13</a:t>
            </a:fld>
            <a:endParaRPr lang="ru-RU" altLang="ru-RU" sz="120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BC9601-CE8A-4495-A793-3ABACAAD39BF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A8E20D-9E57-4F61-8B2D-F51E6C3F960C}" type="slidenum">
              <a:rPr lang="ru-RU" altLang="ru-RU" sz="1200" smtClean="0"/>
              <a:pPr/>
              <a:t>15</a:t>
            </a:fld>
            <a:endParaRPr lang="ru-RU" altLang="ru-RU" sz="1200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31BD51-2552-46B2-8E9F-7291D0A9F29A}" type="slidenum">
              <a:rPr lang="ru-RU" altLang="ru-RU" sz="1200" smtClean="0"/>
              <a:pPr/>
              <a:t>16</a:t>
            </a:fld>
            <a:endParaRPr lang="ru-RU" altLang="ru-RU" sz="1200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3806-8F0F-4A2C-A2F9-D90BCEEB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628A-6822-4244-ACB5-D3B61D879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4260-8E33-4017-9F78-2A91740E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33900" y="1447800"/>
            <a:ext cx="39243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33900" y="3848100"/>
            <a:ext cx="39243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D156-188E-472D-87DF-345BD3B3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3806-8F0F-4A2C-A2F9-D90BCEEB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628A-6822-4244-ACB5-D3B61D879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8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4260-8E33-4017-9F78-2A91740E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BBA1F0-B2C2-4BF1-B175-DB775D0E6B86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14400" y="304800"/>
            <a:ext cx="737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Теория и практика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управления</a:t>
            </a:r>
            <a:endParaRPr lang="en-US" altLang="ru-RU" sz="2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Часть 2.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307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gray">
          <a:xfrm>
            <a:off x="2019300" y="1828800"/>
            <a:ext cx="64198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92088" indent="-1920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Люди любят работу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Они  сами  управляют собой в соответствии с поставленными целями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Они принимают на себя ответственность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Они честолюбивы и обладают творческим потенциалом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5475" y="1111250"/>
            <a:ext cx="8215313" cy="5519738"/>
            <a:chOff x="394" y="700"/>
            <a:chExt cx="5175" cy="3477"/>
          </a:xfrm>
        </p:grpSpPr>
        <p:sp>
          <p:nvSpPr>
            <p:cNvPr id="56325" name="Freeform 4"/>
            <p:cNvSpPr>
              <a:spLocks/>
            </p:cNvSpPr>
            <p:nvPr/>
          </p:nvSpPr>
          <p:spPr bwMode="gray">
            <a:xfrm>
              <a:off x="394" y="700"/>
              <a:ext cx="5175" cy="3477"/>
            </a:xfrm>
            <a:custGeom>
              <a:avLst/>
              <a:gdLst>
                <a:gd name="T0" fmla="*/ 481 w 5175"/>
                <a:gd name="T1" fmla="*/ 740 h 3477"/>
                <a:gd name="T2" fmla="*/ 351 w 5175"/>
                <a:gd name="T3" fmla="*/ 507 h 3477"/>
                <a:gd name="T4" fmla="*/ 56 w 5175"/>
                <a:gd name="T5" fmla="*/ 208 h 3477"/>
                <a:gd name="T6" fmla="*/ 65 w 5175"/>
                <a:gd name="T7" fmla="*/ 142 h 3477"/>
                <a:gd name="T8" fmla="*/ 369 w 5175"/>
                <a:gd name="T9" fmla="*/ 208 h 3477"/>
                <a:gd name="T10" fmla="*/ 730 w 5175"/>
                <a:gd name="T11" fmla="*/ 291 h 3477"/>
                <a:gd name="T12" fmla="*/ 878 w 5175"/>
                <a:gd name="T13" fmla="*/ 282 h 3477"/>
                <a:gd name="T14" fmla="*/ 998 w 5175"/>
                <a:gd name="T15" fmla="*/ 216 h 3477"/>
                <a:gd name="T16" fmla="*/ 1044 w 5175"/>
                <a:gd name="T17" fmla="*/ 149 h 3477"/>
                <a:gd name="T18" fmla="*/ 1128 w 5175"/>
                <a:gd name="T19" fmla="*/ 200 h 3477"/>
                <a:gd name="T20" fmla="*/ 1164 w 5175"/>
                <a:gd name="T21" fmla="*/ 333 h 3477"/>
                <a:gd name="T22" fmla="*/ 1746 w 5175"/>
                <a:gd name="T23" fmla="*/ 108 h 3477"/>
                <a:gd name="T24" fmla="*/ 1829 w 5175"/>
                <a:gd name="T25" fmla="*/ 391 h 3477"/>
                <a:gd name="T26" fmla="*/ 2125 w 5175"/>
                <a:gd name="T27" fmla="*/ 167 h 3477"/>
                <a:gd name="T28" fmla="*/ 2291 w 5175"/>
                <a:gd name="T29" fmla="*/ 8 h 3477"/>
                <a:gd name="T30" fmla="*/ 2429 w 5175"/>
                <a:gd name="T31" fmla="*/ 341 h 3477"/>
                <a:gd name="T32" fmla="*/ 2901 w 5175"/>
                <a:gd name="T33" fmla="*/ 291 h 3477"/>
                <a:gd name="T34" fmla="*/ 3206 w 5175"/>
                <a:gd name="T35" fmla="*/ 158 h 3477"/>
                <a:gd name="T36" fmla="*/ 3270 w 5175"/>
                <a:gd name="T37" fmla="*/ 349 h 3477"/>
                <a:gd name="T38" fmla="*/ 3622 w 5175"/>
                <a:gd name="T39" fmla="*/ 225 h 3477"/>
                <a:gd name="T40" fmla="*/ 3908 w 5175"/>
                <a:gd name="T41" fmla="*/ 100 h 3477"/>
                <a:gd name="T42" fmla="*/ 4158 w 5175"/>
                <a:gd name="T43" fmla="*/ 391 h 3477"/>
                <a:gd name="T44" fmla="*/ 4712 w 5175"/>
                <a:gd name="T45" fmla="*/ 358 h 3477"/>
                <a:gd name="T46" fmla="*/ 5007 w 5175"/>
                <a:gd name="T47" fmla="*/ 856 h 3477"/>
                <a:gd name="T48" fmla="*/ 4869 w 5175"/>
                <a:gd name="T49" fmla="*/ 1339 h 3477"/>
                <a:gd name="T50" fmla="*/ 4906 w 5175"/>
                <a:gd name="T51" fmla="*/ 1580 h 3477"/>
                <a:gd name="T52" fmla="*/ 5127 w 5175"/>
                <a:gd name="T53" fmla="*/ 1946 h 3477"/>
                <a:gd name="T54" fmla="*/ 4869 w 5175"/>
                <a:gd name="T55" fmla="*/ 2037 h 3477"/>
                <a:gd name="T56" fmla="*/ 4656 w 5175"/>
                <a:gd name="T57" fmla="*/ 2536 h 3477"/>
                <a:gd name="T58" fmla="*/ 4638 w 5175"/>
                <a:gd name="T59" fmla="*/ 2686 h 3477"/>
                <a:gd name="T60" fmla="*/ 4139 w 5175"/>
                <a:gd name="T61" fmla="*/ 2619 h 3477"/>
                <a:gd name="T62" fmla="*/ 4213 w 5175"/>
                <a:gd name="T63" fmla="*/ 3043 h 3477"/>
                <a:gd name="T64" fmla="*/ 4093 w 5175"/>
                <a:gd name="T65" fmla="*/ 3018 h 3477"/>
                <a:gd name="T66" fmla="*/ 3797 w 5175"/>
                <a:gd name="T67" fmla="*/ 2877 h 3477"/>
                <a:gd name="T68" fmla="*/ 3566 w 5175"/>
                <a:gd name="T69" fmla="*/ 3068 h 3477"/>
                <a:gd name="T70" fmla="*/ 3538 w 5175"/>
                <a:gd name="T71" fmla="*/ 3027 h 3477"/>
                <a:gd name="T72" fmla="*/ 3252 w 5175"/>
                <a:gd name="T73" fmla="*/ 2860 h 3477"/>
                <a:gd name="T74" fmla="*/ 3178 w 5175"/>
                <a:gd name="T75" fmla="*/ 3018 h 3477"/>
                <a:gd name="T76" fmla="*/ 2818 w 5175"/>
                <a:gd name="T77" fmla="*/ 3027 h 3477"/>
                <a:gd name="T78" fmla="*/ 2485 w 5175"/>
                <a:gd name="T79" fmla="*/ 2860 h 3477"/>
                <a:gd name="T80" fmla="*/ 2337 w 5175"/>
                <a:gd name="T81" fmla="*/ 2935 h 3477"/>
                <a:gd name="T82" fmla="*/ 1867 w 5175"/>
                <a:gd name="T83" fmla="*/ 3060 h 3477"/>
                <a:gd name="T84" fmla="*/ 1783 w 5175"/>
                <a:gd name="T85" fmla="*/ 3459 h 3477"/>
                <a:gd name="T86" fmla="*/ 1580 w 5175"/>
                <a:gd name="T87" fmla="*/ 3334 h 3477"/>
                <a:gd name="T88" fmla="*/ 1469 w 5175"/>
                <a:gd name="T89" fmla="*/ 3151 h 3477"/>
                <a:gd name="T90" fmla="*/ 1220 w 5175"/>
                <a:gd name="T91" fmla="*/ 3010 h 3477"/>
                <a:gd name="T92" fmla="*/ 1062 w 5175"/>
                <a:gd name="T93" fmla="*/ 3043 h 3477"/>
                <a:gd name="T94" fmla="*/ 933 w 5175"/>
                <a:gd name="T95" fmla="*/ 2860 h 3477"/>
                <a:gd name="T96" fmla="*/ 859 w 5175"/>
                <a:gd name="T97" fmla="*/ 2561 h 3477"/>
                <a:gd name="T98" fmla="*/ 517 w 5175"/>
                <a:gd name="T99" fmla="*/ 2586 h 3477"/>
                <a:gd name="T100" fmla="*/ 619 w 5175"/>
                <a:gd name="T101" fmla="*/ 2253 h 3477"/>
                <a:gd name="T102" fmla="*/ 637 w 5175"/>
                <a:gd name="T103" fmla="*/ 2154 h 3477"/>
                <a:gd name="T104" fmla="*/ 388 w 5175"/>
                <a:gd name="T105" fmla="*/ 2087 h 3477"/>
                <a:gd name="T106" fmla="*/ 111 w 5175"/>
                <a:gd name="T107" fmla="*/ 2029 h 3477"/>
                <a:gd name="T108" fmla="*/ 92 w 5175"/>
                <a:gd name="T109" fmla="*/ 1954 h 3477"/>
                <a:gd name="T110" fmla="*/ 555 w 5175"/>
                <a:gd name="T111" fmla="*/ 1879 h 3477"/>
                <a:gd name="T112" fmla="*/ 582 w 5175"/>
                <a:gd name="T113" fmla="*/ 1463 h 3477"/>
                <a:gd name="T114" fmla="*/ 489 w 5175"/>
                <a:gd name="T115" fmla="*/ 1372 h 3477"/>
                <a:gd name="T116" fmla="*/ 286 w 5175"/>
                <a:gd name="T117" fmla="*/ 1289 h 3477"/>
                <a:gd name="T118" fmla="*/ 185 w 5175"/>
                <a:gd name="T119" fmla="*/ 1206 h 3477"/>
                <a:gd name="T120" fmla="*/ 601 w 5175"/>
                <a:gd name="T121" fmla="*/ 1172 h 3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75"/>
                <a:gd name="T184" fmla="*/ 0 h 3477"/>
                <a:gd name="T185" fmla="*/ 5175 w 5175"/>
                <a:gd name="T186" fmla="*/ 3477 h 3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75" h="3477">
                  <a:moveTo>
                    <a:pt x="524" y="821"/>
                  </a:moveTo>
                  <a:lnTo>
                    <a:pt x="545" y="823"/>
                  </a:lnTo>
                  <a:lnTo>
                    <a:pt x="555" y="823"/>
                  </a:lnTo>
                  <a:lnTo>
                    <a:pt x="555" y="757"/>
                  </a:lnTo>
                  <a:lnTo>
                    <a:pt x="536" y="748"/>
                  </a:lnTo>
                  <a:lnTo>
                    <a:pt x="481" y="740"/>
                  </a:lnTo>
                  <a:lnTo>
                    <a:pt x="471" y="690"/>
                  </a:lnTo>
                  <a:lnTo>
                    <a:pt x="462" y="674"/>
                  </a:lnTo>
                  <a:lnTo>
                    <a:pt x="452" y="624"/>
                  </a:lnTo>
                  <a:lnTo>
                    <a:pt x="443" y="607"/>
                  </a:lnTo>
                  <a:lnTo>
                    <a:pt x="369" y="557"/>
                  </a:lnTo>
                  <a:lnTo>
                    <a:pt x="351" y="507"/>
                  </a:lnTo>
                  <a:lnTo>
                    <a:pt x="277" y="441"/>
                  </a:lnTo>
                  <a:lnTo>
                    <a:pt x="259" y="391"/>
                  </a:lnTo>
                  <a:lnTo>
                    <a:pt x="204" y="374"/>
                  </a:lnTo>
                  <a:lnTo>
                    <a:pt x="148" y="324"/>
                  </a:lnTo>
                  <a:lnTo>
                    <a:pt x="129" y="274"/>
                  </a:lnTo>
                  <a:lnTo>
                    <a:pt x="56" y="208"/>
                  </a:lnTo>
                  <a:lnTo>
                    <a:pt x="37" y="158"/>
                  </a:lnTo>
                  <a:lnTo>
                    <a:pt x="19" y="142"/>
                  </a:lnTo>
                  <a:lnTo>
                    <a:pt x="19" y="125"/>
                  </a:lnTo>
                  <a:lnTo>
                    <a:pt x="37" y="125"/>
                  </a:lnTo>
                  <a:lnTo>
                    <a:pt x="56" y="142"/>
                  </a:lnTo>
                  <a:lnTo>
                    <a:pt x="65" y="142"/>
                  </a:lnTo>
                  <a:lnTo>
                    <a:pt x="74" y="158"/>
                  </a:lnTo>
                  <a:lnTo>
                    <a:pt x="129" y="158"/>
                  </a:lnTo>
                  <a:lnTo>
                    <a:pt x="240" y="174"/>
                  </a:lnTo>
                  <a:lnTo>
                    <a:pt x="259" y="191"/>
                  </a:lnTo>
                  <a:lnTo>
                    <a:pt x="277" y="200"/>
                  </a:lnTo>
                  <a:lnTo>
                    <a:pt x="369" y="208"/>
                  </a:lnTo>
                  <a:lnTo>
                    <a:pt x="462" y="225"/>
                  </a:lnTo>
                  <a:lnTo>
                    <a:pt x="517" y="233"/>
                  </a:lnTo>
                  <a:lnTo>
                    <a:pt x="591" y="241"/>
                  </a:lnTo>
                  <a:lnTo>
                    <a:pt x="647" y="258"/>
                  </a:lnTo>
                  <a:lnTo>
                    <a:pt x="702" y="266"/>
                  </a:lnTo>
                  <a:lnTo>
                    <a:pt x="730" y="291"/>
                  </a:lnTo>
                  <a:lnTo>
                    <a:pt x="748" y="291"/>
                  </a:lnTo>
                  <a:lnTo>
                    <a:pt x="804" y="299"/>
                  </a:lnTo>
                  <a:lnTo>
                    <a:pt x="822" y="308"/>
                  </a:lnTo>
                  <a:lnTo>
                    <a:pt x="850" y="308"/>
                  </a:lnTo>
                  <a:lnTo>
                    <a:pt x="868" y="299"/>
                  </a:lnTo>
                  <a:lnTo>
                    <a:pt x="878" y="282"/>
                  </a:lnTo>
                  <a:lnTo>
                    <a:pt x="933" y="274"/>
                  </a:lnTo>
                  <a:lnTo>
                    <a:pt x="942" y="258"/>
                  </a:lnTo>
                  <a:lnTo>
                    <a:pt x="979" y="241"/>
                  </a:lnTo>
                  <a:lnTo>
                    <a:pt x="988" y="233"/>
                  </a:lnTo>
                  <a:lnTo>
                    <a:pt x="988" y="225"/>
                  </a:lnTo>
                  <a:lnTo>
                    <a:pt x="998" y="216"/>
                  </a:lnTo>
                  <a:lnTo>
                    <a:pt x="998" y="208"/>
                  </a:lnTo>
                  <a:lnTo>
                    <a:pt x="1007" y="208"/>
                  </a:lnTo>
                  <a:lnTo>
                    <a:pt x="1007" y="191"/>
                  </a:lnTo>
                  <a:lnTo>
                    <a:pt x="1016" y="183"/>
                  </a:lnTo>
                  <a:lnTo>
                    <a:pt x="1025" y="167"/>
                  </a:lnTo>
                  <a:lnTo>
                    <a:pt x="1044" y="149"/>
                  </a:lnTo>
                  <a:lnTo>
                    <a:pt x="1062" y="142"/>
                  </a:lnTo>
                  <a:lnTo>
                    <a:pt x="1081" y="125"/>
                  </a:lnTo>
                  <a:lnTo>
                    <a:pt x="1099" y="116"/>
                  </a:lnTo>
                  <a:lnTo>
                    <a:pt x="1108" y="108"/>
                  </a:lnTo>
                  <a:lnTo>
                    <a:pt x="1128" y="108"/>
                  </a:lnTo>
                  <a:lnTo>
                    <a:pt x="1128" y="200"/>
                  </a:lnTo>
                  <a:lnTo>
                    <a:pt x="1136" y="216"/>
                  </a:lnTo>
                  <a:lnTo>
                    <a:pt x="1136" y="308"/>
                  </a:lnTo>
                  <a:lnTo>
                    <a:pt x="1146" y="316"/>
                  </a:lnTo>
                  <a:lnTo>
                    <a:pt x="1155" y="316"/>
                  </a:lnTo>
                  <a:lnTo>
                    <a:pt x="1155" y="324"/>
                  </a:lnTo>
                  <a:lnTo>
                    <a:pt x="1164" y="333"/>
                  </a:lnTo>
                  <a:lnTo>
                    <a:pt x="1321" y="333"/>
                  </a:lnTo>
                  <a:lnTo>
                    <a:pt x="1395" y="324"/>
                  </a:lnTo>
                  <a:lnTo>
                    <a:pt x="1580" y="225"/>
                  </a:lnTo>
                  <a:lnTo>
                    <a:pt x="1635" y="174"/>
                  </a:lnTo>
                  <a:lnTo>
                    <a:pt x="1690" y="158"/>
                  </a:lnTo>
                  <a:lnTo>
                    <a:pt x="1746" y="108"/>
                  </a:lnTo>
                  <a:lnTo>
                    <a:pt x="1755" y="108"/>
                  </a:lnTo>
                  <a:lnTo>
                    <a:pt x="1755" y="116"/>
                  </a:lnTo>
                  <a:lnTo>
                    <a:pt x="1793" y="316"/>
                  </a:lnTo>
                  <a:lnTo>
                    <a:pt x="1811" y="366"/>
                  </a:lnTo>
                  <a:lnTo>
                    <a:pt x="1820" y="374"/>
                  </a:lnTo>
                  <a:lnTo>
                    <a:pt x="1829" y="391"/>
                  </a:lnTo>
                  <a:lnTo>
                    <a:pt x="1839" y="399"/>
                  </a:lnTo>
                  <a:lnTo>
                    <a:pt x="1867" y="399"/>
                  </a:lnTo>
                  <a:lnTo>
                    <a:pt x="1922" y="383"/>
                  </a:lnTo>
                  <a:lnTo>
                    <a:pt x="1996" y="333"/>
                  </a:lnTo>
                  <a:lnTo>
                    <a:pt x="2069" y="250"/>
                  </a:lnTo>
                  <a:lnTo>
                    <a:pt x="2125" y="167"/>
                  </a:lnTo>
                  <a:lnTo>
                    <a:pt x="2180" y="116"/>
                  </a:lnTo>
                  <a:lnTo>
                    <a:pt x="2236" y="50"/>
                  </a:lnTo>
                  <a:lnTo>
                    <a:pt x="2245" y="34"/>
                  </a:lnTo>
                  <a:lnTo>
                    <a:pt x="2282" y="0"/>
                  </a:lnTo>
                  <a:lnTo>
                    <a:pt x="2291" y="0"/>
                  </a:lnTo>
                  <a:lnTo>
                    <a:pt x="2291" y="8"/>
                  </a:lnTo>
                  <a:lnTo>
                    <a:pt x="2300" y="25"/>
                  </a:lnTo>
                  <a:lnTo>
                    <a:pt x="2310" y="75"/>
                  </a:lnTo>
                  <a:lnTo>
                    <a:pt x="2319" y="142"/>
                  </a:lnTo>
                  <a:lnTo>
                    <a:pt x="2393" y="208"/>
                  </a:lnTo>
                  <a:lnTo>
                    <a:pt x="2411" y="258"/>
                  </a:lnTo>
                  <a:lnTo>
                    <a:pt x="2429" y="341"/>
                  </a:lnTo>
                  <a:lnTo>
                    <a:pt x="2439" y="391"/>
                  </a:lnTo>
                  <a:lnTo>
                    <a:pt x="2449" y="407"/>
                  </a:lnTo>
                  <a:lnTo>
                    <a:pt x="2550" y="407"/>
                  </a:lnTo>
                  <a:lnTo>
                    <a:pt x="2660" y="391"/>
                  </a:lnTo>
                  <a:lnTo>
                    <a:pt x="2790" y="341"/>
                  </a:lnTo>
                  <a:lnTo>
                    <a:pt x="2901" y="291"/>
                  </a:lnTo>
                  <a:lnTo>
                    <a:pt x="2993" y="274"/>
                  </a:lnTo>
                  <a:lnTo>
                    <a:pt x="3067" y="225"/>
                  </a:lnTo>
                  <a:lnTo>
                    <a:pt x="3123" y="208"/>
                  </a:lnTo>
                  <a:lnTo>
                    <a:pt x="3132" y="191"/>
                  </a:lnTo>
                  <a:lnTo>
                    <a:pt x="3187" y="174"/>
                  </a:lnTo>
                  <a:lnTo>
                    <a:pt x="3206" y="158"/>
                  </a:lnTo>
                  <a:lnTo>
                    <a:pt x="3224" y="149"/>
                  </a:lnTo>
                  <a:lnTo>
                    <a:pt x="3243" y="149"/>
                  </a:lnTo>
                  <a:lnTo>
                    <a:pt x="3243" y="167"/>
                  </a:lnTo>
                  <a:lnTo>
                    <a:pt x="3261" y="200"/>
                  </a:lnTo>
                  <a:lnTo>
                    <a:pt x="3270" y="266"/>
                  </a:lnTo>
                  <a:lnTo>
                    <a:pt x="3270" y="349"/>
                  </a:lnTo>
                  <a:lnTo>
                    <a:pt x="3280" y="366"/>
                  </a:lnTo>
                  <a:lnTo>
                    <a:pt x="3280" y="424"/>
                  </a:lnTo>
                  <a:lnTo>
                    <a:pt x="3381" y="424"/>
                  </a:lnTo>
                  <a:lnTo>
                    <a:pt x="3474" y="358"/>
                  </a:lnTo>
                  <a:lnTo>
                    <a:pt x="3548" y="308"/>
                  </a:lnTo>
                  <a:lnTo>
                    <a:pt x="3622" y="225"/>
                  </a:lnTo>
                  <a:lnTo>
                    <a:pt x="3695" y="174"/>
                  </a:lnTo>
                  <a:lnTo>
                    <a:pt x="3751" y="158"/>
                  </a:lnTo>
                  <a:lnTo>
                    <a:pt x="3769" y="149"/>
                  </a:lnTo>
                  <a:lnTo>
                    <a:pt x="3880" y="116"/>
                  </a:lnTo>
                  <a:lnTo>
                    <a:pt x="3890" y="108"/>
                  </a:lnTo>
                  <a:lnTo>
                    <a:pt x="3908" y="100"/>
                  </a:lnTo>
                  <a:lnTo>
                    <a:pt x="3926" y="100"/>
                  </a:lnTo>
                  <a:lnTo>
                    <a:pt x="3926" y="133"/>
                  </a:lnTo>
                  <a:lnTo>
                    <a:pt x="3936" y="200"/>
                  </a:lnTo>
                  <a:lnTo>
                    <a:pt x="3936" y="383"/>
                  </a:lnTo>
                  <a:lnTo>
                    <a:pt x="3945" y="391"/>
                  </a:lnTo>
                  <a:lnTo>
                    <a:pt x="4158" y="391"/>
                  </a:lnTo>
                  <a:lnTo>
                    <a:pt x="4231" y="383"/>
                  </a:lnTo>
                  <a:lnTo>
                    <a:pt x="4323" y="374"/>
                  </a:lnTo>
                  <a:lnTo>
                    <a:pt x="4416" y="374"/>
                  </a:lnTo>
                  <a:lnTo>
                    <a:pt x="4508" y="366"/>
                  </a:lnTo>
                  <a:lnTo>
                    <a:pt x="4638" y="366"/>
                  </a:lnTo>
                  <a:lnTo>
                    <a:pt x="4712" y="358"/>
                  </a:lnTo>
                  <a:lnTo>
                    <a:pt x="4804" y="358"/>
                  </a:lnTo>
                  <a:lnTo>
                    <a:pt x="4804" y="882"/>
                  </a:lnTo>
                  <a:lnTo>
                    <a:pt x="4841" y="882"/>
                  </a:lnTo>
                  <a:lnTo>
                    <a:pt x="4896" y="865"/>
                  </a:lnTo>
                  <a:lnTo>
                    <a:pt x="4952" y="856"/>
                  </a:lnTo>
                  <a:lnTo>
                    <a:pt x="5007" y="856"/>
                  </a:lnTo>
                  <a:lnTo>
                    <a:pt x="5063" y="848"/>
                  </a:lnTo>
                  <a:lnTo>
                    <a:pt x="5090" y="848"/>
                  </a:lnTo>
                  <a:lnTo>
                    <a:pt x="5090" y="1056"/>
                  </a:lnTo>
                  <a:lnTo>
                    <a:pt x="4979" y="1189"/>
                  </a:lnTo>
                  <a:lnTo>
                    <a:pt x="4924" y="1272"/>
                  </a:lnTo>
                  <a:lnTo>
                    <a:pt x="4869" y="1339"/>
                  </a:lnTo>
                  <a:lnTo>
                    <a:pt x="4832" y="1439"/>
                  </a:lnTo>
                  <a:lnTo>
                    <a:pt x="4814" y="1455"/>
                  </a:lnTo>
                  <a:lnTo>
                    <a:pt x="4814" y="1497"/>
                  </a:lnTo>
                  <a:lnTo>
                    <a:pt x="4832" y="1513"/>
                  </a:lnTo>
                  <a:lnTo>
                    <a:pt x="4850" y="1564"/>
                  </a:lnTo>
                  <a:lnTo>
                    <a:pt x="4906" y="1580"/>
                  </a:lnTo>
                  <a:lnTo>
                    <a:pt x="4961" y="1646"/>
                  </a:lnTo>
                  <a:lnTo>
                    <a:pt x="4979" y="1713"/>
                  </a:lnTo>
                  <a:lnTo>
                    <a:pt x="5035" y="1779"/>
                  </a:lnTo>
                  <a:lnTo>
                    <a:pt x="5090" y="1829"/>
                  </a:lnTo>
                  <a:lnTo>
                    <a:pt x="5109" y="1896"/>
                  </a:lnTo>
                  <a:lnTo>
                    <a:pt x="5127" y="1946"/>
                  </a:lnTo>
                  <a:lnTo>
                    <a:pt x="5137" y="1963"/>
                  </a:lnTo>
                  <a:lnTo>
                    <a:pt x="5155" y="2029"/>
                  </a:lnTo>
                  <a:lnTo>
                    <a:pt x="5174" y="2045"/>
                  </a:lnTo>
                  <a:lnTo>
                    <a:pt x="5016" y="2045"/>
                  </a:lnTo>
                  <a:lnTo>
                    <a:pt x="4942" y="2037"/>
                  </a:lnTo>
                  <a:lnTo>
                    <a:pt x="4869" y="2037"/>
                  </a:lnTo>
                  <a:lnTo>
                    <a:pt x="4814" y="2029"/>
                  </a:lnTo>
                  <a:lnTo>
                    <a:pt x="4629" y="2029"/>
                  </a:lnTo>
                  <a:lnTo>
                    <a:pt x="4629" y="2387"/>
                  </a:lnTo>
                  <a:lnTo>
                    <a:pt x="4638" y="2453"/>
                  </a:lnTo>
                  <a:lnTo>
                    <a:pt x="4647" y="2470"/>
                  </a:lnTo>
                  <a:lnTo>
                    <a:pt x="4656" y="2536"/>
                  </a:lnTo>
                  <a:lnTo>
                    <a:pt x="4665" y="2552"/>
                  </a:lnTo>
                  <a:lnTo>
                    <a:pt x="4684" y="2603"/>
                  </a:lnTo>
                  <a:lnTo>
                    <a:pt x="4693" y="2653"/>
                  </a:lnTo>
                  <a:lnTo>
                    <a:pt x="4702" y="2669"/>
                  </a:lnTo>
                  <a:lnTo>
                    <a:pt x="4702" y="2686"/>
                  </a:lnTo>
                  <a:lnTo>
                    <a:pt x="4638" y="2686"/>
                  </a:lnTo>
                  <a:lnTo>
                    <a:pt x="4490" y="2669"/>
                  </a:lnTo>
                  <a:lnTo>
                    <a:pt x="4398" y="2653"/>
                  </a:lnTo>
                  <a:lnTo>
                    <a:pt x="4305" y="2644"/>
                  </a:lnTo>
                  <a:lnTo>
                    <a:pt x="4231" y="2628"/>
                  </a:lnTo>
                  <a:lnTo>
                    <a:pt x="4158" y="2619"/>
                  </a:lnTo>
                  <a:lnTo>
                    <a:pt x="4139" y="2619"/>
                  </a:lnTo>
                  <a:lnTo>
                    <a:pt x="4139" y="2844"/>
                  </a:lnTo>
                  <a:lnTo>
                    <a:pt x="4158" y="2910"/>
                  </a:lnTo>
                  <a:lnTo>
                    <a:pt x="4158" y="2927"/>
                  </a:lnTo>
                  <a:lnTo>
                    <a:pt x="4176" y="2943"/>
                  </a:lnTo>
                  <a:lnTo>
                    <a:pt x="4185" y="2993"/>
                  </a:lnTo>
                  <a:lnTo>
                    <a:pt x="4213" y="3043"/>
                  </a:lnTo>
                  <a:lnTo>
                    <a:pt x="4213" y="3068"/>
                  </a:lnTo>
                  <a:lnTo>
                    <a:pt x="4204" y="3068"/>
                  </a:lnTo>
                  <a:lnTo>
                    <a:pt x="4185" y="3060"/>
                  </a:lnTo>
                  <a:lnTo>
                    <a:pt x="4167" y="3043"/>
                  </a:lnTo>
                  <a:lnTo>
                    <a:pt x="4112" y="3027"/>
                  </a:lnTo>
                  <a:lnTo>
                    <a:pt x="4093" y="3018"/>
                  </a:lnTo>
                  <a:lnTo>
                    <a:pt x="4074" y="3002"/>
                  </a:lnTo>
                  <a:lnTo>
                    <a:pt x="4056" y="2952"/>
                  </a:lnTo>
                  <a:lnTo>
                    <a:pt x="3982" y="2935"/>
                  </a:lnTo>
                  <a:lnTo>
                    <a:pt x="3963" y="2919"/>
                  </a:lnTo>
                  <a:lnTo>
                    <a:pt x="3853" y="2885"/>
                  </a:lnTo>
                  <a:lnTo>
                    <a:pt x="3797" y="2877"/>
                  </a:lnTo>
                  <a:lnTo>
                    <a:pt x="3788" y="2877"/>
                  </a:lnTo>
                  <a:lnTo>
                    <a:pt x="3769" y="2869"/>
                  </a:lnTo>
                  <a:lnTo>
                    <a:pt x="3742" y="2869"/>
                  </a:lnTo>
                  <a:lnTo>
                    <a:pt x="3733" y="2919"/>
                  </a:lnTo>
                  <a:lnTo>
                    <a:pt x="3622" y="3052"/>
                  </a:lnTo>
                  <a:lnTo>
                    <a:pt x="3566" y="3068"/>
                  </a:lnTo>
                  <a:lnTo>
                    <a:pt x="3566" y="3076"/>
                  </a:lnTo>
                  <a:lnTo>
                    <a:pt x="3557" y="3085"/>
                  </a:lnTo>
                  <a:lnTo>
                    <a:pt x="3557" y="3068"/>
                  </a:lnTo>
                  <a:lnTo>
                    <a:pt x="3548" y="3068"/>
                  </a:lnTo>
                  <a:lnTo>
                    <a:pt x="3548" y="3043"/>
                  </a:lnTo>
                  <a:lnTo>
                    <a:pt x="3538" y="3027"/>
                  </a:lnTo>
                  <a:lnTo>
                    <a:pt x="3483" y="2977"/>
                  </a:lnTo>
                  <a:lnTo>
                    <a:pt x="3391" y="2960"/>
                  </a:lnTo>
                  <a:lnTo>
                    <a:pt x="3317" y="2910"/>
                  </a:lnTo>
                  <a:lnTo>
                    <a:pt x="3280" y="2877"/>
                  </a:lnTo>
                  <a:lnTo>
                    <a:pt x="3261" y="2869"/>
                  </a:lnTo>
                  <a:lnTo>
                    <a:pt x="3252" y="2860"/>
                  </a:lnTo>
                  <a:lnTo>
                    <a:pt x="3243" y="2860"/>
                  </a:lnTo>
                  <a:lnTo>
                    <a:pt x="3224" y="2844"/>
                  </a:lnTo>
                  <a:lnTo>
                    <a:pt x="3187" y="2844"/>
                  </a:lnTo>
                  <a:lnTo>
                    <a:pt x="3187" y="2985"/>
                  </a:lnTo>
                  <a:lnTo>
                    <a:pt x="3178" y="2993"/>
                  </a:lnTo>
                  <a:lnTo>
                    <a:pt x="3178" y="3018"/>
                  </a:lnTo>
                  <a:lnTo>
                    <a:pt x="3169" y="3018"/>
                  </a:lnTo>
                  <a:lnTo>
                    <a:pt x="3169" y="3185"/>
                  </a:lnTo>
                  <a:lnTo>
                    <a:pt x="3095" y="3185"/>
                  </a:lnTo>
                  <a:lnTo>
                    <a:pt x="3002" y="3176"/>
                  </a:lnTo>
                  <a:lnTo>
                    <a:pt x="2929" y="3126"/>
                  </a:lnTo>
                  <a:lnTo>
                    <a:pt x="2818" y="3027"/>
                  </a:lnTo>
                  <a:lnTo>
                    <a:pt x="2744" y="2977"/>
                  </a:lnTo>
                  <a:lnTo>
                    <a:pt x="2725" y="2960"/>
                  </a:lnTo>
                  <a:lnTo>
                    <a:pt x="2651" y="2910"/>
                  </a:lnTo>
                  <a:lnTo>
                    <a:pt x="2504" y="2877"/>
                  </a:lnTo>
                  <a:lnTo>
                    <a:pt x="2485" y="2869"/>
                  </a:lnTo>
                  <a:lnTo>
                    <a:pt x="2485" y="2860"/>
                  </a:lnTo>
                  <a:lnTo>
                    <a:pt x="2375" y="2860"/>
                  </a:lnTo>
                  <a:lnTo>
                    <a:pt x="2356" y="2877"/>
                  </a:lnTo>
                  <a:lnTo>
                    <a:pt x="2347" y="2877"/>
                  </a:lnTo>
                  <a:lnTo>
                    <a:pt x="2347" y="2902"/>
                  </a:lnTo>
                  <a:lnTo>
                    <a:pt x="2337" y="2919"/>
                  </a:lnTo>
                  <a:lnTo>
                    <a:pt x="2337" y="2935"/>
                  </a:lnTo>
                  <a:lnTo>
                    <a:pt x="2254" y="2935"/>
                  </a:lnTo>
                  <a:lnTo>
                    <a:pt x="2162" y="2952"/>
                  </a:lnTo>
                  <a:lnTo>
                    <a:pt x="2106" y="2960"/>
                  </a:lnTo>
                  <a:lnTo>
                    <a:pt x="2032" y="2977"/>
                  </a:lnTo>
                  <a:lnTo>
                    <a:pt x="1922" y="3010"/>
                  </a:lnTo>
                  <a:lnTo>
                    <a:pt x="1867" y="3060"/>
                  </a:lnTo>
                  <a:lnTo>
                    <a:pt x="1857" y="3110"/>
                  </a:lnTo>
                  <a:lnTo>
                    <a:pt x="1839" y="3176"/>
                  </a:lnTo>
                  <a:lnTo>
                    <a:pt x="1811" y="3326"/>
                  </a:lnTo>
                  <a:lnTo>
                    <a:pt x="1802" y="3392"/>
                  </a:lnTo>
                  <a:lnTo>
                    <a:pt x="1793" y="3442"/>
                  </a:lnTo>
                  <a:lnTo>
                    <a:pt x="1783" y="3459"/>
                  </a:lnTo>
                  <a:lnTo>
                    <a:pt x="1783" y="3476"/>
                  </a:lnTo>
                  <a:lnTo>
                    <a:pt x="1765" y="3476"/>
                  </a:lnTo>
                  <a:lnTo>
                    <a:pt x="1746" y="3467"/>
                  </a:lnTo>
                  <a:lnTo>
                    <a:pt x="1690" y="3451"/>
                  </a:lnTo>
                  <a:lnTo>
                    <a:pt x="1635" y="3384"/>
                  </a:lnTo>
                  <a:lnTo>
                    <a:pt x="1580" y="3334"/>
                  </a:lnTo>
                  <a:lnTo>
                    <a:pt x="1561" y="3268"/>
                  </a:lnTo>
                  <a:lnTo>
                    <a:pt x="1543" y="3218"/>
                  </a:lnTo>
                  <a:lnTo>
                    <a:pt x="1506" y="3185"/>
                  </a:lnTo>
                  <a:lnTo>
                    <a:pt x="1488" y="3176"/>
                  </a:lnTo>
                  <a:lnTo>
                    <a:pt x="1478" y="3168"/>
                  </a:lnTo>
                  <a:lnTo>
                    <a:pt x="1469" y="3151"/>
                  </a:lnTo>
                  <a:lnTo>
                    <a:pt x="1459" y="3143"/>
                  </a:lnTo>
                  <a:lnTo>
                    <a:pt x="1441" y="3110"/>
                  </a:lnTo>
                  <a:lnTo>
                    <a:pt x="1423" y="3093"/>
                  </a:lnTo>
                  <a:lnTo>
                    <a:pt x="1349" y="3076"/>
                  </a:lnTo>
                  <a:lnTo>
                    <a:pt x="1275" y="3027"/>
                  </a:lnTo>
                  <a:lnTo>
                    <a:pt x="1220" y="3010"/>
                  </a:lnTo>
                  <a:lnTo>
                    <a:pt x="1210" y="2993"/>
                  </a:lnTo>
                  <a:lnTo>
                    <a:pt x="1192" y="2977"/>
                  </a:lnTo>
                  <a:lnTo>
                    <a:pt x="1174" y="2968"/>
                  </a:lnTo>
                  <a:lnTo>
                    <a:pt x="1174" y="2960"/>
                  </a:lnTo>
                  <a:lnTo>
                    <a:pt x="1062" y="2960"/>
                  </a:lnTo>
                  <a:lnTo>
                    <a:pt x="1062" y="3043"/>
                  </a:lnTo>
                  <a:lnTo>
                    <a:pt x="1035" y="3043"/>
                  </a:lnTo>
                  <a:lnTo>
                    <a:pt x="1035" y="3027"/>
                  </a:lnTo>
                  <a:lnTo>
                    <a:pt x="1016" y="3010"/>
                  </a:lnTo>
                  <a:lnTo>
                    <a:pt x="998" y="2960"/>
                  </a:lnTo>
                  <a:lnTo>
                    <a:pt x="988" y="2910"/>
                  </a:lnTo>
                  <a:lnTo>
                    <a:pt x="933" y="2860"/>
                  </a:lnTo>
                  <a:lnTo>
                    <a:pt x="915" y="2777"/>
                  </a:lnTo>
                  <a:lnTo>
                    <a:pt x="905" y="2711"/>
                  </a:lnTo>
                  <a:lnTo>
                    <a:pt x="887" y="2644"/>
                  </a:lnTo>
                  <a:lnTo>
                    <a:pt x="878" y="2594"/>
                  </a:lnTo>
                  <a:lnTo>
                    <a:pt x="878" y="2578"/>
                  </a:lnTo>
                  <a:lnTo>
                    <a:pt x="859" y="2561"/>
                  </a:lnTo>
                  <a:lnTo>
                    <a:pt x="573" y="2561"/>
                  </a:lnTo>
                  <a:lnTo>
                    <a:pt x="564" y="2569"/>
                  </a:lnTo>
                  <a:lnTo>
                    <a:pt x="545" y="2578"/>
                  </a:lnTo>
                  <a:lnTo>
                    <a:pt x="536" y="2578"/>
                  </a:lnTo>
                  <a:lnTo>
                    <a:pt x="536" y="2586"/>
                  </a:lnTo>
                  <a:lnTo>
                    <a:pt x="517" y="2586"/>
                  </a:lnTo>
                  <a:lnTo>
                    <a:pt x="517" y="2328"/>
                  </a:lnTo>
                  <a:lnTo>
                    <a:pt x="536" y="2312"/>
                  </a:lnTo>
                  <a:lnTo>
                    <a:pt x="545" y="2295"/>
                  </a:lnTo>
                  <a:lnTo>
                    <a:pt x="564" y="2287"/>
                  </a:lnTo>
                  <a:lnTo>
                    <a:pt x="601" y="2253"/>
                  </a:lnTo>
                  <a:lnTo>
                    <a:pt x="619" y="2253"/>
                  </a:lnTo>
                  <a:lnTo>
                    <a:pt x="619" y="2237"/>
                  </a:lnTo>
                  <a:lnTo>
                    <a:pt x="647" y="2212"/>
                  </a:lnTo>
                  <a:lnTo>
                    <a:pt x="647" y="2204"/>
                  </a:lnTo>
                  <a:lnTo>
                    <a:pt x="656" y="2187"/>
                  </a:lnTo>
                  <a:lnTo>
                    <a:pt x="656" y="2154"/>
                  </a:lnTo>
                  <a:lnTo>
                    <a:pt x="637" y="2154"/>
                  </a:lnTo>
                  <a:lnTo>
                    <a:pt x="582" y="2137"/>
                  </a:lnTo>
                  <a:lnTo>
                    <a:pt x="508" y="2120"/>
                  </a:lnTo>
                  <a:lnTo>
                    <a:pt x="434" y="2120"/>
                  </a:lnTo>
                  <a:lnTo>
                    <a:pt x="415" y="2104"/>
                  </a:lnTo>
                  <a:lnTo>
                    <a:pt x="397" y="2096"/>
                  </a:lnTo>
                  <a:lnTo>
                    <a:pt x="388" y="2087"/>
                  </a:lnTo>
                  <a:lnTo>
                    <a:pt x="369" y="2079"/>
                  </a:lnTo>
                  <a:lnTo>
                    <a:pt x="314" y="2071"/>
                  </a:lnTo>
                  <a:lnTo>
                    <a:pt x="240" y="2054"/>
                  </a:lnTo>
                  <a:lnTo>
                    <a:pt x="222" y="2054"/>
                  </a:lnTo>
                  <a:lnTo>
                    <a:pt x="185" y="2037"/>
                  </a:lnTo>
                  <a:lnTo>
                    <a:pt x="111" y="2029"/>
                  </a:lnTo>
                  <a:lnTo>
                    <a:pt x="92" y="2020"/>
                  </a:lnTo>
                  <a:lnTo>
                    <a:pt x="19" y="2012"/>
                  </a:lnTo>
                  <a:lnTo>
                    <a:pt x="9" y="1995"/>
                  </a:lnTo>
                  <a:lnTo>
                    <a:pt x="0" y="1995"/>
                  </a:lnTo>
                  <a:lnTo>
                    <a:pt x="0" y="1971"/>
                  </a:lnTo>
                  <a:lnTo>
                    <a:pt x="92" y="1954"/>
                  </a:lnTo>
                  <a:lnTo>
                    <a:pt x="222" y="1946"/>
                  </a:lnTo>
                  <a:lnTo>
                    <a:pt x="296" y="1929"/>
                  </a:lnTo>
                  <a:lnTo>
                    <a:pt x="369" y="1921"/>
                  </a:lnTo>
                  <a:lnTo>
                    <a:pt x="443" y="1904"/>
                  </a:lnTo>
                  <a:lnTo>
                    <a:pt x="536" y="1887"/>
                  </a:lnTo>
                  <a:lnTo>
                    <a:pt x="555" y="1879"/>
                  </a:lnTo>
                  <a:lnTo>
                    <a:pt x="573" y="1862"/>
                  </a:lnTo>
                  <a:lnTo>
                    <a:pt x="610" y="1846"/>
                  </a:lnTo>
                  <a:lnTo>
                    <a:pt x="619" y="1829"/>
                  </a:lnTo>
                  <a:lnTo>
                    <a:pt x="619" y="1522"/>
                  </a:lnTo>
                  <a:lnTo>
                    <a:pt x="601" y="1472"/>
                  </a:lnTo>
                  <a:lnTo>
                    <a:pt x="582" y="1463"/>
                  </a:lnTo>
                  <a:lnTo>
                    <a:pt x="564" y="1447"/>
                  </a:lnTo>
                  <a:lnTo>
                    <a:pt x="545" y="1414"/>
                  </a:lnTo>
                  <a:lnTo>
                    <a:pt x="545" y="1405"/>
                  </a:lnTo>
                  <a:lnTo>
                    <a:pt x="527" y="1397"/>
                  </a:lnTo>
                  <a:lnTo>
                    <a:pt x="508" y="1380"/>
                  </a:lnTo>
                  <a:lnTo>
                    <a:pt x="489" y="1372"/>
                  </a:lnTo>
                  <a:lnTo>
                    <a:pt x="471" y="1355"/>
                  </a:lnTo>
                  <a:lnTo>
                    <a:pt x="415" y="1347"/>
                  </a:lnTo>
                  <a:lnTo>
                    <a:pt x="397" y="1330"/>
                  </a:lnTo>
                  <a:lnTo>
                    <a:pt x="342" y="1322"/>
                  </a:lnTo>
                  <a:lnTo>
                    <a:pt x="342" y="1314"/>
                  </a:lnTo>
                  <a:lnTo>
                    <a:pt x="286" y="1289"/>
                  </a:lnTo>
                  <a:lnTo>
                    <a:pt x="240" y="1247"/>
                  </a:lnTo>
                  <a:lnTo>
                    <a:pt x="222" y="1239"/>
                  </a:lnTo>
                  <a:lnTo>
                    <a:pt x="212" y="1222"/>
                  </a:lnTo>
                  <a:lnTo>
                    <a:pt x="194" y="1214"/>
                  </a:lnTo>
                  <a:lnTo>
                    <a:pt x="194" y="1206"/>
                  </a:lnTo>
                  <a:lnTo>
                    <a:pt x="185" y="1206"/>
                  </a:lnTo>
                  <a:lnTo>
                    <a:pt x="185" y="1197"/>
                  </a:lnTo>
                  <a:lnTo>
                    <a:pt x="564" y="1197"/>
                  </a:lnTo>
                  <a:lnTo>
                    <a:pt x="582" y="1189"/>
                  </a:lnTo>
                  <a:lnTo>
                    <a:pt x="591" y="1181"/>
                  </a:lnTo>
                  <a:lnTo>
                    <a:pt x="601" y="1181"/>
                  </a:lnTo>
                  <a:lnTo>
                    <a:pt x="601" y="1172"/>
                  </a:lnTo>
                  <a:lnTo>
                    <a:pt x="610" y="1172"/>
                  </a:lnTo>
                  <a:lnTo>
                    <a:pt x="610" y="1164"/>
                  </a:lnTo>
                  <a:lnTo>
                    <a:pt x="619" y="1156"/>
                  </a:lnTo>
                  <a:lnTo>
                    <a:pt x="619" y="823"/>
                  </a:lnTo>
                  <a:lnTo>
                    <a:pt x="508" y="823"/>
                  </a:lnTo>
                </a:path>
              </a:pathLst>
            </a:custGeom>
            <a:solidFill>
              <a:srgbClr val="336699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6" name="Rectangle 5"/>
            <p:cNvSpPr>
              <a:spLocks noChangeArrowheads="1"/>
            </p:cNvSpPr>
            <p:nvPr/>
          </p:nvSpPr>
          <p:spPr bwMode="gray">
            <a:xfrm>
              <a:off x="1272" y="1152"/>
              <a:ext cx="4044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 marL="192088" indent="-1920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Люди любят работу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 сами  управляют собой в соответствии с поставленными целями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мотивированы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принимают на себя ответственность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честолюбивы и обладают творческим потенциалом </a:t>
              </a:r>
              <a:r>
                <a:rPr lang="ru-RU" altLang="ru-RU" sz="2400" b="1">
                  <a:solidFill>
                    <a:srgbClr val="FF0000"/>
                  </a:solidFill>
                </a:rPr>
                <a:t>(МакГрегор)</a:t>
              </a:r>
            </a:p>
          </p:txBody>
        </p:sp>
      </p:grpSp>
      <p:pic>
        <p:nvPicPr>
          <p:cNvPr id="502790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3838"/>
            <a:ext cx="38195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5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altLang="ru-RU" sz="4000" b="1" dirty="0" smtClean="0"/>
              <a:t>ДЕЛЕГИРОВАНИЕ </a:t>
            </a:r>
            <a:r>
              <a:rPr lang="ru-RU" altLang="ru-RU" sz="4000" b="1" dirty="0" smtClean="0">
                <a:latin typeface="Arial" charset="0"/>
              </a:rPr>
              <a:t>–</a:t>
            </a:r>
            <a:r>
              <a:rPr lang="ru-RU" altLang="ru-RU" sz="4000" b="1" dirty="0" smtClean="0"/>
              <a:t> ЭТО:</a:t>
            </a:r>
            <a:endParaRPr lang="en-GB" altLang="ru-RU" sz="4000" b="1" dirty="0" smtClean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5121275" cy="46482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Передача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 власти, полномочий и задач другим</a:t>
            </a:r>
          </a:p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Уполномочивание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 других принимать решения и выполнять те или иные задачи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Перепоручение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 областей ответственности и задач другим </a:t>
            </a:r>
          </a:p>
        </p:txBody>
      </p:sp>
      <p:pic>
        <p:nvPicPr>
          <p:cNvPr id="57348" name="Picture 4" descr="MCSY01637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44" y="2783433"/>
            <a:ext cx="1918411" cy="1976933"/>
          </a:xfrm>
          <a:noFill/>
        </p:spPr>
      </p:pic>
    </p:spTree>
    <p:extLst>
      <p:ext uri="{BB962C8B-B14F-4D97-AF65-F5344CB8AC3E}">
        <p14:creationId xmlns:p14="http://schemas.microsoft.com/office/powerpoint/2010/main" val="35679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autoUpdateAnimBg="0"/>
      <p:bldP spid="5038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/>
              <a:t>Алгоритм ДЕЛЕГИРОВАНИЯ</a:t>
            </a:r>
            <a:endParaRPr lang="ru-RU" altLang="ru-RU" sz="3200" b="1" dirty="0" smtClean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260648"/>
            <a:ext cx="6400800" cy="41044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 smtClean="0"/>
              <a:t>Выберите сотрудника с соответствующим потенциалом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Четко поставьте задачу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Объясните что делегируется и в каких условиях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Будьте позитивны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Оказывайте поддержку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Регулярно подводите итоги и представляйте обратную </a:t>
            </a:r>
            <a:r>
              <a:rPr lang="ru-RU" altLang="ru-RU" sz="2800" dirty="0" smtClean="0"/>
              <a:t>связь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Делегируйте деятельность (поручения), полномочия, ответственность.</a:t>
            </a:r>
          </a:p>
          <a:p>
            <a:pPr marL="45720" indent="0">
              <a:lnSpc>
                <a:spcPct val="90000"/>
              </a:lnSpc>
              <a:buNone/>
            </a:pPr>
            <a:endParaRPr lang="ru-RU" altLang="ru-RU" sz="2800" dirty="0" smtClean="0"/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</a:rPr>
              <a:t>ДЕЛЕГИРУЕМ ЛИ ВЛАСТЬ?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endParaRPr lang="ru-RU" altLang="ru-RU" sz="2800" dirty="0" smtClean="0"/>
          </a:p>
          <a:p>
            <a:pPr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591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382000" cy="12954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/>
              <a:t>Порядок ДЕЛЕГИРОВАНИЯ</a:t>
            </a:r>
            <a:endParaRPr lang="en-GB" altLang="ru-RU" sz="4000" b="1" dirty="0" smtClean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00113" y="2152650"/>
            <a:ext cx="7848600" cy="4876800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altLang="ru-RU" sz="2800" smtClean="0"/>
              <a:t>Четко определять уровень исполнения</a:t>
            </a:r>
            <a:br>
              <a:rPr lang="ru-RU" altLang="ru-RU" sz="2800" smtClean="0"/>
            </a:br>
            <a:r>
              <a:rPr lang="ru-RU" altLang="ru-RU" sz="2800" smtClean="0"/>
              <a:t>и требуемые действия.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altLang="ru-RU" sz="2800" smtClean="0"/>
              <a:t>Определять время отчета о результатах.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altLang="ru-RU" sz="2800" smtClean="0"/>
              <a:t>Информировать тех, на кого распространяется делегированная власть.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smtClean="0"/>
              <a:t>Обеспечивать подчиненного </a:t>
            </a:r>
            <a:br>
              <a:rPr lang="ru-RU" altLang="ru-RU" sz="2800" smtClean="0"/>
            </a:br>
            <a:r>
              <a:rPr lang="ru-RU" altLang="ru-RU" sz="2800" smtClean="0"/>
              <a:t>необходимой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0063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utoUpdateAnimBg="0"/>
      <p:bldP spid="5068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549275"/>
            <a:ext cx="8382000" cy="12954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/>
              <a:t>Порядок </a:t>
            </a:r>
            <a:r>
              <a:rPr lang="ru-RU" altLang="ru-RU" sz="4000" b="1" dirty="0" smtClean="0"/>
              <a:t>ДЕЛЕГИРОВАНИЯ</a:t>
            </a:r>
            <a:endParaRPr lang="en-GB" altLang="ru-RU" sz="4000" b="1" dirty="0" smtClean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00113" y="2008188"/>
            <a:ext cx="7920037" cy="48768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AutoNum type="arabicPeriod" startAt="5"/>
            </a:pPr>
            <a:r>
              <a:rPr lang="ru-RU" altLang="ru-RU" sz="2800" smtClean="0"/>
              <a:t>Оценивать сроки, а не методы достижения результата.</a:t>
            </a:r>
          </a:p>
          <a:p>
            <a:pPr marL="609600" indent="-609600">
              <a:lnSpc>
                <a:spcPct val="120000"/>
              </a:lnSpc>
              <a:buFontTx/>
              <a:buAutoNum type="arabicPeriod" startAt="5"/>
            </a:pPr>
            <a:r>
              <a:rPr lang="ru-RU" altLang="ru-RU" sz="2800" smtClean="0"/>
              <a:t>Делегировать систематически, </a:t>
            </a:r>
            <a:br>
              <a:rPr lang="ru-RU" altLang="ru-RU" sz="2800" smtClean="0"/>
            </a:br>
            <a:r>
              <a:rPr lang="ru-RU" altLang="ru-RU" sz="2800" smtClean="0"/>
              <a:t>а не только скучные или срывающиеся задачи.</a:t>
            </a:r>
          </a:p>
          <a:p>
            <a:pPr marL="609600" indent="-609600">
              <a:lnSpc>
                <a:spcPct val="120000"/>
              </a:lnSpc>
              <a:buFontTx/>
              <a:buAutoNum type="arabicPeriod" startAt="5"/>
            </a:pPr>
            <a:r>
              <a:rPr lang="ru-RU" altLang="ru-RU" sz="2800" smtClean="0"/>
              <a:t>Предоставлять подчиненным возможность выбора делегируемых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2123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477838"/>
            <a:ext cx="8382000" cy="12954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ОСНОВНЫЕ ШАГИ ДЕЛЕГИРОВАНИЯ</a:t>
            </a:r>
            <a:endParaRPr lang="en-GB" altLang="ru-RU" sz="4000" b="1" smtClean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2988" y="2174875"/>
            <a:ext cx="7632700" cy="4278313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2800" smtClean="0"/>
              <a:t>Определите задачу</a:t>
            </a:r>
            <a:r>
              <a:rPr lang="en-GB" altLang="ru-RU" sz="2800" smtClean="0"/>
              <a:t>.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2800" smtClean="0"/>
              <a:t>Определите, что должно быть делегировано</a:t>
            </a:r>
            <a:r>
              <a:rPr lang="en-GB" altLang="ru-RU" sz="2800" smtClean="0"/>
              <a:t>.</a:t>
            </a:r>
            <a:endParaRPr lang="ru-RU" altLang="ru-RU" sz="2800" smtClean="0"/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2800" smtClean="0"/>
              <a:t>Определите, кому делегировать</a:t>
            </a:r>
            <a:r>
              <a:rPr lang="en-GB" altLang="ru-RU" sz="2800" smtClean="0"/>
              <a:t>.</a:t>
            </a:r>
            <a:endParaRPr lang="ru-RU" altLang="ru-RU" sz="2800" smtClean="0"/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2800" smtClean="0"/>
              <a:t>Объясните, почему вы это </a:t>
            </a:r>
            <a:br>
              <a:rPr lang="ru-RU" altLang="ru-RU" sz="2800" smtClean="0"/>
            </a:br>
            <a:r>
              <a:rPr lang="ru-RU" altLang="ru-RU" sz="2800" smtClean="0"/>
              <a:t>им делегируете</a:t>
            </a:r>
            <a:r>
              <a:rPr lang="en-GB" altLang="ru-RU" sz="2800" smtClean="0"/>
              <a:t>.</a:t>
            </a:r>
            <a:endParaRPr lang="ru-RU" altLang="ru-RU" sz="2800" smtClean="0"/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2800" smtClean="0"/>
              <a:t>Опишите ожидаемые результаты</a:t>
            </a:r>
            <a:r>
              <a:rPr lang="en-GB" altLang="ru-RU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5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autoUpdateAnimBg="0"/>
      <p:bldP spid="5109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382000" cy="1295400"/>
          </a:xfrm>
        </p:spPr>
        <p:txBody>
          <a:bodyPr>
            <a:normAutofit fontScale="90000"/>
          </a:bodyPr>
          <a:lstStyle/>
          <a:p>
            <a:r>
              <a:rPr lang="ru-RU" altLang="ru-RU" b="1" smtClean="0"/>
              <a:t>ОСНОВНЫЕ ШАГИ ДЕЛЕГИРОВАНИЯ</a:t>
            </a:r>
            <a:endParaRPr lang="en-GB" altLang="ru-RU" b="1" smtClean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54050" y="1941513"/>
            <a:ext cx="8382000" cy="4800600"/>
          </a:xfrm>
        </p:spPr>
        <p:txBody>
          <a:bodyPr/>
          <a:lstStyle/>
          <a:p>
            <a:pPr marL="666750" indent="-666750">
              <a:lnSpc>
                <a:spcPct val="110000"/>
              </a:lnSpc>
              <a:buFontTx/>
              <a:buAutoNum type="arabicPeriod" startAt="6"/>
            </a:pPr>
            <a:r>
              <a:rPr lang="ru-RU" altLang="ru-RU" sz="2800" smtClean="0"/>
              <a:t>Установите срок исполнения</a:t>
            </a:r>
            <a:r>
              <a:rPr lang="en-GB" altLang="ru-RU" sz="2800" smtClean="0"/>
              <a:t>.</a:t>
            </a:r>
            <a:endParaRPr lang="ru-RU" altLang="ru-RU" sz="2800" smtClean="0"/>
          </a:p>
          <a:p>
            <a:pPr marL="666750" indent="-666750">
              <a:lnSpc>
                <a:spcPct val="110000"/>
              </a:lnSpc>
              <a:buFontTx/>
              <a:buAutoNum type="arabicPeriod" startAt="6"/>
            </a:pPr>
            <a:r>
              <a:rPr lang="ru-RU" altLang="ru-RU" sz="2800" smtClean="0"/>
              <a:t>Обсудите возможные способы исполнения.</a:t>
            </a:r>
          </a:p>
          <a:p>
            <a:pPr marL="666750" indent="-666750">
              <a:lnSpc>
                <a:spcPct val="110000"/>
              </a:lnSpc>
              <a:buFontTx/>
              <a:buAutoNum type="arabicPeriod" startAt="6"/>
            </a:pPr>
            <a:r>
              <a:rPr lang="ru-RU" altLang="ru-RU" sz="2800" smtClean="0"/>
              <a:t>Определите необходимые ресурсы.</a:t>
            </a:r>
          </a:p>
          <a:p>
            <a:pPr marL="666750" indent="-666750">
              <a:lnSpc>
                <a:spcPct val="110000"/>
              </a:lnSpc>
              <a:buFontTx/>
              <a:buAutoNum type="arabicPeriod" startAt="6"/>
            </a:pPr>
            <a:r>
              <a:rPr lang="ru-RU" altLang="ru-RU" sz="2800" smtClean="0"/>
              <a:t>Решите, как и когда вы будете контролировать процесс</a:t>
            </a:r>
            <a:r>
              <a:rPr lang="en-GB" altLang="ru-RU" sz="2800" smtClean="0"/>
              <a:t>.</a:t>
            </a:r>
            <a:endParaRPr lang="ru-RU" altLang="ru-RU" sz="2800" smtClean="0"/>
          </a:p>
          <a:p>
            <a:pPr marL="666750" indent="-666750">
              <a:lnSpc>
                <a:spcPct val="110000"/>
              </a:lnSpc>
              <a:buFontTx/>
              <a:buAutoNum type="arabicPeriod" startAt="6"/>
            </a:pPr>
            <a:r>
              <a:rPr lang="ru-RU" altLang="ru-RU" sz="2800" smtClean="0"/>
              <a:t>Определите, кто еще должен быть проинформирован</a:t>
            </a:r>
            <a:r>
              <a:rPr lang="en-GB" altLang="ru-RU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440503" cy="1800200"/>
          </a:xfrm>
        </p:spPr>
        <p:txBody>
          <a:bodyPr/>
          <a:lstStyle/>
          <a:p>
            <a:r>
              <a:rPr lang="ru-RU" dirty="0"/>
              <a:t>Делегирование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132856"/>
            <a:ext cx="640080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это </a:t>
            </a:r>
            <a:r>
              <a:rPr lang="ru-RU" dirty="0"/>
              <a:t>передача полномочий лицу, которое берет на </a:t>
            </a:r>
            <a:r>
              <a:rPr lang="ru-RU" dirty="0" smtClean="0"/>
              <a:t>себя </a:t>
            </a:r>
            <a:r>
              <a:rPr lang="ru-RU" dirty="0"/>
              <a:t>ответственность за их выполнение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то </a:t>
            </a:r>
            <a:r>
              <a:rPr lang="ru-RU" dirty="0" smtClean="0"/>
              <a:t>не способ уйти </a:t>
            </a:r>
            <a:r>
              <a:rPr lang="ru-RU" dirty="0"/>
              <a:t>от ответственности, а форма разделения управленческого труда, позволяющего повысить его эффективность.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136387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512511" cy="1143000"/>
          </a:xfrm>
        </p:spPr>
        <p:txBody>
          <a:bodyPr/>
          <a:lstStyle/>
          <a:p>
            <a:r>
              <a:rPr lang="ru-RU" sz="3200" dirty="0"/>
              <a:t>Делегирование полномочий </a:t>
            </a:r>
            <a:r>
              <a:rPr lang="ru-RU" sz="3200" dirty="0" smtClean="0"/>
              <a:t>необходимо, если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руководителя слишком много работы, чтобы выполнить ее эффективно самому;</a:t>
            </a:r>
          </a:p>
          <a:p>
            <a:r>
              <a:rPr lang="ru-RU" dirty="0"/>
              <a:t>руководитель хочет профессионального развития подчиненного;</a:t>
            </a:r>
          </a:p>
          <a:p>
            <a:r>
              <a:rPr lang="ru-RU" dirty="0"/>
              <a:t>подчиненный способен хорошо сделать работу;</a:t>
            </a:r>
          </a:p>
          <a:p>
            <a:r>
              <a:rPr lang="ru-RU" dirty="0"/>
              <a:t>руководителю не хватит времени для стратегических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81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512511" cy="1143000"/>
          </a:xfrm>
        </p:spPr>
        <p:txBody>
          <a:bodyPr/>
          <a:lstStyle/>
          <a:p>
            <a:r>
              <a:rPr lang="ru-RU" sz="3200" dirty="0" smtClean="0"/>
              <a:t>Делегирование полномочий </a:t>
            </a:r>
            <a:r>
              <a:rPr lang="ru-RU" sz="3200" dirty="0"/>
              <a:t>имеет ряд преимуществ: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конкретность </a:t>
            </a:r>
            <a:r>
              <a:rPr lang="ru-RU" dirty="0"/>
              <a:t>принимаемых решений,</a:t>
            </a:r>
          </a:p>
          <a:p>
            <a:r>
              <a:rPr lang="ru-RU" dirty="0"/>
              <a:t>разгрузка каналов коммуникаций,</a:t>
            </a:r>
          </a:p>
          <a:p>
            <a:r>
              <a:rPr lang="ru-RU" dirty="0"/>
              <a:t>обнаруживаются способные руководители,</a:t>
            </a:r>
          </a:p>
          <a:p>
            <a:r>
              <a:rPr lang="ru-RU" dirty="0"/>
              <a:t>повышается собственная ответственность работников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32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Функции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ПОВТОРЯЕМ</a:t>
            </a:r>
          </a:p>
          <a:p>
            <a:r>
              <a:rPr lang="ru-RU" b="1" dirty="0" smtClean="0"/>
              <a:t>ЗАКРЕПЛЯЕМ</a:t>
            </a:r>
          </a:p>
          <a:p>
            <a:r>
              <a:rPr lang="ru-RU" b="1" dirty="0" smtClean="0"/>
              <a:t>ОБСУЖДАЕМ</a:t>
            </a:r>
          </a:p>
          <a:p>
            <a:r>
              <a:rPr lang="ru-RU" b="1" dirty="0" smtClean="0"/>
              <a:t>СПОРИМ</a:t>
            </a:r>
          </a:p>
          <a:p>
            <a:endParaRPr lang="ru-RU" b="1" dirty="0"/>
          </a:p>
          <a:p>
            <a:r>
              <a:rPr lang="ru-RU" b="1" dirty="0" smtClean="0"/>
              <a:t>Представляем д/з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557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512511" cy="1143000"/>
          </a:xfrm>
        </p:spPr>
        <p:txBody>
          <a:bodyPr/>
          <a:lstStyle/>
          <a:p>
            <a:r>
              <a:rPr lang="ru-RU" sz="3200" dirty="0"/>
              <a:t>Сложности, связанные с </a:t>
            </a:r>
            <a:r>
              <a:rPr lang="ru-RU" sz="3200" dirty="0" smtClean="0"/>
              <a:t> делегированием: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dirty="0"/>
              <a:t>новые требования к квалификации нижних уровней сотрудников,</a:t>
            </a:r>
          </a:p>
          <a:p>
            <a:r>
              <a:rPr lang="ru-RU" dirty="0"/>
              <a:t>увлечение частными целями,</a:t>
            </a:r>
          </a:p>
          <a:p>
            <a:r>
              <a:rPr lang="ru-RU" dirty="0"/>
              <a:t>увеличение длительности процесса принятия решений,</a:t>
            </a:r>
          </a:p>
          <a:p>
            <a:r>
              <a:rPr lang="ru-RU" dirty="0"/>
              <a:t>затраты на контроль.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1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Причины, </a:t>
            </a:r>
            <a:r>
              <a:rPr lang="ru-RU" sz="3200" dirty="0"/>
              <a:t>по которым руководители могут с неохотой делегировать </a:t>
            </a:r>
            <a:r>
              <a:rPr lang="ru-RU" sz="3200" dirty="0" smtClean="0"/>
              <a:t>полномочия: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00800" cy="419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2700" b="1" dirty="0"/>
              <a:t>Отсутствие </a:t>
            </a:r>
            <a:r>
              <a:rPr lang="ru-RU" sz="2700" b="1" dirty="0" smtClean="0"/>
              <a:t>…………………….</a:t>
            </a:r>
            <a:endParaRPr lang="ru-RU" dirty="0"/>
          </a:p>
          <a:p>
            <a:r>
              <a:rPr lang="ru-RU" sz="2700" b="1" dirty="0"/>
              <a:t>Боязнь </a:t>
            </a:r>
            <a:r>
              <a:rPr lang="ru-RU" sz="2700" b="1" dirty="0" smtClean="0"/>
              <a:t>…………………………</a:t>
            </a:r>
          </a:p>
          <a:p>
            <a:r>
              <a:rPr lang="ru-RU" sz="2700" b="1" dirty="0" smtClean="0"/>
              <a:t>Заблуждение……………..</a:t>
            </a:r>
          </a:p>
          <a:p>
            <a:r>
              <a:rPr lang="ru-RU" sz="2700" b="1" dirty="0" smtClean="0"/>
              <a:t>…………………….</a:t>
            </a:r>
          </a:p>
          <a:p>
            <a:r>
              <a:rPr lang="ru-RU" sz="2700" b="1" dirty="0" smtClean="0"/>
              <a:t>…………………….</a:t>
            </a:r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531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Причины, </a:t>
            </a:r>
            <a:r>
              <a:rPr lang="ru-RU" sz="3200" dirty="0"/>
              <a:t>по которым руководители могут с неохотой делегировать </a:t>
            </a:r>
            <a:r>
              <a:rPr lang="ru-RU" sz="3200" dirty="0" smtClean="0"/>
              <a:t>полномочия: </a:t>
            </a:r>
            <a:r>
              <a:rPr lang="ru-RU" sz="2000" dirty="0" smtClean="0"/>
              <a:t>(Уильям </a:t>
            </a:r>
            <a:r>
              <a:rPr lang="ru-RU" sz="2000" dirty="0" err="1" smtClean="0"/>
              <a:t>Ньюмен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426680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3600" b="1" dirty="0" smtClean="0"/>
              <a:t>Заблуждение </a:t>
            </a:r>
            <a:r>
              <a:rPr lang="ru-RU" sz="3600" b="1" dirty="0"/>
              <a:t>«Я это сделаю лучше». </a:t>
            </a:r>
            <a:endParaRPr lang="ru-RU" sz="3600" b="1" dirty="0" smtClean="0"/>
          </a:p>
          <a:p>
            <a:pPr marL="45720" indent="0">
              <a:buNone/>
            </a:pPr>
            <a:r>
              <a:rPr lang="ru-RU" dirty="0" smtClean="0"/>
              <a:t>Даже</a:t>
            </a:r>
            <a:r>
              <a:rPr lang="ru-RU" dirty="0"/>
              <a:t>, если это утверждение верно, есть ряд причин, по которым не следует всё выполнять самому – во-первых, трата времени на задание, которое мог бы выполнить подчиненный, означает, что руководитель не сможет так же хорошо выполнять другие обязанности; во-вторых, если руководитель не будет разрешать подчиненным выполнять новые задания с дополнительными полномочиями, то они не будут повышать свою квалификацию.</a:t>
            </a:r>
          </a:p>
          <a:p>
            <a:r>
              <a:rPr lang="ru-RU" sz="3600" b="1" dirty="0"/>
              <a:t>Отсутствие способности руководить. </a:t>
            </a:r>
            <a:endParaRPr lang="ru-RU" sz="3600" b="1" dirty="0" smtClean="0"/>
          </a:p>
          <a:p>
            <a:pPr marL="4572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руководители так погружаются в повседневную работу, что пренебрегают более общей картиной деятельности. Будучи не в состоянии охватить долгосрочную перспективу в череде работ, они не могут полностью осознать значение распределения работы между подчиненными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4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Причины, </a:t>
            </a:r>
            <a:r>
              <a:rPr lang="ru-RU" sz="3200" dirty="0"/>
              <a:t>по которым руководители могут с неохотой делегировать </a:t>
            </a:r>
            <a:r>
              <a:rPr lang="ru-RU" sz="3200" dirty="0" smtClean="0"/>
              <a:t>полномочия: </a:t>
            </a:r>
            <a:r>
              <a:rPr lang="ru-RU" sz="2000" dirty="0" smtClean="0"/>
              <a:t>(Уильям </a:t>
            </a:r>
            <a:r>
              <a:rPr lang="ru-RU" sz="2000" dirty="0" err="1" smtClean="0"/>
              <a:t>Ньюмен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00800" cy="41948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2700" b="1" dirty="0"/>
              <a:t>Отсутствие доверия к подчиненным</a:t>
            </a:r>
            <a:r>
              <a:rPr lang="ru-RU" dirty="0"/>
              <a:t>. Если руководители действуют так, как будто не доверяют подчиненным, то подчиненные потеряют инициативность и почувствуют необходимость часто спрашивать, правильно ли выполняют работу.</a:t>
            </a:r>
          </a:p>
          <a:p>
            <a:r>
              <a:rPr lang="ru-RU" sz="2700" b="1" dirty="0"/>
              <a:t>Боязнь риска. </a:t>
            </a:r>
            <a:endParaRPr lang="ru-RU" sz="2700" b="1" dirty="0" smtClean="0"/>
          </a:p>
          <a:p>
            <a:pPr marL="45720" indent="0">
              <a:buNone/>
            </a:pPr>
            <a:r>
              <a:rPr lang="ru-RU" dirty="0" smtClean="0"/>
              <a:t>Поскольку </a:t>
            </a:r>
            <a:r>
              <a:rPr lang="ru-RU" dirty="0"/>
              <a:t>руководители отвечают за работу подчиненного, они могут испытывать опасения, что делегирование задания может породить проблемы, за которые им придется отвечать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59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Причины, </a:t>
            </a:r>
            <a:r>
              <a:rPr lang="ru-RU" sz="3200" dirty="0"/>
              <a:t>по которым руководители могут с неохотой делегировать </a:t>
            </a:r>
            <a:r>
              <a:rPr lang="ru-RU" sz="3200" dirty="0" smtClean="0"/>
              <a:t>полномочия: </a:t>
            </a:r>
            <a:r>
              <a:rPr lang="ru-RU" sz="2000" dirty="0" smtClean="0"/>
              <a:t>(Уильям </a:t>
            </a:r>
            <a:r>
              <a:rPr lang="ru-RU" sz="2000" dirty="0" err="1" smtClean="0"/>
              <a:t>Ньюмен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400800" cy="347472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3200" b="1" dirty="0"/>
              <a:t>Отсутствие </a:t>
            </a:r>
            <a:r>
              <a:rPr lang="ru-RU" sz="3100" b="1" dirty="0"/>
              <a:t>выборочного контроля для предупреждения руководства о возможной опасности. </a:t>
            </a:r>
            <a:endParaRPr lang="ru-RU" sz="3100" b="1" dirty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Параллельно </a:t>
            </a:r>
            <a:r>
              <a:rPr lang="ru-RU" dirty="0"/>
              <a:t>делегированию дополнительных полномочий, руководство должно создать эффективные механизмы контроля для получения информации о результатах работы подчиненных. Обратная связь дает руководителю гарантию того, </a:t>
            </a:r>
            <a:r>
              <a:rPr lang="ru-RU" dirty="0" smtClean="0"/>
              <a:t>что проблема будет </a:t>
            </a:r>
            <a:r>
              <a:rPr lang="ru-RU" dirty="0"/>
              <a:t>выявлена прежде, чем разовьется в катастрофу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Если механизмы контроля неэффективны, у руководства будут основательные причины для беспокойства относительно делегирования дополнительных полномочий подчиненным.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52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6 причин, </a:t>
            </a:r>
            <a:r>
              <a:rPr lang="ru-RU" sz="3200" dirty="0"/>
              <a:t>по которым </a:t>
            </a:r>
            <a:r>
              <a:rPr lang="ru-RU" sz="3200" dirty="0" smtClean="0"/>
              <a:t>подчиненные блокируют процесс делегирования: </a:t>
            </a:r>
            <a:r>
              <a:rPr lang="ru-RU" sz="2000" dirty="0" smtClean="0"/>
              <a:t>(Уильям </a:t>
            </a:r>
            <a:r>
              <a:rPr lang="ru-RU" sz="2000" dirty="0" err="1" smtClean="0"/>
              <a:t>Ньюмен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640960" cy="47525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2400" dirty="0" smtClean="0"/>
              <a:t>Подчиненный </a:t>
            </a:r>
            <a:r>
              <a:rPr lang="ru-RU" sz="2400" dirty="0"/>
              <a:t>считает удобнее спросить босса, что делать, чем самому решить проблему.</a:t>
            </a:r>
          </a:p>
          <a:p>
            <a:r>
              <a:rPr lang="ru-RU" sz="2400" dirty="0"/>
              <a:t>Подчиненный боится критики за совершенные ошибки. Поскольку большая ответственность увеличивает возможность совершения ошибки, подчиненный уклоняется от нее.</a:t>
            </a:r>
          </a:p>
          <a:p>
            <a:r>
              <a:rPr lang="ru-RU" sz="2400" dirty="0"/>
              <a:t>У подчиненного </a:t>
            </a:r>
            <a:r>
              <a:rPr lang="ru-RU" sz="2400" dirty="0" smtClean="0"/>
              <a:t>отсутствуют </a:t>
            </a:r>
            <a:r>
              <a:rPr lang="ru-RU" sz="2400" u="sng" dirty="0" smtClean="0"/>
              <a:t>информация и ресурсы</a:t>
            </a:r>
            <a:r>
              <a:rPr lang="ru-RU" sz="2400" u="sng" dirty="0"/>
              <a:t>,</a:t>
            </a:r>
            <a:r>
              <a:rPr lang="ru-RU" sz="2400" dirty="0"/>
              <a:t> необходимые для успешного выполнения задания.</a:t>
            </a:r>
          </a:p>
          <a:p>
            <a:r>
              <a:rPr lang="ru-RU" sz="2400" dirty="0"/>
              <a:t>У подчиненного уже больше работы, чем он может сделать, или же просто он так считает.</a:t>
            </a:r>
          </a:p>
          <a:p>
            <a:r>
              <a:rPr lang="ru-RU" sz="2400" dirty="0"/>
              <a:t>У подчиненного отсутствует уверенность в себе.</a:t>
            </a:r>
          </a:p>
          <a:p>
            <a:r>
              <a:rPr lang="ru-RU" sz="2400" dirty="0"/>
              <a:t>Подчиненному не предлагается каких-либо положительных стимулов дополнительной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65392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52128"/>
          </a:xfrm>
        </p:spPr>
        <p:txBody>
          <a:bodyPr/>
          <a:lstStyle/>
          <a:p>
            <a:r>
              <a:rPr lang="ru-RU" sz="3200" dirty="0"/>
              <a:t>Принципы делегирования </a:t>
            </a:r>
            <a:r>
              <a:rPr lang="ru-RU" sz="3200" dirty="0" smtClean="0"/>
              <a:t>полномочий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352928" cy="46268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dirty="0" smtClean="0"/>
              <a:t>передача </a:t>
            </a:r>
            <a:r>
              <a:rPr lang="ru-RU" dirty="0"/>
              <a:t>полномочий должна осуществляться в соответствии с ожидаемым результатом; подчиненный должен обладать достаточными полномочиями для достижения требуемого результата;</a:t>
            </a:r>
          </a:p>
          <a:p>
            <a:r>
              <a:rPr lang="ru-RU" dirty="0"/>
              <a:t>передача полномочий должна осуществляться по линиям управления, с тем, чтобы каждый подчиненный знал, кто конкретно его уполномочил, перед кем он несет ответственность;</a:t>
            </a:r>
          </a:p>
          <a:p>
            <a:r>
              <a:rPr lang="ru-RU" dirty="0"/>
              <a:t>каждый руководитель принимает решения в пределах своих полномочий; все, что превышает его компетенцию, передается высшим звеньям управления;</a:t>
            </a:r>
          </a:p>
          <a:p>
            <a:r>
              <a:rPr lang="ru-RU" dirty="0"/>
              <a:t>передаются лишь полномочия, высшее должностное лицо 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</a:rPr>
              <a:t>продолжает нести ответственность </a:t>
            </a:r>
            <a:r>
              <a:rPr lang="ru-RU" dirty="0"/>
              <a:t>за действия подчиненного.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6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52128"/>
          </a:xfrm>
        </p:spPr>
        <p:txBody>
          <a:bodyPr/>
          <a:lstStyle/>
          <a:p>
            <a:r>
              <a:rPr lang="ru-RU" sz="3200" dirty="0"/>
              <a:t>Не проводящая делегирование полномочий организация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352928" cy="4626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это организация единообразия, методики, правил, образцов и сосредоточения на </a:t>
            </a:r>
            <a:r>
              <a:rPr lang="ru-RU" dirty="0" smtClean="0"/>
              <a:t>сегодняшнем </a:t>
            </a:r>
            <a:r>
              <a:rPr lang="ru-RU" dirty="0"/>
              <a:t>дне.</a:t>
            </a:r>
          </a:p>
        </p:txBody>
      </p:sp>
      <p:pic>
        <p:nvPicPr>
          <p:cNvPr id="14338" name="Picture 2" descr="http://www.happy-pm.com/images/appo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5623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38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24863" cy="6858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latin typeface="Arial" charset="0"/>
              </a:rPr>
              <a:t>ВЫВОД: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/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РУКОВОДИТЕЛЬ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ОБЯЗАН</a:t>
            </a:r>
            <a:r>
              <a:rPr lang="ru-RU" altLang="ru-RU" sz="2400" b="1" dirty="0" smtClean="0">
                <a:latin typeface="Arial" charset="0"/>
              </a:rPr>
              <a:t> ДЕЛЕГИРОВАТЬ,</a:t>
            </a:r>
          </a:p>
        </p:txBody>
      </p:sp>
      <p:graphicFrame>
        <p:nvGraphicFramePr>
          <p:cNvPr id="6349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7050" y="1765300"/>
          <a:ext cx="241617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3" imgW="3063875" imgH="3148013" progId="MS_ClipArt_Gallery.2">
                  <p:embed/>
                </p:oleObj>
              </mc:Choice>
              <mc:Fallback>
                <p:oleObj name="Clip" r:id="rId3" imgW="3063875" imgH="3148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765300"/>
                        <a:ext cx="2416175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447800"/>
            <a:ext cx="5256212" cy="4648200"/>
          </a:xfrm>
        </p:spPr>
        <p:txBody>
          <a:bodyPr/>
          <a:lstStyle/>
          <a:p>
            <a:pPr>
              <a:buFontTx/>
              <a:buNone/>
            </a:pPr>
            <a:endParaRPr lang="ru-RU" altLang="ru-RU" sz="2800" i="1" dirty="0" smtClean="0"/>
          </a:p>
          <a:p>
            <a:pPr>
              <a:buFontTx/>
              <a:buNone/>
            </a:pPr>
            <a:endParaRPr lang="ru-RU" altLang="ru-RU" sz="2800" i="1" dirty="0" smtClean="0"/>
          </a:p>
          <a:p>
            <a:pPr algn="ctr">
              <a:buFontTx/>
              <a:buNone/>
            </a:pP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потому что    …………………</a:t>
            </a:r>
            <a:endParaRPr lang="ru-RU" alt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3491" name="Object 6"/>
          <p:cNvGraphicFramePr>
            <a:graphicFrameLocks noChangeAspect="1"/>
          </p:cNvGraphicFramePr>
          <p:nvPr/>
        </p:nvGraphicFramePr>
        <p:xfrm>
          <a:off x="1763713" y="3141663"/>
          <a:ext cx="1708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5" imgW="1408176" imgH="1602943" progId="MS_ClipArt_Gallery.2">
                  <p:embed/>
                </p:oleObj>
              </mc:Choice>
              <mc:Fallback>
                <p:oleObj name="Clip" r:id="rId5" imgW="1408176" imgH="16029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17081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36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24863" cy="6858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>
                <a:latin typeface="Arial" charset="0"/>
              </a:rPr>
              <a:t>ВЫВОД: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/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РУКОВОДИТЕЛЬ </a:t>
            </a:r>
            <a:r>
              <a:rPr lang="ru-RU" altLang="ru-RU" sz="2400" b="1" dirty="0" smtClean="0">
                <a:latin typeface="Arial" charset="0"/>
              </a:rPr>
              <a:t>ОБЯЗАН ДЕЛЕГИРОВАТЬ,</a:t>
            </a:r>
          </a:p>
        </p:txBody>
      </p:sp>
      <p:graphicFrame>
        <p:nvGraphicFramePr>
          <p:cNvPr id="6349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7050" y="1765300"/>
          <a:ext cx="241617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3063875" imgH="3148013" progId="MS_ClipArt_Gallery.2">
                  <p:embed/>
                </p:oleObj>
              </mc:Choice>
              <mc:Fallback>
                <p:oleObj name="Clip" r:id="rId3" imgW="3063875" imgH="3148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765300"/>
                        <a:ext cx="2416175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447800"/>
            <a:ext cx="5256212" cy="4648200"/>
          </a:xfrm>
        </p:spPr>
        <p:txBody>
          <a:bodyPr/>
          <a:lstStyle/>
          <a:p>
            <a:pPr>
              <a:buFontTx/>
              <a:buNone/>
            </a:pPr>
            <a:endParaRPr lang="ru-RU" altLang="ru-RU" sz="2800" i="1" dirty="0" smtClean="0"/>
          </a:p>
          <a:p>
            <a:pPr>
              <a:buFontTx/>
              <a:buNone/>
            </a:pPr>
            <a:endParaRPr lang="ru-RU" altLang="ru-RU" sz="2800" i="1" dirty="0" smtClean="0"/>
          </a:p>
          <a:p>
            <a:pPr algn="ctr">
              <a:buFontTx/>
              <a:buNone/>
            </a:pP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потому </a:t>
            </a: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что</a:t>
            </a:r>
          </a:p>
          <a:p>
            <a:pPr algn="ctr">
              <a:buFontTx/>
              <a:buNone/>
            </a:pP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время руководителя </a:t>
            </a:r>
          </a:p>
          <a:p>
            <a:pPr algn="ctr">
              <a:buFontTx/>
              <a:buNone/>
            </a:pPr>
            <a:r>
              <a:rPr lang="ru-RU" alt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ДОРОЖЕ</a:t>
            </a:r>
            <a:endParaRPr lang="ru-RU" altLang="ru-RU" sz="28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ru-RU" alt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времени подчиненных…</a:t>
            </a:r>
          </a:p>
        </p:txBody>
      </p:sp>
      <p:graphicFrame>
        <p:nvGraphicFramePr>
          <p:cNvPr id="63491" name="Object 6"/>
          <p:cNvGraphicFramePr>
            <a:graphicFrameLocks noChangeAspect="1"/>
          </p:cNvGraphicFramePr>
          <p:nvPr/>
        </p:nvGraphicFramePr>
        <p:xfrm>
          <a:off x="1763713" y="3141663"/>
          <a:ext cx="1708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1408176" imgH="1602943" progId="MS_ClipArt_Gallery.2">
                  <p:embed/>
                </p:oleObj>
              </mc:Choice>
              <mc:Fallback>
                <p:oleObj name="Clip" r:id="rId5" imgW="1408176" imgH="16029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17081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7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791200" y="12192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620000" y="12192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791200" y="26670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620000" y="25908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4800" y="2743200"/>
            <a:ext cx="9144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04800" y="1295400"/>
            <a:ext cx="9144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676400" y="2743200"/>
            <a:ext cx="9144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676400" y="5334000"/>
            <a:ext cx="10477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28600" y="5334000"/>
            <a:ext cx="10477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676400" y="4038600"/>
            <a:ext cx="10477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228600" y="4038600"/>
            <a:ext cx="10477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5791200" y="3962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7696200" y="5334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7696200" y="3962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867400" y="5334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pPr algn="ctr" defTabSz="762000"/>
            <a:r>
              <a:rPr lang="ru-RU" altLang="ru-RU" sz="2400" b="1" smtClean="0">
                <a:solidFill>
                  <a:srgbClr val="002060"/>
                </a:solidFill>
                <a:latin typeface="Arial" charset="0"/>
              </a:rPr>
              <a:t>КООРДИНАЦИЯ как функция менеджмента</a:t>
            </a:r>
            <a:endParaRPr lang="en-US" altLang="ru-RU" sz="2400" smtClean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133600" y="1752600"/>
          <a:ext cx="48768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3" imgW="3535378" imgH="3468986" progId="MS_ClipArt_Gallery.2">
                  <p:embed/>
                </p:oleObj>
              </mc:Choice>
              <mc:Fallback>
                <p:oleObj name="Clip" r:id="rId3" imgW="3535378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4876800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145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2348880"/>
            <a:ext cx="6284168" cy="1857360"/>
          </a:xfrm>
        </p:spPr>
        <p:txBody>
          <a:bodyPr/>
          <a:lstStyle/>
          <a:p>
            <a:r>
              <a:rPr lang="ru-RU" altLang="ru-RU" dirty="0" smtClean="0"/>
              <a:t>Это…………..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Необходима для………………</a:t>
            </a:r>
          </a:p>
        </p:txBody>
      </p:sp>
      <p:pic>
        <p:nvPicPr>
          <p:cNvPr id="65540" name="Picture 5" descr="http://www.friemaxx.ru/slovar/img-slovar/umenie-idti-na-r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99" y="3501007"/>
            <a:ext cx="2463114" cy="27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15743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Координация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537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Координация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57200" y="1752802"/>
            <a:ext cx="8198687" cy="4484510"/>
            <a:chOff x="457200" y="1907696"/>
            <a:chExt cx="8198687" cy="4484510"/>
          </a:xfrm>
        </p:grpSpPr>
        <p:sp>
          <p:nvSpPr>
            <p:cNvPr id="7" name="Полилиния 6"/>
            <p:cNvSpPr/>
            <p:nvPr/>
          </p:nvSpPr>
          <p:spPr>
            <a:xfrm>
              <a:off x="457200" y="1907696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/>
                <a:t>Т</a:t>
              </a:r>
              <a:r>
                <a:rPr lang="ru-RU" altLang="ru-RU" b="1" dirty="0" smtClean="0"/>
                <a:t>екущий контроль выполнения плана/задач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altLang="ru-RU" sz="1800" kern="1200" dirty="0" smtClean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23919" y="3079838"/>
              <a:ext cx="4731968" cy="3312368"/>
            </a:xfrm>
            <a:custGeom>
              <a:avLst/>
              <a:gdLst>
                <a:gd name="connsiteX0" fmla="*/ 0 w 4731968"/>
                <a:gd name="connsiteY0" fmla="*/ 0 h 2263145"/>
                <a:gd name="connsiteX1" fmla="*/ 4731968 w 4731968"/>
                <a:gd name="connsiteY1" fmla="*/ 0 h 2263145"/>
                <a:gd name="connsiteX2" fmla="*/ 4731968 w 4731968"/>
                <a:gd name="connsiteY2" fmla="*/ 2263145 h 2263145"/>
                <a:gd name="connsiteX3" fmla="*/ 0 w 4731968"/>
                <a:gd name="connsiteY3" fmla="*/ 2263145 h 2263145"/>
                <a:gd name="connsiteX4" fmla="*/ 0 w 4731968"/>
                <a:gd name="connsiteY4" fmla="*/ 0 h 22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1968" h="2263145">
                  <a:moveTo>
                    <a:pt x="0" y="0"/>
                  </a:moveTo>
                  <a:lnTo>
                    <a:pt x="4731968" y="0"/>
                  </a:lnTo>
                  <a:lnTo>
                    <a:pt x="4731968" y="2263145"/>
                  </a:lnTo>
                  <a:lnTo>
                    <a:pt x="0" y="226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Результат:</a:t>
              </a:r>
            </a:p>
            <a:p>
              <a:pPr algn="ctr"/>
              <a:r>
                <a:rPr lang="ru-RU" altLang="ru-RU" sz="2400" dirty="0" smtClean="0">
                  <a:solidFill>
                    <a:srgbClr val="002060"/>
                  </a:solidFill>
                </a:rPr>
                <a:t> 1.оценка хода выполнения, промежуточных результатов </a:t>
              </a:r>
            </a:p>
            <a:p>
              <a:pPr algn="ctr"/>
              <a:r>
                <a:rPr lang="ru-RU" altLang="ru-RU" sz="2400" dirty="0" smtClean="0">
                  <a:solidFill>
                    <a:srgbClr val="002060"/>
                  </a:solidFill>
                </a:rPr>
                <a:t>2. оперативные воздействия по изменению плана, задач, перераспределению ресурсов </a:t>
              </a:r>
              <a:endParaRPr lang="ru-RU" altLang="ru-RU" sz="2400" dirty="0" smtClean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06543"/>
              </p:ext>
            </p:extLst>
          </p:nvPr>
        </p:nvGraphicFramePr>
        <p:xfrm>
          <a:off x="7740352" y="3000957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" r:id="rId3" imgW="3657600" imgH="3657600" progId="MS_ClipArt_Gallery.2">
                  <p:embed/>
                </p:oleObj>
              </mc:Choice>
              <mc:Fallback>
                <p:oleObj name="Clip" r:id="rId3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000957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08857">
            <a:off x="2743045" y="3326274"/>
            <a:ext cx="1334527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4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713"/>
          </a:xfrm>
        </p:spPr>
        <p:txBody>
          <a:bodyPr/>
          <a:lstStyle/>
          <a:p>
            <a:pPr algn="ctr" defTabSz="762000"/>
            <a:r>
              <a:rPr lang="ru-RU" altLang="ru-RU" sz="2400" b="1" dirty="0" smtClean="0">
                <a:latin typeface="Arial" charset="0"/>
              </a:rPr>
              <a:t>Координировать, критикуя.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/>
            </a:r>
            <a:br>
              <a:rPr lang="ru-RU" altLang="ru-RU" sz="2400" b="1" dirty="0" smtClean="0">
                <a:latin typeface="Arial" charset="0"/>
              </a:rPr>
            </a:br>
            <a:r>
              <a:rPr lang="en-US" altLang="ru-RU" sz="2400" b="1" dirty="0" smtClean="0">
                <a:latin typeface="Arial" charset="0"/>
              </a:rPr>
              <a:t>П</a:t>
            </a:r>
            <a:r>
              <a:rPr lang="ru-RU" altLang="ru-RU" sz="2400" b="1" dirty="0" smtClean="0">
                <a:latin typeface="Arial" charset="0"/>
              </a:rPr>
              <a:t>РАВИЛА КРИТИКИ</a:t>
            </a:r>
            <a:endParaRPr lang="en-US" altLang="ru-RU" sz="2400" b="1" dirty="0" smtClean="0"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657350"/>
            <a:ext cx="7772400" cy="4800600"/>
          </a:xfrm>
        </p:spPr>
        <p:txBody>
          <a:bodyPr/>
          <a:lstStyle/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Критикуйте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на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основании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собственных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впечатлений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Будьте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конкретными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Критикуйте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поступок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Объясните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последствия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проступка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Не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критикуйте</a:t>
            </a:r>
            <a:r>
              <a:rPr lang="en-US" altLang="ru-RU" sz="2400" dirty="0" smtClean="0">
                <a:solidFill>
                  <a:schemeClr val="tx2"/>
                </a:solidFill>
              </a:rPr>
              <a:t> в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присутствии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посторонних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Не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откладывайте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критику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</a:p>
          <a:p>
            <a:pPr defTabSz="762000"/>
            <a:r>
              <a:rPr lang="en-US" altLang="ru-RU" sz="2400" dirty="0" err="1" smtClean="0">
                <a:solidFill>
                  <a:schemeClr val="tx2"/>
                </a:solidFill>
              </a:rPr>
              <a:t>Не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повторяйте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старую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критику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 defTabSz="762000"/>
            <a:r>
              <a:rPr lang="ru-RU" altLang="ru-RU" sz="2400" dirty="0" smtClean="0">
                <a:solidFill>
                  <a:schemeClr val="tx2"/>
                </a:solidFill>
              </a:rPr>
              <a:t>Д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оговоритесь</a:t>
            </a:r>
            <a:r>
              <a:rPr lang="en-US" altLang="ru-RU" sz="2400" dirty="0" smtClean="0">
                <a:solidFill>
                  <a:schemeClr val="tx2"/>
                </a:solidFill>
              </a:rPr>
              <a:t> о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том</a:t>
            </a:r>
            <a:r>
              <a:rPr lang="en-US" altLang="ru-RU" sz="2400" dirty="0" smtClean="0">
                <a:solidFill>
                  <a:schemeClr val="tx2"/>
                </a:solidFill>
              </a:rPr>
              <a:t>,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как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избежать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tx2"/>
                </a:solidFill>
              </a:rPr>
              <a:t>повторений</a:t>
            </a:r>
            <a:endParaRPr lang="en-US" altLang="ru-RU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9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Контроль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196752"/>
            <a:ext cx="8198687" cy="4032448"/>
            <a:chOff x="457200" y="1907696"/>
            <a:chExt cx="8198687" cy="4032448"/>
          </a:xfrm>
        </p:grpSpPr>
        <p:sp>
          <p:nvSpPr>
            <p:cNvPr id="7" name="Полилиния 6"/>
            <p:cNvSpPr/>
            <p:nvPr/>
          </p:nvSpPr>
          <p:spPr>
            <a:xfrm>
              <a:off x="457200" y="1907696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/>
                <a:t>Т</a:t>
              </a:r>
              <a:r>
                <a:rPr lang="ru-RU" altLang="ru-RU" b="1" dirty="0" smtClean="0"/>
                <a:t>екущий контроль выполнения плана/задач</a:t>
              </a:r>
              <a:endParaRPr lang="ru-RU" altLang="ru-RU" sz="1800" kern="1200" dirty="0" smtClean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23919" y="3079838"/>
              <a:ext cx="4731968" cy="2860306"/>
            </a:xfrm>
            <a:custGeom>
              <a:avLst/>
              <a:gdLst>
                <a:gd name="connsiteX0" fmla="*/ 0 w 4731968"/>
                <a:gd name="connsiteY0" fmla="*/ 0 h 2263145"/>
                <a:gd name="connsiteX1" fmla="*/ 4731968 w 4731968"/>
                <a:gd name="connsiteY1" fmla="*/ 0 h 2263145"/>
                <a:gd name="connsiteX2" fmla="*/ 4731968 w 4731968"/>
                <a:gd name="connsiteY2" fmla="*/ 2263145 h 2263145"/>
                <a:gd name="connsiteX3" fmla="*/ 0 w 4731968"/>
                <a:gd name="connsiteY3" fmla="*/ 2263145 h 2263145"/>
                <a:gd name="connsiteX4" fmla="*/ 0 w 4731968"/>
                <a:gd name="connsiteY4" fmla="*/ 0 h 22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1968" h="2263145">
                  <a:moveTo>
                    <a:pt x="0" y="0"/>
                  </a:moveTo>
                  <a:lnTo>
                    <a:pt x="4731968" y="0"/>
                  </a:lnTo>
                  <a:lnTo>
                    <a:pt x="4731968" y="2263145"/>
                  </a:lnTo>
                  <a:lnTo>
                    <a:pt x="0" y="226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Результат:</a:t>
              </a:r>
            </a:p>
            <a:p>
              <a:pPr>
                <a:buFontTx/>
                <a:buNone/>
              </a:pPr>
              <a:r>
                <a:rPr lang="ru-RU" alt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поощрение и наказание с анализом деятельности подчиненного</a:t>
              </a:r>
              <a:endParaRPr lang="ru-RU" altLang="ru-RU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70935"/>
              </p:ext>
            </p:extLst>
          </p:nvPr>
        </p:nvGraphicFramePr>
        <p:xfrm>
          <a:off x="7668344" y="2492896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lip" r:id="rId3" imgW="3657600" imgH="3657600" progId="MS_ClipArt_Gallery.2">
                  <p:embed/>
                </p:oleObj>
              </mc:Choice>
              <mc:Fallback>
                <p:oleObj name="Clip" r:id="rId3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492896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08857">
            <a:off x="2822344" y="2244549"/>
            <a:ext cx="1214040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66854" y="3012870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altLang="ru-RU" b="1" dirty="0" smtClean="0"/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 smtClean="0"/>
              <a:t>Окончательный </a:t>
            </a:r>
            <a:r>
              <a:rPr lang="ru-RU" altLang="ru-RU" b="1" dirty="0"/>
              <a:t>контроль и обратная связь о том, что было сделано и каким образом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altLang="ru-RU" sz="1800" kern="1200" dirty="0" smtClean="0"/>
          </a:p>
        </p:txBody>
      </p:sp>
      <p:sp>
        <p:nvSpPr>
          <p:cNvPr id="9" name="Стрелка вправо 8"/>
          <p:cNvSpPr/>
          <p:nvPr/>
        </p:nvSpPr>
        <p:spPr>
          <a:xfrm rot="1708857">
            <a:off x="2792466" y="3458014"/>
            <a:ext cx="1150107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600" dirty="0" err="1">
                <a:solidFill>
                  <a:srgbClr val="002060"/>
                </a:solidFill>
                <a:latin typeface="Arial" charset="0"/>
              </a:rPr>
              <a:t>Виды</a:t>
            </a:r>
            <a:r>
              <a:rPr lang="en-US" altLang="ru-RU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ru-RU" sz="3600" dirty="0" err="1">
                <a:solidFill>
                  <a:srgbClr val="002060"/>
                </a:solidFill>
                <a:latin typeface="Arial" charset="0"/>
              </a:rPr>
              <a:t>контроля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3109212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извлечение 6"/>
          <p:cNvSpPr/>
          <p:nvPr/>
        </p:nvSpPr>
        <p:spPr>
          <a:xfrm rot="4964848">
            <a:off x="6612314" y="3783507"/>
            <a:ext cx="367781" cy="312695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04" name="Picture 4" descr="https://im2-tub-ru.yandex.net/i?id=2b34d7750210b8dafea373e31440d0e9&amp;n=33&amp;h=190&amp;w=2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41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3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792162"/>
          </a:xfrm>
        </p:spPr>
        <p:txBody>
          <a:bodyPr/>
          <a:lstStyle/>
          <a:p>
            <a:pPr algn="ctr" defTabSz="762000"/>
            <a:r>
              <a:rPr lang="en-US" altLang="ru-RU" sz="2400" b="1" smtClean="0">
                <a:latin typeface="Arial" charset="0"/>
              </a:rPr>
              <a:t> С</a:t>
            </a:r>
            <a:r>
              <a:rPr lang="ru-RU" altLang="ru-RU" sz="2400" b="1" smtClean="0">
                <a:latin typeface="Arial" charset="0"/>
              </a:rPr>
              <a:t>ОЗДАНИЕ СИСТЕМЫ КОНТРОЛЯ</a:t>
            </a:r>
            <a:endParaRPr lang="en-US" altLang="ru-RU" sz="2400" b="1" smtClean="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752600"/>
            <a:ext cx="8534400" cy="4772025"/>
          </a:xfrm>
        </p:spPr>
        <p:txBody>
          <a:bodyPr/>
          <a:lstStyle/>
          <a:p>
            <a:pPr defTabSz="762000">
              <a:lnSpc>
                <a:spcPct val="120000"/>
              </a:lnSpc>
            </a:pPr>
            <a:r>
              <a:rPr lang="en-US" altLang="ru-RU" sz="2400" smtClean="0">
                <a:solidFill>
                  <a:schemeClr val="tx2"/>
                </a:solidFill>
              </a:rPr>
              <a:t>Оценивайте факты, деятельность, результаты, </a:t>
            </a:r>
            <a:br>
              <a:rPr lang="en-US" altLang="ru-RU" sz="2400" smtClean="0">
                <a:solidFill>
                  <a:schemeClr val="tx2"/>
                </a:solidFill>
              </a:rPr>
            </a:br>
            <a:r>
              <a:rPr lang="en-US" altLang="ru-RU" sz="2400" smtClean="0">
                <a:solidFill>
                  <a:schemeClr val="tx2"/>
                </a:solidFill>
              </a:rPr>
              <a:t>а не людей</a:t>
            </a:r>
          </a:p>
          <a:p>
            <a:pPr defTabSz="762000">
              <a:lnSpc>
                <a:spcPct val="120000"/>
              </a:lnSpc>
            </a:pPr>
            <a:r>
              <a:rPr lang="en-US" altLang="ru-RU" sz="2400" smtClean="0">
                <a:solidFill>
                  <a:schemeClr val="tx2"/>
                </a:solidFill>
              </a:rPr>
              <a:t>Контролируйте только то, что задано и ясно описано</a:t>
            </a:r>
          </a:p>
          <a:p>
            <a:pPr defTabSz="762000">
              <a:lnSpc>
                <a:spcPct val="120000"/>
              </a:lnSpc>
            </a:pPr>
            <a:r>
              <a:rPr lang="en-US" altLang="ru-RU" sz="2400" smtClean="0">
                <a:solidFill>
                  <a:schemeClr val="tx2"/>
                </a:solidFill>
              </a:rPr>
              <a:t>Разделяйте факты и свое отношение к ним</a:t>
            </a:r>
          </a:p>
          <a:p>
            <a:pPr defTabSz="762000">
              <a:lnSpc>
                <a:spcPct val="120000"/>
              </a:lnSpc>
            </a:pPr>
            <a:r>
              <a:rPr lang="en-US" altLang="ru-RU" sz="2400" smtClean="0">
                <a:solidFill>
                  <a:schemeClr val="tx2"/>
                </a:solidFill>
              </a:rPr>
              <a:t>Помните, что Вы отвечаете за успех Ваших сотрудников</a:t>
            </a:r>
          </a:p>
          <a:p>
            <a:pPr defTabSz="762000">
              <a:lnSpc>
                <a:spcPct val="120000"/>
              </a:lnSpc>
            </a:pPr>
            <a:r>
              <a:rPr lang="en-US" altLang="ru-RU" sz="2400" smtClean="0">
                <a:solidFill>
                  <a:schemeClr val="tx2"/>
                </a:solidFill>
              </a:rPr>
              <a:t>Критика может применяться только после соответствующего обучения или напоминания</a:t>
            </a:r>
          </a:p>
        </p:txBody>
      </p:sp>
      <p:pic>
        <p:nvPicPr>
          <p:cNvPr id="32770" name="Picture 2" descr="http://lico.ru/images/cms/data/88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05161" cy="16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1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468313" y="188913"/>
            <a:ext cx="8353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700" b="1">
                <a:solidFill>
                  <a:schemeClr val="tx2"/>
                </a:solidFill>
              </a:rPr>
              <a:t>Жизненный цикл сотрудника в должности</a:t>
            </a:r>
          </a:p>
        </p:txBody>
      </p:sp>
      <p:sp>
        <p:nvSpPr>
          <p:cNvPr id="482308" name="Line 4"/>
          <p:cNvSpPr>
            <a:spLocks noChangeShapeType="1"/>
          </p:cNvSpPr>
          <p:nvPr/>
        </p:nvSpPr>
        <p:spPr bwMode="auto">
          <a:xfrm rot="10800000">
            <a:off x="755650" y="1484313"/>
            <a:ext cx="0" cy="4608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755650" y="6092825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 rot="-5400000">
            <a:off x="-1877219" y="3613944"/>
            <a:ext cx="47529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cs typeface="Arial" charset="0"/>
              </a:rPr>
              <a:t>п  о  т  е  н  ц  и  а  л    с  о  т  р  у  д  н  и  к  а 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755650" y="6165850"/>
            <a:ext cx="777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700">
                <a:cs typeface="Arial" charset="0"/>
              </a:rPr>
              <a:t>  </a:t>
            </a:r>
            <a:r>
              <a:rPr lang="ru-RU" altLang="ru-RU" sz="1800">
                <a:cs typeface="Arial" charset="0"/>
              </a:rPr>
              <a:t>п  р  о  и  з  в  о  д  и  т  е  л  ь  н  о  с  т  ь        с  о  т  р  у  д  н  и  к  а</a:t>
            </a: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1258888" y="1484313"/>
            <a:ext cx="3168650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333333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Адаптация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отобрать профессиональных,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мотивированных,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управляемых и безопасных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сотрудников,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сократить время адаптации</a:t>
            </a:r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4859338" y="3933825"/>
            <a:ext cx="3168650" cy="2016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Зрелость</a:t>
            </a:r>
            <a:endParaRPr lang="ru-RU" altLang="ru-RU" sz="20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создать условия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для самореализации в Компании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932363" y="1484313"/>
            <a:ext cx="3168650" cy="2016125"/>
          </a:xfrm>
          <a:prstGeom prst="rect">
            <a:avLst/>
          </a:prstGeom>
          <a:solidFill>
            <a:srgbClr val="CCFFCC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Развитие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itchFamily="34" charset="0"/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Организовать долгосрочное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развитие,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раскрыть потенциал</a:t>
            </a:r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1187450" y="3716338"/>
            <a:ext cx="3024188" cy="208915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Деградация</a:t>
            </a:r>
            <a:endParaRPr lang="ru-RU" altLang="ru-RU" sz="20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  <a:endParaRPr lang="ru-RU" altLang="ru-RU" sz="14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Понимать возможности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сотрудника,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сократить объем работ,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четко ставить цели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 </a:t>
            </a:r>
          </a:p>
        </p:txBody>
      </p:sp>
      <p:sp>
        <p:nvSpPr>
          <p:cNvPr id="482316" name="AutoShape 12"/>
          <p:cNvSpPr>
            <a:spLocks noChangeArrowheads="1"/>
          </p:cNvSpPr>
          <p:nvPr/>
        </p:nvSpPr>
        <p:spPr bwMode="auto">
          <a:xfrm>
            <a:off x="4211638" y="2420938"/>
            <a:ext cx="64770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8432 h 21600"/>
              <a:gd name="T4" fmla="*/ 2147483647 w 21600"/>
              <a:gd name="T5" fmla="*/ 43216871 h 21600"/>
              <a:gd name="T6" fmla="*/ 2147483647 w 21600"/>
              <a:gd name="T7" fmla="*/ 216084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2317" name="AutoShape 13"/>
          <p:cNvSpPr>
            <a:spLocks noChangeArrowheads="1"/>
          </p:cNvSpPr>
          <p:nvPr/>
        </p:nvSpPr>
        <p:spPr bwMode="auto">
          <a:xfrm rot="10800000">
            <a:off x="4211638" y="4868863"/>
            <a:ext cx="64770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8432 h 21600"/>
              <a:gd name="T4" fmla="*/ 2147483647 w 21600"/>
              <a:gd name="T5" fmla="*/ 43216871 h 21600"/>
              <a:gd name="T6" fmla="*/ 2147483647 w 21600"/>
              <a:gd name="T7" fmla="*/ 216084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2318" name="AutoShape 14"/>
          <p:cNvSpPr>
            <a:spLocks noChangeArrowheads="1"/>
          </p:cNvSpPr>
          <p:nvPr/>
        </p:nvSpPr>
        <p:spPr bwMode="auto">
          <a:xfrm rot="5400000">
            <a:off x="6155532" y="3537743"/>
            <a:ext cx="647700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9184 h 21600"/>
              <a:gd name="T4" fmla="*/ 2147483647 w 21600"/>
              <a:gd name="T5" fmla="*/ 43218046 h 21600"/>
              <a:gd name="T6" fmla="*/ 2147483647 w 21600"/>
              <a:gd name="T7" fmla="*/ 2160918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27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/>
      <p:bldP spid="482308" grpId="0" animBg="1"/>
      <p:bldP spid="482309" grpId="0" animBg="1"/>
      <p:bldP spid="482310" grpId="0"/>
      <p:bldP spid="482311" grpId="0"/>
      <p:bldP spid="482312" grpId="0" animBg="1"/>
      <p:bldP spid="482313" grpId="0" animBg="1"/>
      <p:bldP spid="482314" grpId="0" animBg="1"/>
      <p:bldP spid="482315" grpId="0" animBg="1"/>
      <p:bldP spid="482316" grpId="0" animBg="1"/>
      <p:bldP spid="482317" grpId="0" animBg="1"/>
      <p:bldP spid="4823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763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ОЦЕНКА персонала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Самый </a:t>
            </a:r>
            <a:r>
              <a:rPr lang="ru-RU" sz="2800" b="1" dirty="0">
                <a:solidFill>
                  <a:srgbClr val="002060"/>
                </a:solidFill>
              </a:rPr>
              <a:t>большой вред при оценке персонала наносит ее отсутствие. 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Бездействие не менее опасно, чем непродуманное действие. 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Каждый руководитель должен помнить, что оценка деятельности подчиненного — обязательная составляющая его управленческой деятельности</a:t>
            </a:r>
          </a:p>
        </p:txBody>
      </p:sp>
      <p:pic>
        <p:nvPicPr>
          <p:cNvPr id="30722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392455" cy="1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71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8215313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Установить конструктивные рабочие отношения с подчиненным.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Сообщить подчиненному о своих ожиданиях.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Проинформировать подчиненного о том, как оценивается его деятельность.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Внести корректировки, если деятельность не устраивает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Выяснить </a:t>
            </a:r>
            <a:r>
              <a:rPr lang="ru-RU" b="1" dirty="0">
                <a:solidFill>
                  <a:srgbClr val="002060"/>
                </a:solidFill>
              </a:rPr>
              <a:t>причины неудовлетворительной работы.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Отметить достоинства и достижения.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Мотивировать </a:t>
            </a:r>
            <a:r>
              <a:rPr lang="ru-RU" b="1" dirty="0">
                <a:solidFill>
                  <a:srgbClr val="002060"/>
                </a:solidFill>
              </a:rPr>
              <a:t>подчиненного.</a:t>
            </a:r>
          </a:p>
        </p:txBody>
      </p:sp>
    </p:spTree>
    <p:extLst>
      <p:ext uri="{BB962C8B-B14F-4D97-AF65-F5344CB8AC3E}">
        <p14:creationId xmlns:p14="http://schemas.microsoft.com/office/powerpoint/2010/main" val="38465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АНАЛИЗ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6205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54340"/>
              </p:ext>
            </p:extLst>
          </p:nvPr>
        </p:nvGraphicFramePr>
        <p:xfrm>
          <a:off x="3995936" y="3645024"/>
          <a:ext cx="7200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645024"/>
                        <a:ext cx="720080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право 12"/>
          <p:cNvSpPr/>
          <p:nvPr/>
        </p:nvSpPr>
        <p:spPr>
          <a:xfrm rot="2902512">
            <a:off x="2932700" y="3599039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97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-125413"/>
            <a:ext cx="85725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sz="2800" dirty="0"/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Наметить план развития подчиненного и его карьерные перспективы.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Узнать работу подчиненного «изнутри». 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 Найти пути повышения эффективности работы подчиненного и организации в целом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Своевременно предотвратить развитие конфликтных ситуаций.</a:t>
            </a:r>
          </a:p>
        </p:txBody>
      </p:sp>
      <p:pic>
        <p:nvPicPr>
          <p:cNvPr id="3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7003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03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720850"/>
            <a:ext cx="72866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Получить обратную связь и лучше понять ситуацию в коллективе.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Составлять и корректировать планы развития организации с учетом имеющихся человеческих ресурсов.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* Корректировать собственное поведение.</a:t>
            </a:r>
          </a:p>
        </p:txBody>
      </p:sp>
      <p:pic>
        <p:nvPicPr>
          <p:cNvPr id="3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804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83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88"/>
            <a:ext cx="8572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2060"/>
                </a:solidFill>
              </a:rPr>
              <a:t>Подчиненному получение оценки со стороны руководителя дает возможность: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Своевременно </a:t>
            </a:r>
            <a:r>
              <a:rPr lang="ru-RU" b="1" dirty="0">
                <a:solidFill>
                  <a:srgbClr val="002060"/>
                </a:solidFill>
              </a:rPr>
              <a:t>скорректировать свои недостатки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Почувствовать </a:t>
            </a:r>
            <a:r>
              <a:rPr lang="ru-RU" b="1" dirty="0">
                <a:solidFill>
                  <a:srgbClr val="002060"/>
                </a:solidFill>
              </a:rPr>
              <a:t>себя полноправным членом коллектива, а не винтиком большой машины.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Поверить </a:t>
            </a:r>
            <a:r>
              <a:rPr lang="ru-RU" b="1" dirty="0">
                <a:solidFill>
                  <a:srgbClr val="002060"/>
                </a:solidFill>
              </a:rPr>
              <a:t>в собственные силы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Побеседовать </a:t>
            </a:r>
            <a:r>
              <a:rPr lang="ru-RU" b="1" dirty="0">
                <a:solidFill>
                  <a:srgbClr val="002060"/>
                </a:solidFill>
              </a:rPr>
              <a:t>с руководителем не в спешке, а спокойно и </a:t>
            </a:r>
            <a:r>
              <a:rPr lang="ru-RU" b="1" dirty="0" smtClean="0">
                <a:solidFill>
                  <a:srgbClr val="002060"/>
                </a:solidFill>
              </a:rPr>
              <a:t>всерьез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Проникнуться </a:t>
            </a:r>
            <a:r>
              <a:rPr lang="ru-RU" b="1" dirty="0">
                <a:solidFill>
                  <a:srgbClr val="002060"/>
                </a:solidFill>
              </a:rPr>
              <a:t>еще большим уважением к руководителю.</a:t>
            </a:r>
          </a:p>
        </p:txBody>
      </p:sp>
      <p:pic>
        <p:nvPicPr>
          <p:cNvPr id="26626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804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40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930" y="404664"/>
            <a:ext cx="828675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«Мужество зачастую нужно руководителю и для того, чтобы признать достижения подчиненного, «наступающего ему на пятки».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 Или признать, что ему не удалось выстроить свои отношения с сильным </a:t>
            </a:r>
            <a:r>
              <a:rPr lang="ru-RU" sz="2800" b="1" dirty="0" smtClean="0">
                <a:solidFill>
                  <a:srgbClr val="002060"/>
                </a:solidFill>
              </a:rPr>
              <a:t>подчиненным!» 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i="1" dirty="0" smtClean="0"/>
          </a:p>
          <a:p>
            <a:pPr algn="ctr">
              <a:defRPr/>
            </a:pPr>
            <a:r>
              <a:rPr lang="ru-RU" b="1" i="1" dirty="0" smtClean="0"/>
              <a:t>Питер </a:t>
            </a:r>
            <a:r>
              <a:rPr lang="ru-RU" b="1" i="1" dirty="0" err="1"/>
              <a:t>Друкер</a:t>
            </a:r>
            <a:endParaRPr lang="ru-RU" b="1" i="1" dirty="0"/>
          </a:p>
        </p:txBody>
      </p:sp>
      <p:pic>
        <p:nvPicPr>
          <p:cNvPr id="25604" name="Picture 4" descr="http://games4business.ru/wp-content/uploads/%D0%BE%D1%86%D0%B5%D0%BD%D0%BA%D0%B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78692"/>
            <a:ext cx="2963560" cy="19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64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08150" y="2557463"/>
          <a:ext cx="147320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3" imgW="1472697" imgH="2732638" progId="MS_ClipArt_Gallery.2">
                  <p:embed/>
                </p:oleObj>
              </mc:Choice>
              <mc:Fallback>
                <p:oleObj name="Clip" r:id="rId3" imgW="1472697" imgH="27326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557463"/>
                        <a:ext cx="147320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https://im0-tub-ru.yandex.net/i?id=5a82b8b60ab340ab8e09b6dc6e383e73&amp;n=33&amp;h=190&amp;w=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749" y="94937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</a:t>
            </a:r>
            <a:r>
              <a:rPr lang="ru-RU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6983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Планирование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336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90846"/>
              </p:ext>
            </p:extLst>
          </p:nvPr>
        </p:nvGraphicFramePr>
        <p:xfrm>
          <a:off x="4499993" y="4005064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3" y="4005064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право 12"/>
          <p:cNvSpPr/>
          <p:nvPr/>
        </p:nvSpPr>
        <p:spPr>
          <a:xfrm rot="2902512">
            <a:off x="2932700" y="3599039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Организация 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1299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50274"/>
              </p:ext>
            </p:extLst>
          </p:nvPr>
        </p:nvGraphicFramePr>
        <p:xfrm>
          <a:off x="4499993" y="4005064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3" y="4005064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/>
          <p:cNvSpPr/>
          <p:nvPr/>
        </p:nvSpPr>
        <p:spPr>
          <a:xfrm rot="2895501">
            <a:off x="4675840" y="3531661"/>
            <a:ext cx="947673" cy="31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36296" y="335699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08857">
            <a:off x="2674553" y="3556645"/>
            <a:ext cx="1687540" cy="3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75856" y="4941168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Freeform 2"/>
          <p:cNvSpPr>
            <a:spLocks/>
          </p:cNvSpPr>
          <p:nvPr/>
        </p:nvSpPr>
        <p:spPr bwMode="auto">
          <a:xfrm>
            <a:off x="558800" y="1943100"/>
            <a:ext cx="7780338" cy="3586163"/>
          </a:xfrm>
          <a:custGeom>
            <a:avLst/>
            <a:gdLst>
              <a:gd name="T0" fmla="*/ 2147483647 w 4901"/>
              <a:gd name="T1" fmla="*/ 2147483647 h 2259"/>
              <a:gd name="T2" fmla="*/ 2147483647 w 4901"/>
              <a:gd name="T3" fmla="*/ 2147483647 h 2259"/>
              <a:gd name="T4" fmla="*/ 2147483647 w 4901"/>
              <a:gd name="T5" fmla="*/ 2147483647 h 2259"/>
              <a:gd name="T6" fmla="*/ 2147483647 w 4901"/>
              <a:gd name="T7" fmla="*/ 2147483647 h 2259"/>
              <a:gd name="T8" fmla="*/ 2147483647 w 4901"/>
              <a:gd name="T9" fmla="*/ 2147483647 h 2259"/>
              <a:gd name="T10" fmla="*/ 2147483647 w 4901"/>
              <a:gd name="T11" fmla="*/ 2147483647 h 2259"/>
              <a:gd name="T12" fmla="*/ 2147483647 w 4901"/>
              <a:gd name="T13" fmla="*/ 2147483647 h 2259"/>
              <a:gd name="T14" fmla="*/ 2147483647 w 4901"/>
              <a:gd name="T15" fmla="*/ 2147483647 h 2259"/>
              <a:gd name="T16" fmla="*/ 2147483647 w 4901"/>
              <a:gd name="T17" fmla="*/ 2147483647 h 2259"/>
              <a:gd name="T18" fmla="*/ 2147483647 w 4901"/>
              <a:gd name="T19" fmla="*/ 2147483647 h 2259"/>
              <a:gd name="T20" fmla="*/ 2147483647 w 4901"/>
              <a:gd name="T21" fmla="*/ 2147483647 h 2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01"/>
              <a:gd name="T34" fmla="*/ 0 h 2259"/>
              <a:gd name="T35" fmla="*/ 4901 w 4901"/>
              <a:gd name="T36" fmla="*/ 2259 h 2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01" h="2259">
                <a:moveTo>
                  <a:pt x="4632" y="2232"/>
                </a:moveTo>
                <a:cubicBezTo>
                  <a:pt x="4624" y="1960"/>
                  <a:pt x="4615" y="2192"/>
                  <a:pt x="4640" y="1960"/>
                </a:cubicBezTo>
                <a:cubicBezTo>
                  <a:pt x="4677" y="1757"/>
                  <a:pt x="4901" y="1116"/>
                  <a:pt x="4704" y="824"/>
                </a:cubicBezTo>
                <a:cubicBezTo>
                  <a:pt x="4547" y="529"/>
                  <a:pt x="4168" y="311"/>
                  <a:pt x="3696" y="192"/>
                </a:cubicBezTo>
                <a:cubicBezTo>
                  <a:pt x="3224" y="73"/>
                  <a:pt x="2445" y="92"/>
                  <a:pt x="1872" y="112"/>
                </a:cubicBezTo>
                <a:cubicBezTo>
                  <a:pt x="1299" y="132"/>
                  <a:pt x="512" y="0"/>
                  <a:pt x="256" y="312"/>
                </a:cubicBezTo>
                <a:cubicBezTo>
                  <a:pt x="0" y="624"/>
                  <a:pt x="72" y="1296"/>
                  <a:pt x="48" y="1568"/>
                </a:cubicBezTo>
                <a:cubicBezTo>
                  <a:pt x="24" y="1840"/>
                  <a:pt x="185" y="2052"/>
                  <a:pt x="936" y="2160"/>
                </a:cubicBezTo>
                <a:cubicBezTo>
                  <a:pt x="1389" y="2259"/>
                  <a:pt x="2856" y="2220"/>
                  <a:pt x="3472" y="2232"/>
                </a:cubicBezTo>
                <a:cubicBezTo>
                  <a:pt x="4032" y="2224"/>
                  <a:pt x="4103" y="2112"/>
                  <a:pt x="4296" y="2112"/>
                </a:cubicBezTo>
                <a:cubicBezTo>
                  <a:pt x="4489" y="2112"/>
                  <a:pt x="4562" y="2207"/>
                  <a:pt x="4632" y="223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EE7DC"/>
              </a:gs>
            </a:gsLst>
            <a:lin ang="0" scaled="1"/>
          </a:gradFill>
          <a:ln w="635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0259" name="AutoShape 3"/>
          <p:cNvSpPr>
            <a:spLocks noChangeArrowheads="1"/>
          </p:cNvSpPr>
          <p:nvPr/>
        </p:nvSpPr>
        <p:spPr bwMode="auto">
          <a:xfrm>
            <a:off x="774700" y="3670300"/>
            <a:ext cx="2819400" cy="889000"/>
          </a:xfrm>
          <a:prstGeom prst="cube">
            <a:avLst>
              <a:gd name="adj" fmla="val 46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>
                <a:cs typeface="Arial" charset="0"/>
              </a:rPr>
              <a:t>Уровень оперативного </a:t>
            </a:r>
            <a:r>
              <a:rPr lang="en-US" altLang="ru-RU" sz="1600" b="1">
                <a:cs typeface="Arial" charset="0"/>
              </a:rPr>
              <a:t/>
            </a:r>
            <a:br>
              <a:rPr lang="en-US" altLang="ru-RU" sz="1600" b="1">
                <a:cs typeface="Arial" charset="0"/>
              </a:rPr>
            </a:br>
            <a:r>
              <a:rPr lang="ru-RU" altLang="ru-RU" sz="1600" b="1">
                <a:cs typeface="Arial" charset="0"/>
              </a:rPr>
              <a:t>управления</a:t>
            </a: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90550"/>
            <a:ext cx="6911975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Осуществление управленческого цикла</a:t>
            </a:r>
            <a:r>
              <a:rPr lang="ru-RU" sz="2000" dirty="0" smtClean="0">
                <a:solidFill>
                  <a:schemeClr val="tx1"/>
                </a:solidFill>
              </a:rPr>
              <a:t> , функции руководителя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75138" y="2649538"/>
            <a:ext cx="1028700" cy="1520825"/>
            <a:chOff x="2437" y="1527"/>
            <a:chExt cx="847" cy="1110"/>
          </a:xfrm>
        </p:grpSpPr>
        <p:sp>
          <p:nvSpPr>
            <p:cNvPr id="9255" name="Freeform 6"/>
            <p:cNvSpPr>
              <a:spLocks/>
            </p:cNvSpPr>
            <p:nvPr/>
          </p:nvSpPr>
          <p:spPr bwMode="auto">
            <a:xfrm>
              <a:off x="2437" y="1820"/>
              <a:ext cx="557" cy="817"/>
            </a:xfrm>
            <a:custGeom>
              <a:avLst/>
              <a:gdLst>
                <a:gd name="T0" fmla="*/ 452 w 612"/>
                <a:gd name="T1" fmla="*/ 92 h 1020"/>
                <a:gd name="T2" fmla="*/ 461 w 612"/>
                <a:gd name="T3" fmla="*/ 6 h 1020"/>
                <a:gd name="T4" fmla="*/ 303 w 612"/>
                <a:gd name="T5" fmla="*/ 0 h 1020"/>
                <a:gd name="T6" fmla="*/ 348 w 612"/>
                <a:gd name="T7" fmla="*/ 30 h 1020"/>
                <a:gd name="T8" fmla="*/ 96 w 612"/>
                <a:gd name="T9" fmla="*/ 207 h 1020"/>
                <a:gd name="T10" fmla="*/ 32 w 612"/>
                <a:gd name="T11" fmla="*/ 517 h 1020"/>
                <a:gd name="T12" fmla="*/ 180 w 612"/>
                <a:gd name="T13" fmla="*/ 490 h 1020"/>
                <a:gd name="T14" fmla="*/ 308 w 612"/>
                <a:gd name="T15" fmla="*/ 524 h 1020"/>
                <a:gd name="T16" fmla="*/ 281 w 612"/>
                <a:gd name="T17" fmla="*/ 260 h 1020"/>
                <a:gd name="T18" fmla="*/ 399 w 612"/>
                <a:gd name="T19" fmla="*/ 71 h 1020"/>
                <a:gd name="T20" fmla="*/ 452 w 612"/>
                <a:gd name="T21" fmla="*/ 92 h 10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2"/>
                <a:gd name="T34" fmla="*/ 0 h 1020"/>
                <a:gd name="T35" fmla="*/ 612 w 612"/>
                <a:gd name="T36" fmla="*/ 1020 h 10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2" h="1020">
                  <a:moveTo>
                    <a:pt x="600" y="180"/>
                  </a:moveTo>
                  <a:lnTo>
                    <a:pt x="612" y="12"/>
                  </a:lnTo>
                  <a:lnTo>
                    <a:pt x="402" y="0"/>
                  </a:lnTo>
                  <a:lnTo>
                    <a:pt x="462" y="60"/>
                  </a:lnTo>
                  <a:cubicBezTo>
                    <a:pt x="416" y="127"/>
                    <a:pt x="196" y="244"/>
                    <a:pt x="126" y="402"/>
                  </a:cubicBezTo>
                  <a:cubicBezTo>
                    <a:pt x="0" y="624"/>
                    <a:pt x="33" y="922"/>
                    <a:pt x="42" y="1008"/>
                  </a:cubicBezTo>
                  <a:lnTo>
                    <a:pt x="240" y="954"/>
                  </a:lnTo>
                  <a:lnTo>
                    <a:pt x="408" y="1020"/>
                  </a:lnTo>
                  <a:cubicBezTo>
                    <a:pt x="430" y="945"/>
                    <a:pt x="352" y="651"/>
                    <a:pt x="372" y="504"/>
                  </a:cubicBezTo>
                  <a:cubicBezTo>
                    <a:pt x="392" y="357"/>
                    <a:pt x="490" y="192"/>
                    <a:pt x="528" y="138"/>
                  </a:cubicBezTo>
                  <a:lnTo>
                    <a:pt x="600" y="180"/>
                  </a:lnTo>
                  <a:close/>
                </a:path>
              </a:pathLst>
            </a:custGeom>
            <a:gradFill rotWithShape="1">
              <a:gsLst>
                <a:gs pos="0">
                  <a:srgbClr val="89B9FF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WordArt 7"/>
            <p:cNvSpPr>
              <a:spLocks noChangeArrowheads="1" noChangeShapeType="1" noTextEdit="1"/>
            </p:cNvSpPr>
            <p:nvPr/>
          </p:nvSpPr>
          <p:spPr bwMode="auto">
            <a:xfrm rot="-4626218">
              <a:off x="2631" y="1955"/>
              <a:ext cx="646" cy="66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3797668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Оценка</a:t>
              </a:r>
            </a:p>
          </p:txBody>
        </p:sp>
        <p:pic>
          <p:nvPicPr>
            <p:cNvPr id="9257" name="Picture 8" descr="BD10301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1527"/>
              <a:ext cx="10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3038" y="2497138"/>
            <a:ext cx="1868487" cy="661987"/>
            <a:chOff x="3093" y="1565"/>
            <a:chExt cx="1177" cy="417"/>
          </a:xfrm>
        </p:grpSpPr>
        <p:sp>
          <p:nvSpPr>
            <p:cNvPr id="9252" name="Freeform 10"/>
            <p:cNvSpPr>
              <a:spLocks/>
            </p:cNvSpPr>
            <p:nvPr/>
          </p:nvSpPr>
          <p:spPr bwMode="auto">
            <a:xfrm>
              <a:off x="3093" y="1565"/>
              <a:ext cx="1038" cy="275"/>
            </a:xfrm>
            <a:custGeom>
              <a:avLst/>
              <a:gdLst>
                <a:gd name="T0" fmla="*/ 765 w 1140"/>
                <a:gd name="T1" fmla="*/ 157 h 343"/>
                <a:gd name="T2" fmla="*/ 860 w 1140"/>
                <a:gd name="T3" fmla="*/ 127 h 343"/>
                <a:gd name="T4" fmla="*/ 851 w 1140"/>
                <a:gd name="T5" fmla="*/ 71 h 343"/>
                <a:gd name="T6" fmla="*/ 820 w 1140"/>
                <a:gd name="T7" fmla="*/ 99 h 343"/>
                <a:gd name="T8" fmla="*/ 485 w 1140"/>
                <a:gd name="T9" fmla="*/ 18 h 343"/>
                <a:gd name="T10" fmla="*/ 0 w 1140"/>
                <a:gd name="T11" fmla="*/ 71 h 343"/>
                <a:gd name="T12" fmla="*/ 77 w 1140"/>
                <a:gd name="T13" fmla="*/ 118 h 343"/>
                <a:gd name="T14" fmla="*/ 59 w 1140"/>
                <a:gd name="T15" fmla="*/ 176 h 343"/>
                <a:gd name="T16" fmla="*/ 408 w 1140"/>
                <a:gd name="T17" fmla="*/ 121 h 343"/>
                <a:gd name="T18" fmla="*/ 783 w 1140"/>
                <a:gd name="T19" fmla="*/ 127 h 343"/>
                <a:gd name="T20" fmla="*/ 765 w 1140"/>
                <a:gd name="T21" fmla="*/ 157 h 3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0"/>
                <a:gd name="T34" fmla="*/ 0 h 343"/>
                <a:gd name="T35" fmla="*/ 1140 w 1140"/>
                <a:gd name="T36" fmla="*/ 343 h 3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0" h="343">
                  <a:moveTo>
                    <a:pt x="1014" y="306"/>
                  </a:moveTo>
                  <a:lnTo>
                    <a:pt x="1140" y="246"/>
                  </a:lnTo>
                  <a:lnTo>
                    <a:pt x="1128" y="138"/>
                  </a:lnTo>
                  <a:lnTo>
                    <a:pt x="1086" y="192"/>
                  </a:lnTo>
                  <a:cubicBezTo>
                    <a:pt x="1005" y="175"/>
                    <a:pt x="924" y="72"/>
                    <a:pt x="642" y="36"/>
                  </a:cubicBezTo>
                  <a:cubicBezTo>
                    <a:pt x="360" y="0"/>
                    <a:pt x="77" y="99"/>
                    <a:pt x="0" y="138"/>
                  </a:cubicBezTo>
                  <a:lnTo>
                    <a:pt x="102" y="228"/>
                  </a:lnTo>
                  <a:lnTo>
                    <a:pt x="78" y="342"/>
                  </a:lnTo>
                  <a:cubicBezTo>
                    <a:pt x="151" y="343"/>
                    <a:pt x="380" y="250"/>
                    <a:pt x="540" y="234"/>
                  </a:cubicBezTo>
                  <a:cubicBezTo>
                    <a:pt x="700" y="218"/>
                    <a:pt x="959" y="234"/>
                    <a:pt x="1038" y="246"/>
                  </a:cubicBezTo>
                  <a:lnTo>
                    <a:pt x="1014" y="306"/>
                  </a:lnTo>
                  <a:close/>
                </a:path>
              </a:pathLst>
            </a:custGeom>
            <a:gradFill rotWithShape="1">
              <a:gsLst>
                <a:gs pos="0">
                  <a:srgbClr val="ADC7FB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WordArt 11"/>
            <p:cNvSpPr>
              <a:spLocks noChangeArrowheads="1" noChangeShapeType="1" noTextEdit="1"/>
            </p:cNvSpPr>
            <p:nvPr/>
          </p:nvSpPr>
          <p:spPr bwMode="auto">
            <a:xfrm rot="-349959">
              <a:off x="3181" y="1668"/>
              <a:ext cx="728" cy="31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173996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Анализ</a:t>
              </a:r>
            </a:p>
          </p:txBody>
        </p:sp>
        <p:pic>
          <p:nvPicPr>
            <p:cNvPr id="9254" name="Picture 12" descr="BD10298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745"/>
              <a:ext cx="10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446588" y="4198938"/>
            <a:ext cx="1727200" cy="1152525"/>
            <a:chOff x="2585" y="2637"/>
            <a:chExt cx="1088" cy="726"/>
          </a:xfrm>
        </p:grpSpPr>
        <p:sp>
          <p:nvSpPr>
            <p:cNvPr id="9249" name="Freeform 14"/>
            <p:cNvSpPr>
              <a:spLocks/>
            </p:cNvSpPr>
            <p:nvPr/>
          </p:nvSpPr>
          <p:spPr bwMode="auto">
            <a:xfrm>
              <a:off x="2617" y="2748"/>
              <a:ext cx="967" cy="615"/>
            </a:xfrm>
            <a:custGeom>
              <a:avLst/>
              <a:gdLst>
                <a:gd name="T0" fmla="*/ 204 w 1062"/>
                <a:gd name="T1" fmla="*/ 12 h 768"/>
                <a:gd name="T2" fmla="*/ 41 w 1062"/>
                <a:gd name="T3" fmla="*/ 0 h 768"/>
                <a:gd name="T4" fmla="*/ 0 w 1062"/>
                <a:gd name="T5" fmla="*/ 77 h 768"/>
                <a:gd name="T6" fmla="*/ 46 w 1062"/>
                <a:gd name="T7" fmla="*/ 62 h 768"/>
                <a:gd name="T8" fmla="*/ 300 w 1062"/>
                <a:gd name="T9" fmla="*/ 271 h 768"/>
                <a:gd name="T10" fmla="*/ 725 w 1062"/>
                <a:gd name="T11" fmla="*/ 394 h 768"/>
                <a:gd name="T12" fmla="*/ 725 w 1062"/>
                <a:gd name="T13" fmla="*/ 327 h 768"/>
                <a:gd name="T14" fmla="*/ 801 w 1062"/>
                <a:gd name="T15" fmla="*/ 277 h 768"/>
                <a:gd name="T16" fmla="*/ 443 w 1062"/>
                <a:gd name="T17" fmla="*/ 191 h 768"/>
                <a:gd name="T18" fmla="*/ 136 w 1062"/>
                <a:gd name="T19" fmla="*/ 40 h 768"/>
                <a:gd name="T20" fmla="*/ 204 w 1062"/>
                <a:gd name="T21" fmla="*/ 12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2"/>
                <a:gd name="T34" fmla="*/ 0 h 768"/>
                <a:gd name="T35" fmla="*/ 1062 w 1062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2" h="768">
                  <a:moveTo>
                    <a:pt x="270" y="24"/>
                  </a:moveTo>
                  <a:lnTo>
                    <a:pt x="54" y="0"/>
                  </a:lnTo>
                  <a:lnTo>
                    <a:pt x="0" y="150"/>
                  </a:lnTo>
                  <a:lnTo>
                    <a:pt x="60" y="120"/>
                  </a:lnTo>
                  <a:cubicBezTo>
                    <a:pt x="126" y="183"/>
                    <a:pt x="246" y="420"/>
                    <a:pt x="396" y="528"/>
                  </a:cubicBezTo>
                  <a:cubicBezTo>
                    <a:pt x="510" y="624"/>
                    <a:pt x="853" y="739"/>
                    <a:pt x="960" y="768"/>
                  </a:cubicBezTo>
                  <a:lnTo>
                    <a:pt x="960" y="636"/>
                  </a:lnTo>
                  <a:lnTo>
                    <a:pt x="1062" y="540"/>
                  </a:lnTo>
                  <a:cubicBezTo>
                    <a:pt x="1000" y="496"/>
                    <a:pt x="735" y="449"/>
                    <a:pt x="588" y="372"/>
                  </a:cubicBezTo>
                  <a:cubicBezTo>
                    <a:pt x="474" y="324"/>
                    <a:pt x="221" y="128"/>
                    <a:pt x="180" y="78"/>
                  </a:cubicBezTo>
                  <a:lnTo>
                    <a:pt x="27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7D2F8">
                    <a:alpha val="73000"/>
                  </a:srgbClr>
                </a:gs>
                <a:gs pos="100000">
                  <a:srgbClr val="BADEDD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WordArt 15"/>
            <p:cNvSpPr>
              <a:spLocks noChangeArrowheads="1" noChangeShapeType="1" noTextEdit="1"/>
            </p:cNvSpPr>
            <p:nvPr/>
          </p:nvSpPr>
          <p:spPr bwMode="auto">
            <a:xfrm rot="1880424">
              <a:off x="2744" y="2815"/>
              <a:ext cx="929" cy="35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062177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Координация</a:t>
              </a:r>
            </a:p>
          </p:txBody>
        </p:sp>
        <p:pic>
          <p:nvPicPr>
            <p:cNvPr id="9251" name="Picture 16" descr="BD10302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2637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89650" y="4244975"/>
            <a:ext cx="1878013" cy="1014413"/>
            <a:chOff x="3620" y="2666"/>
            <a:chExt cx="1183" cy="639"/>
          </a:xfrm>
        </p:grpSpPr>
        <p:sp>
          <p:nvSpPr>
            <p:cNvPr id="9246" name="Freeform 18"/>
            <p:cNvSpPr>
              <a:spLocks/>
            </p:cNvSpPr>
            <p:nvPr/>
          </p:nvSpPr>
          <p:spPr bwMode="auto">
            <a:xfrm>
              <a:off x="3765" y="2666"/>
              <a:ext cx="1038" cy="639"/>
            </a:xfrm>
            <a:custGeom>
              <a:avLst/>
              <a:gdLst>
                <a:gd name="T0" fmla="*/ 50 w 1140"/>
                <a:gd name="T1" fmla="*/ 299 h 798"/>
                <a:gd name="T2" fmla="*/ 0 w 1140"/>
                <a:gd name="T3" fmla="*/ 370 h 798"/>
                <a:gd name="T4" fmla="*/ 96 w 1140"/>
                <a:gd name="T5" fmla="*/ 410 h 798"/>
                <a:gd name="T6" fmla="*/ 96 w 1140"/>
                <a:gd name="T7" fmla="*/ 382 h 798"/>
                <a:gd name="T8" fmla="*/ 561 w 1140"/>
                <a:gd name="T9" fmla="*/ 287 h 798"/>
                <a:gd name="T10" fmla="*/ 860 w 1140"/>
                <a:gd name="T11" fmla="*/ 30 h 798"/>
                <a:gd name="T12" fmla="*/ 697 w 1140"/>
                <a:gd name="T13" fmla="*/ 18 h 798"/>
                <a:gd name="T14" fmla="*/ 612 w 1140"/>
                <a:gd name="T15" fmla="*/ 0 h 798"/>
                <a:gd name="T16" fmla="*/ 440 w 1140"/>
                <a:gd name="T17" fmla="*/ 197 h 798"/>
                <a:gd name="T18" fmla="*/ 72 w 1140"/>
                <a:gd name="T19" fmla="*/ 330 h 798"/>
                <a:gd name="T20" fmla="*/ 50 w 1140"/>
                <a:gd name="T21" fmla="*/ 299 h 7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0"/>
                <a:gd name="T34" fmla="*/ 0 h 798"/>
                <a:gd name="T35" fmla="*/ 1140 w 1140"/>
                <a:gd name="T36" fmla="*/ 798 h 7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0" h="798">
                  <a:moveTo>
                    <a:pt x="66" y="582"/>
                  </a:moveTo>
                  <a:lnTo>
                    <a:pt x="0" y="720"/>
                  </a:lnTo>
                  <a:lnTo>
                    <a:pt x="126" y="798"/>
                  </a:lnTo>
                  <a:lnTo>
                    <a:pt x="126" y="744"/>
                  </a:lnTo>
                  <a:cubicBezTo>
                    <a:pt x="229" y="704"/>
                    <a:pt x="575" y="672"/>
                    <a:pt x="744" y="558"/>
                  </a:cubicBezTo>
                  <a:cubicBezTo>
                    <a:pt x="1020" y="372"/>
                    <a:pt x="1077" y="171"/>
                    <a:pt x="1140" y="60"/>
                  </a:cubicBezTo>
                  <a:lnTo>
                    <a:pt x="924" y="36"/>
                  </a:lnTo>
                  <a:lnTo>
                    <a:pt x="810" y="0"/>
                  </a:lnTo>
                  <a:cubicBezTo>
                    <a:pt x="753" y="58"/>
                    <a:pt x="701" y="277"/>
                    <a:pt x="582" y="384"/>
                  </a:cubicBezTo>
                  <a:cubicBezTo>
                    <a:pt x="463" y="491"/>
                    <a:pt x="182" y="609"/>
                    <a:pt x="96" y="642"/>
                  </a:cubicBezTo>
                  <a:lnTo>
                    <a:pt x="66" y="582"/>
                  </a:lnTo>
                  <a:close/>
                </a:path>
              </a:pathLst>
            </a:custGeom>
            <a:gradFill rotWithShape="1">
              <a:gsLst>
                <a:gs pos="0">
                  <a:srgbClr val="FDAD97"/>
                </a:gs>
                <a:gs pos="100000">
                  <a:srgbClr val="BADED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WordArt 19"/>
            <p:cNvSpPr>
              <a:spLocks noChangeArrowheads="1" noChangeShapeType="1" noTextEdit="1"/>
            </p:cNvSpPr>
            <p:nvPr/>
          </p:nvSpPr>
          <p:spPr bwMode="auto">
            <a:xfrm rot="-2287857">
              <a:off x="3981" y="2831"/>
              <a:ext cx="695" cy="21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98704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Организация</a:t>
              </a:r>
            </a:p>
          </p:txBody>
        </p:sp>
        <p:pic>
          <p:nvPicPr>
            <p:cNvPr id="9248" name="Picture 20" descr="BD10297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216"/>
              <a:ext cx="8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15150" y="2798763"/>
            <a:ext cx="1069975" cy="1319212"/>
            <a:chOff x="4131" y="1728"/>
            <a:chExt cx="672" cy="866"/>
          </a:xfrm>
        </p:grpSpPr>
        <p:sp>
          <p:nvSpPr>
            <p:cNvPr id="9243" name="Freeform 22"/>
            <p:cNvSpPr>
              <a:spLocks/>
            </p:cNvSpPr>
            <p:nvPr/>
          </p:nvSpPr>
          <p:spPr bwMode="auto">
            <a:xfrm>
              <a:off x="4131" y="1728"/>
              <a:ext cx="672" cy="847"/>
            </a:xfrm>
            <a:custGeom>
              <a:avLst/>
              <a:gdLst>
                <a:gd name="T0" fmla="*/ 362 w 738"/>
                <a:gd name="T1" fmla="*/ 496 h 1056"/>
                <a:gd name="T2" fmla="*/ 443 w 738"/>
                <a:gd name="T3" fmla="*/ 545 h 1056"/>
                <a:gd name="T4" fmla="*/ 557 w 738"/>
                <a:gd name="T5" fmla="*/ 502 h 1056"/>
                <a:gd name="T6" fmla="*/ 516 w 738"/>
                <a:gd name="T7" fmla="*/ 502 h 1056"/>
                <a:gd name="T8" fmla="*/ 485 w 738"/>
                <a:gd name="T9" fmla="*/ 275 h 1056"/>
                <a:gd name="T10" fmla="*/ 177 w 738"/>
                <a:gd name="T11" fmla="*/ 0 h 1056"/>
                <a:gd name="T12" fmla="*/ 108 w 738"/>
                <a:gd name="T13" fmla="*/ 68 h 1056"/>
                <a:gd name="T14" fmla="*/ 0 w 738"/>
                <a:gd name="T15" fmla="*/ 96 h 1056"/>
                <a:gd name="T16" fmla="*/ 312 w 738"/>
                <a:gd name="T17" fmla="*/ 291 h 1056"/>
                <a:gd name="T18" fmla="*/ 399 w 738"/>
                <a:gd name="T19" fmla="*/ 492 h 1056"/>
                <a:gd name="T20" fmla="*/ 362 w 738"/>
                <a:gd name="T21" fmla="*/ 496 h 10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8"/>
                <a:gd name="T34" fmla="*/ 0 h 1056"/>
                <a:gd name="T35" fmla="*/ 738 w 738"/>
                <a:gd name="T36" fmla="*/ 1056 h 10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8" h="1056">
                  <a:moveTo>
                    <a:pt x="480" y="960"/>
                  </a:moveTo>
                  <a:lnTo>
                    <a:pt x="588" y="1056"/>
                  </a:lnTo>
                  <a:lnTo>
                    <a:pt x="738" y="972"/>
                  </a:lnTo>
                  <a:lnTo>
                    <a:pt x="684" y="972"/>
                  </a:lnTo>
                  <a:cubicBezTo>
                    <a:pt x="668" y="899"/>
                    <a:pt x="717" y="696"/>
                    <a:pt x="642" y="534"/>
                  </a:cubicBezTo>
                  <a:cubicBezTo>
                    <a:pt x="543" y="267"/>
                    <a:pt x="317" y="67"/>
                    <a:pt x="234" y="0"/>
                  </a:cubicBezTo>
                  <a:lnTo>
                    <a:pt x="144" y="132"/>
                  </a:lnTo>
                  <a:lnTo>
                    <a:pt x="0" y="186"/>
                  </a:lnTo>
                  <a:cubicBezTo>
                    <a:pt x="45" y="258"/>
                    <a:pt x="326" y="436"/>
                    <a:pt x="414" y="564"/>
                  </a:cubicBezTo>
                  <a:cubicBezTo>
                    <a:pt x="502" y="692"/>
                    <a:pt x="517" y="888"/>
                    <a:pt x="528" y="954"/>
                  </a:cubicBezTo>
                  <a:lnTo>
                    <a:pt x="480" y="96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DA89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WordArt 23"/>
            <p:cNvSpPr>
              <a:spLocks noChangeArrowheads="1" noChangeShapeType="1" noTextEdit="1"/>
            </p:cNvSpPr>
            <p:nvPr/>
          </p:nvSpPr>
          <p:spPr bwMode="auto">
            <a:xfrm rot="3926785">
              <a:off x="4171" y="2083"/>
              <a:ext cx="668" cy="23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Планирование</a:t>
              </a:r>
            </a:p>
          </p:txBody>
        </p:sp>
        <p:pic>
          <p:nvPicPr>
            <p:cNvPr id="9245" name="Picture 24" descr="BD21294_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2522"/>
              <a:ext cx="7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81" name="Picture 25" descr="dartgo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17842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6" descr="buzzy063"/>
          <p:cNvPicPr>
            <a:picLocks noChangeAspect="1" noChangeArrowheads="1"/>
          </p:cNvPicPr>
          <p:nvPr>
            <p:ph sz="quarter" idx="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2576513"/>
            <a:ext cx="1698625" cy="1733550"/>
          </a:xfrm>
          <a:noFill/>
        </p:spPr>
      </p:pic>
      <p:sp>
        <p:nvSpPr>
          <p:cNvPr id="480283" name="AutoShape 27"/>
          <p:cNvSpPr>
            <a:spLocks noChangeArrowheads="1"/>
          </p:cNvSpPr>
          <p:nvPr/>
        </p:nvSpPr>
        <p:spPr bwMode="auto">
          <a:xfrm>
            <a:off x="1066800" y="2997200"/>
            <a:ext cx="3098800" cy="889000"/>
          </a:xfrm>
          <a:prstGeom prst="cube">
            <a:avLst>
              <a:gd name="adj" fmla="val 464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tx2"/>
                </a:solidFill>
                <a:cs typeface="Arial" charset="0"/>
              </a:rPr>
              <a:t>Уровень тактического</a:t>
            </a:r>
            <a:r>
              <a:rPr lang="ru-RU" altLang="ru-RU" sz="1800" b="1">
                <a:cs typeface="Arial" charset="0"/>
              </a:rPr>
              <a:t> </a:t>
            </a:r>
            <a:r>
              <a:rPr lang="en-US" altLang="ru-RU" sz="1800" b="1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ru-RU" sz="1800" b="1">
                <a:solidFill>
                  <a:schemeClr val="tx2"/>
                </a:solidFill>
                <a:cs typeface="Arial" charset="0"/>
              </a:rPr>
            </a:br>
            <a:r>
              <a:rPr lang="ru-RU" altLang="ru-RU" sz="1800" b="1">
                <a:solidFill>
                  <a:schemeClr val="tx2"/>
                </a:solidFill>
                <a:cs typeface="Arial" charset="0"/>
              </a:rPr>
              <a:t>управления</a:t>
            </a:r>
          </a:p>
        </p:txBody>
      </p:sp>
      <p:sp>
        <p:nvSpPr>
          <p:cNvPr id="480284" name="AutoShape 28"/>
          <p:cNvSpPr>
            <a:spLocks noChangeArrowheads="1"/>
          </p:cNvSpPr>
          <p:nvPr/>
        </p:nvSpPr>
        <p:spPr bwMode="auto">
          <a:xfrm>
            <a:off x="1422400" y="2324100"/>
            <a:ext cx="3098800" cy="889000"/>
          </a:xfrm>
          <a:prstGeom prst="cube">
            <a:avLst>
              <a:gd name="adj" fmla="val 46431"/>
            </a:avLst>
          </a:prstGeom>
          <a:solidFill>
            <a:srgbClr val="FDA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cs typeface="Arial" charset="0"/>
              </a:rPr>
              <a:t>Уровень стратегического</a:t>
            </a:r>
            <a:r>
              <a:rPr lang="ru-RU" altLang="ru-RU" sz="1600" b="1">
                <a:cs typeface="Arial" charset="0"/>
              </a:rPr>
              <a:t> </a:t>
            </a:r>
            <a:r>
              <a:rPr lang="en-US" altLang="ru-RU" sz="1600" b="1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ru-RU" sz="1600" b="1">
                <a:solidFill>
                  <a:schemeClr val="tx2"/>
                </a:solidFill>
                <a:cs typeface="Arial" charset="0"/>
              </a:rPr>
            </a:br>
            <a:r>
              <a:rPr lang="ru-RU" altLang="ru-RU" sz="1600" b="1">
                <a:solidFill>
                  <a:schemeClr val="tx2"/>
                </a:solidFill>
                <a:cs typeface="Arial" charset="0"/>
              </a:rPr>
              <a:t>управления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043113" y="2354263"/>
            <a:ext cx="5375275" cy="3038475"/>
            <a:chOff x="1287" y="1483"/>
            <a:chExt cx="3386" cy="1914"/>
          </a:xfrm>
        </p:grpSpPr>
        <p:sp>
          <p:nvSpPr>
            <p:cNvPr id="9232" name="WordArt 30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3239" y="2755"/>
              <a:ext cx="322" cy="41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33" name="WordArt 31" descr="Бумажный пакет"/>
            <p:cNvSpPr>
              <a:spLocks noChangeArrowheads="1" noChangeShapeType="1" noTextEdit="1"/>
            </p:cNvSpPr>
            <p:nvPr/>
          </p:nvSpPr>
          <p:spPr bwMode="auto">
            <a:xfrm>
              <a:off x="2895" y="1483"/>
              <a:ext cx="346" cy="48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92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3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735" y="1707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?</a:t>
              </a:r>
            </a:p>
          </p:txBody>
        </p:sp>
        <p:sp>
          <p:nvSpPr>
            <p:cNvPr id="9235" name="WordArt 33"/>
            <p:cNvSpPr>
              <a:spLocks noChangeArrowheads="1" noChangeShapeType="1" noTextEdit="1"/>
            </p:cNvSpPr>
            <p:nvPr/>
          </p:nvSpPr>
          <p:spPr bwMode="auto">
            <a:xfrm rot="-442426">
              <a:off x="2311" y="1907"/>
              <a:ext cx="250" cy="5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?</a:t>
              </a:r>
            </a:p>
          </p:txBody>
        </p:sp>
        <p:sp>
          <p:nvSpPr>
            <p:cNvPr id="9236" name="WordArt 34"/>
            <p:cNvSpPr>
              <a:spLocks noChangeArrowheads="1" noChangeShapeType="1" noTextEdit="1"/>
            </p:cNvSpPr>
            <p:nvPr/>
          </p:nvSpPr>
          <p:spPr bwMode="auto">
            <a:xfrm rot="-462389">
              <a:off x="4439" y="1499"/>
              <a:ext cx="234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42000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3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663" y="2635"/>
              <a:ext cx="258" cy="4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38" name="WordArt 36" descr="Белый мрамор"/>
            <p:cNvSpPr>
              <a:spLocks noChangeArrowheads="1" noChangeShapeType="1" noTextEdit="1"/>
            </p:cNvSpPr>
            <p:nvPr/>
          </p:nvSpPr>
          <p:spPr bwMode="auto">
            <a:xfrm>
              <a:off x="1287" y="1851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543" y="2827"/>
              <a:ext cx="162" cy="3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?</a:t>
              </a:r>
            </a:p>
          </p:txBody>
        </p:sp>
        <p:sp>
          <p:nvSpPr>
            <p:cNvPr id="924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935" y="3067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41" name="WordArt 39"/>
            <p:cNvSpPr>
              <a:spLocks noChangeArrowheads="1" noChangeShapeType="1" noTextEdit="1"/>
            </p:cNvSpPr>
            <p:nvPr/>
          </p:nvSpPr>
          <p:spPr bwMode="auto">
            <a:xfrm rot="-1197534">
              <a:off x="1799" y="1544"/>
              <a:ext cx="568" cy="5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500543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24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35" y="2211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?</a:t>
              </a:r>
            </a:p>
          </p:txBody>
        </p:sp>
      </p:grpSp>
      <p:sp>
        <p:nvSpPr>
          <p:cNvPr id="9231" name="Text Box 41"/>
          <p:cNvSpPr txBox="1">
            <a:spLocks noChangeArrowheads="1"/>
          </p:cNvSpPr>
          <p:nvPr/>
        </p:nvSpPr>
        <p:spPr bwMode="auto">
          <a:xfrm>
            <a:off x="3608388" y="355600"/>
            <a:ext cx="2579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SimSun" pitchFamily="2" charset="-122"/>
                <a:cs typeface="Arial" charset="0"/>
              </a:rPr>
              <a:t>Базовые навыки менеджера </a:t>
            </a:r>
          </a:p>
        </p:txBody>
      </p:sp>
    </p:spTree>
    <p:extLst>
      <p:ext uri="{BB962C8B-B14F-4D97-AF65-F5344CB8AC3E}">
        <p14:creationId xmlns:p14="http://schemas.microsoft.com/office/powerpoint/2010/main" val="1794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 animBg="1"/>
      <p:bldP spid="480259" grpId="0" animBg="1"/>
      <p:bldP spid="480283" grpId="0" animBg="1"/>
      <p:bldP spid="4802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tx1"/>
                </a:solidFill>
              </a:rPr>
              <a:t>ЦИКЛ МОТИВАЦИИ</a:t>
            </a:r>
            <a:endParaRPr lang="en-GB" altLang="ru-RU" b="1" dirty="0" smtClean="0">
              <a:solidFill>
                <a:schemeClr val="tx1"/>
              </a:solidFill>
            </a:endParaRPr>
          </a:p>
        </p:txBody>
      </p:sp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3686175" y="1758950"/>
            <a:ext cx="175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dirty="0"/>
              <a:t>ПОТРЕБ-</a:t>
            </a:r>
            <a:br>
              <a:rPr lang="ru-RU" altLang="ru-RU" sz="2800" dirty="0"/>
            </a:br>
            <a:r>
              <a:rPr lang="ru-RU" altLang="ru-RU" sz="2800" dirty="0"/>
              <a:t>НОСТИ</a:t>
            </a:r>
            <a:endParaRPr lang="en-GB" altLang="ru-RU" sz="2000" dirty="0">
              <a:latin typeface="Times New Roman" pitchFamily="18" charset="0"/>
            </a:endParaRPr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5184775" y="2959100"/>
            <a:ext cx="166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/>
              <a:t>УСИЛИЯ</a:t>
            </a:r>
            <a:endParaRPr lang="en-GB" altLang="ru-RU" sz="2000">
              <a:latin typeface="Times New Roman" pitchFamily="18" charset="0"/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5254625" y="4570413"/>
            <a:ext cx="212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/>
              <a:t>ДЕЙСТВИЕ</a:t>
            </a:r>
            <a:endParaRPr lang="en-GB" altLang="ru-RU" sz="2000">
              <a:latin typeface="Times New Roman" pitchFamily="18" charset="0"/>
            </a:endParaRPr>
          </a:p>
        </p:txBody>
      </p:sp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544513" y="4570413"/>
            <a:ext cx="3625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/>
              <a:t>ВОЗНАГРАЖДЕНИЕ</a:t>
            </a:r>
            <a:endParaRPr lang="en-GB" altLang="ru-RU" sz="2000">
              <a:latin typeface="Times New Roman" pitchFamily="18" charset="0"/>
            </a:endParaRPr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533400" y="2959100"/>
            <a:ext cx="3586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/>
              <a:t>УДОВЛЕТВОРЕНИЕ</a:t>
            </a:r>
            <a:endParaRPr lang="en-GB" altLang="ru-RU" sz="2000">
              <a:latin typeface="Times New Roman" pitchFamily="18" charset="0"/>
            </a:endParaRPr>
          </a:p>
        </p:txBody>
      </p:sp>
      <p:sp>
        <p:nvSpPr>
          <p:cNvPr id="499720" name="Freeform 8"/>
          <p:cNvSpPr>
            <a:spLocks/>
          </p:cNvSpPr>
          <p:nvPr/>
        </p:nvSpPr>
        <p:spPr bwMode="auto">
          <a:xfrm>
            <a:off x="6324600" y="3386138"/>
            <a:ext cx="147638" cy="1233487"/>
          </a:xfrm>
          <a:custGeom>
            <a:avLst/>
            <a:gdLst>
              <a:gd name="T0" fmla="*/ 0 w 93"/>
              <a:gd name="T1" fmla="*/ 0 h 777"/>
              <a:gd name="T2" fmla="*/ 2147483647 w 93"/>
              <a:gd name="T3" fmla="*/ 2147483647 h 777"/>
              <a:gd name="T4" fmla="*/ 2147483647 w 93"/>
              <a:gd name="T5" fmla="*/ 2147483647 h 777"/>
              <a:gd name="T6" fmla="*/ 2147483647 w 93"/>
              <a:gd name="T7" fmla="*/ 2147483647 h 777"/>
              <a:gd name="T8" fmla="*/ 2147483647 w 93"/>
              <a:gd name="T9" fmla="*/ 2147483647 h 777"/>
              <a:gd name="T10" fmla="*/ 2147483647 w 93"/>
              <a:gd name="T11" fmla="*/ 2147483647 h 777"/>
              <a:gd name="T12" fmla="*/ 2147483647 w 93"/>
              <a:gd name="T13" fmla="*/ 2147483647 h 777"/>
              <a:gd name="T14" fmla="*/ 2147483647 w 93"/>
              <a:gd name="T15" fmla="*/ 2147483647 h 777"/>
              <a:gd name="T16" fmla="*/ 2147483647 w 93"/>
              <a:gd name="T17" fmla="*/ 2147483647 h 777"/>
              <a:gd name="T18" fmla="*/ 2147483647 w 93"/>
              <a:gd name="T19" fmla="*/ 2147483647 h 777"/>
              <a:gd name="T20" fmla="*/ 2147483647 w 93"/>
              <a:gd name="T21" fmla="*/ 2147483647 h 777"/>
              <a:gd name="T22" fmla="*/ 2147483647 w 93"/>
              <a:gd name="T23" fmla="*/ 2147483647 h 777"/>
              <a:gd name="T24" fmla="*/ 2147483647 w 93"/>
              <a:gd name="T25" fmla="*/ 2147483647 h 777"/>
              <a:gd name="T26" fmla="*/ 2147483647 w 93"/>
              <a:gd name="T27" fmla="*/ 2147483647 h 777"/>
              <a:gd name="T28" fmla="*/ 2147483647 w 93"/>
              <a:gd name="T29" fmla="*/ 2147483647 h 7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3"/>
              <a:gd name="T46" fmla="*/ 0 h 777"/>
              <a:gd name="T47" fmla="*/ 93 w 93"/>
              <a:gd name="T48" fmla="*/ 777 h 7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3" h="777">
                <a:moveTo>
                  <a:pt x="0" y="0"/>
                </a:moveTo>
                <a:cubicBezTo>
                  <a:pt x="4" y="11"/>
                  <a:pt x="19" y="47"/>
                  <a:pt x="26" y="66"/>
                </a:cubicBezTo>
                <a:cubicBezTo>
                  <a:pt x="33" y="85"/>
                  <a:pt x="36" y="95"/>
                  <a:pt x="41" y="113"/>
                </a:cubicBezTo>
                <a:cubicBezTo>
                  <a:pt x="46" y="131"/>
                  <a:pt x="51" y="153"/>
                  <a:pt x="56" y="173"/>
                </a:cubicBezTo>
                <a:cubicBezTo>
                  <a:pt x="61" y="193"/>
                  <a:pt x="65" y="211"/>
                  <a:pt x="69" y="231"/>
                </a:cubicBezTo>
                <a:cubicBezTo>
                  <a:pt x="73" y="251"/>
                  <a:pt x="77" y="271"/>
                  <a:pt x="80" y="291"/>
                </a:cubicBezTo>
                <a:cubicBezTo>
                  <a:pt x="83" y="311"/>
                  <a:pt x="84" y="331"/>
                  <a:pt x="86" y="350"/>
                </a:cubicBezTo>
                <a:cubicBezTo>
                  <a:pt x="88" y="369"/>
                  <a:pt x="91" y="394"/>
                  <a:pt x="92" y="407"/>
                </a:cubicBezTo>
                <a:cubicBezTo>
                  <a:pt x="93" y="420"/>
                  <a:pt x="92" y="413"/>
                  <a:pt x="92" y="426"/>
                </a:cubicBezTo>
                <a:cubicBezTo>
                  <a:pt x="92" y="439"/>
                  <a:pt x="92" y="464"/>
                  <a:pt x="92" y="483"/>
                </a:cubicBezTo>
                <a:cubicBezTo>
                  <a:pt x="92" y="502"/>
                  <a:pt x="90" y="521"/>
                  <a:pt x="89" y="542"/>
                </a:cubicBezTo>
                <a:cubicBezTo>
                  <a:pt x="88" y="563"/>
                  <a:pt x="86" y="586"/>
                  <a:pt x="83" y="608"/>
                </a:cubicBezTo>
                <a:cubicBezTo>
                  <a:pt x="80" y="630"/>
                  <a:pt x="76" y="653"/>
                  <a:pt x="72" y="674"/>
                </a:cubicBezTo>
                <a:cubicBezTo>
                  <a:pt x="68" y="695"/>
                  <a:pt x="66" y="715"/>
                  <a:pt x="62" y="732"/>
                </a:cubicBezTo>
                <a:cubicBezTo>
                  <a:pt x="58" y="749"/>
                  <a:pt x="52" y="768"/>
                  <a:pt x="50" y="77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9721" name="Freeform 9"/>
          <p:cNvSpPr>
            <a:spLocks/>
          </p:cNvSpPr>
          <p:nvPr/>
        </p:nvSpPr>
        <p:spPr bwMode="auto">
          <a:xfrm>
            <a:off x="2914650" y="5048250"/>
            <a:ext cx="3300413" cy="968375"/>
          </a:xfrm>
          <a:custGeom>
            <a:avLst/>
            <a:gdLst>
              <a:gd name="T0" fmla="*/ 2147483647 w 2079"/>
              <a:gd name="T1" fmla="*/ 2147483647 h 610"/>
              <a:gd name="T2" fmla="*/ 2147483647 w 2079"/>
              <a:gd name="T3" fmla="*/ 2147483647 h 610"/>
              <a:gd name="T4" fmla="*/ 2147483647 w 2079"/>
              <a:gd name="T5" fmla="*/ 2147483647 h 610"/>
              <a:gd name="T6" fmla="*/ 2147483647 w 2079"/>
              <a:gd name="T7" fmla="*/ 2147483647 h 610"/>
              <a:gd name="T8" fmla="*/ 2147483647 w 2079"/>
              <a:gd name="T9" fmla="*/ 2147483647 h 610"/>
              <a:gd name="T10" fmla="*/ 2147483647 w 2079"/>
              <a:gd name="T11" fmla="*/ 2147483647 h 610"/>
              <a:gd name="T12" fmla="*/ 2147483647 w 2079"/>
              <a:gd name="T13" fmla="*/ 2147483647 h 610"/>
              <a:gd name="T14" fmla="*/ 2147483647 w 2079"/>
              <a:gd name="T15" fmla="*/ 2147483647 h 610"/>
              <a:gd name="T16" fmla="*/ 2147483647 w 2079"/>
              <a:gd name="T17" fmla="*/ 2147483647 h 610"/>
              <a:gd name="T18" fmla="*/ 2147483647 w 2079"/>
              <a:gd name="T19" fmla="*/ 2147483647 h 610"/>
              <a:gd name="T20" fmla="*/ 2147483647 w 2079"/>
              <a:gd name="T21" fmla="*/ 2147483647 h 610"/>
              <a:gd name="T22" fmla="*/ 2147483647 w 2079"/>
              <a:gd name="T23" fmla="*/ 2147483647 h 610"/>
              <a:gd name="T24" fmla="*/ 2147483647 w 2079"/>
              <a:gd name="T25" fmla="*/ 2147483647 h 610"/>
              <a:gd name="T26" fmla="*/ 2147483647 w 2079"/>
              <a:gd name="T27" fmla="*/ 2147483647 h 610"/>
              <a:gd name="T28" fmla="*/ 2147483647 w 2079"/>
              <a:gd name="T29" fmla="*/ 2147483647 h 610"/>
              <a:gd name="T30" fmla="*/ 2147483647 w 2079"/>
              <a:gd name="T31" fmla="*/ 2147483647 h 610"/>
              <a:gd name="T32" fmla="*/ 2147483647 w 2079"/>
              <a:gd name="T33" fmla="*/ 2147483647 h 610"/>
              <a:gd name="T34" fmla="*/ 2147483647 w 2079"/>
              <a:gd name="T35" fmla="*/ 2147483647 h 610"/>
              <a:gd name="T36" fmla="*/ 2147483647 w 2079"/>
              <a:gd name="T37" fmla="*/ 2147483647 h 610"/>
              <a:gd name="T38" fmla="*/ 2147483647 w 2079"/>
              <a:gd name="T39" fmla="*/ 2147483647 h 610"/>
              <a:gd name="T40" fmla="*/ 0 w 2079"/>
              <a:gd name="T41" fmla="*/ 0 h 6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79"/>
              <a:gd name="T64" fmla="*/ 0 h 610"/>
              <a:gd name="T65" fmla="*/ 2079 w 2079"/>
              <a:gd name="T66" fmla="*/ 610 h 6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79" h="610">
                <a:moveTo>
                  <a:pt x="2079" y="9"/>
                </a:moveTo>
                <a:cubicBezTo>
                  <a:pt x="2071" y="22"/>
                  <a:pt x="2043" y="66"/>
                  <a:pt x="2028" y="89"/>
                </a:cubicBezTo>
                <a:cubicBezTo>
                  <a:pt x="2013" y="112"/>
                  <a:pt x="2007" y="127"/>
                  <a:pt x="1988" y="150"/>
                </a:cubicBezTo>
                <a:cubicBezTo>
                  <a:pt x="1969" y="173"/>
                  <a:pt x="1943" y="200"/>
                  <a:pt x="1916" y="228"/>
                </a:cubicBezTo>
                <a:cubicBezTo>
                  <a:pt x="1889" y="256"/>
                  <a:pt x="1849" y="297"/>
                  <a:pt x="1824" y="320"/>
                </a:cubicBezTo>
                <a:cubicBezTo>
                  <a:pt x="1799" y="343"/>
                  <a:pt x="1790" y="350"/>
                  <a:pt x="1766" y="368"/>
                </a:cubicBezTo>
                <a:cubicBezTo>
                  <a:pt x="1742" y="386"/>
                  <a:pt x="1705" y="409"/>
                  <a:pt x="1679" y="425"/>
                </a:cubicBezTo>
                <a:cubicBezTo>
                  <a:pt x="1653" y="441"/>
                  <a:pt x="1637" y="450"/>
                  <a:pt x="1610" y="464"/>
                </a:cubicBezTo>
                <a:cubicBezTo>
                  <a:pt x="1583" y="478"/>
                  <a:pt x="1554" y="494"/>
                  <a:pt x="1517" y="509"/>
                </a:cubicBezTo>
                <a:cubicBezTo>
                  <a:pt x="1480" y="524"/>
                  <a:pt x="1430" y="542"/>
                  <a:pt x="1388" y="555"/>
                </a:cubicBezTo>
                <a:cubicBezTo>
                  <a:pt x="1346" y="568"/>
                  <a:pt x="1297" y="580"/>
                  <a:pt x="1263" y="588"/>
                </a:cubicBezTo>
                <a:cubicBezTo>
                  <a:pt x="1229" y="596"/>
                  <a:pt x="1211" y="599"/>
                  <a:pt x="1185" y="602"/>
                </a:cubicBezTo>
                <a:cubicBezTo>
                  <a:pt x="1159" y="605"/>
                  <a:pt x="1128" y="607"/>
                  <a:pt x="1104" y="608"/>
                </a:cubicBezTo>
                <a:cubicBezTo>
                  <a:pt x="1080" y="609"/>
                  <a:pt x="1071" y="610"/>
                  <a:pt x="1043" y="609"/>
                </a:cubicBezTo>
                <a:cubicBezTo>
                  <a:pt x="1015" y="608"/>
                  <a:pt x="971" y="607"/>
                  <a:pt x="935" y="603"/>
                </a:cubicBezTo>
                <a:cubicBezTo>
                  <a:pt x="899" y="599"/>
                  <a:pt x="863" y="595"/>
                  <a:pt x="824" y="587"/>
                </a:cubicBezTo>
                <a:cubicBezTo>
                  <a:pt x="785" y="579"/>
                  <a:pt x="762" y="580"/>
                  <a:pt x="699" y="557"/>
                </a:cubicBezTo>
                <a:cubicBezTo>
                  <a:pt x="636" y="534"/>
                  <a:pt x="528" y="494"/>
                  <a:pt x="449" y="449"/>
                </a:cubicBezTo>
                <a:cubicBezTo>
                  <a:pt x="370" y="404"/>
                  <a:pt x="285" y="337"/>
                  <a:pt x="228" y="288"/>
                </a:cubicBezTo>
                <a:cubicBezTo>
                  <a:pt x="171" y="239"/>
                  <a:pt x="146" y="204"/>
                  <a:pt x="108" y="156"/>
                </a:cubicBezTo>
                <a:cubicBezTo>
                  <a:pt x="70" y="108"/>
                  <a:pt x="35" y="54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9722" name="Freeform 10"/>
          <p:cNvSpPr>
            <a:spLocks/>
          </p:cNvSpPr>
          <p:nvPr/>
        </p:nvSpPr>
        <p:spPr bwMode="auto">
          <a:xfrm>
            <a:off x="2673350" y="3413125"/>
            <a:ext cx="134938" cy="1214438"/>
          </a:xfrm>
          <a:custGeom>
            <a:avLst/>
            <a:gdLst>
              <a:gd name="T0" fmla="*/ 2147483647 w 85"/>
              <a:gd name="T1" fmla="*/ 2147483647 h 765"/>
              <a:gd name="T2" fmla="*/ 2147483647 w 85"/>
              <a:gd name="T3" fmla="*/ 2147483647 h 765"/>
              <a:gd name="T4" fmla="*/ 2147483647 w 85"/>
              <a:gd name="T5" fmla="*/ 2147483647 h 765"/>
              <a:gd name="T6" fmla="*/ 2147483647 w 85"/>
              <a:gd name="T7" fmla="*/ 2147483647 h 765"/>
              <a:gd name="T8" fmla="*/ 2147483647 w 85"/>
              <a:gd name="T9" fmla="*/ 2147483647 h 765"/>
              <a:gd name="T10" fmla="*/ 2147483647 w 85"/>
              <a:gd name="T11" fmla="*/ 2147483647 h 765"/>
              <a:gd name="T12" fmla="*/ 2147483647 w 85"/>
              <a:gd name="T13" fmla="*/ 0 h 7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765"/>
              <a:gd name="T23" fmla="*/ 85 w 85"/>
              <a:gd name="T24" fmla="*/ 765 h 7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765">
                <a:moveTo>
                  <a:pt x="44" y="765"/>
                </a:moveTo>
                <a:cubicBezTo>
                  <a:pt x="38" y="736"/>
                  <a:pt x="17" y="647"/>
                  <a:pt x="10" y="591"/>
                </a:cubicBezTo>
                <a:cubicBezTo>
                  <a:pt x="3" y="535"/>
                  <a:pt x="0" y="479"/>
                  <a:pt x="1" y="426"/>
                </a:cubicBezTo>
                <a:cubicBezTo>
                  <a:pt x="2" y="373"/>
                  <a:pt x="8" y="317"/>
                  <a:pt x="13" y="271"/>
                </a:cubicBezTo>
                <a:cubicBezTo>
                  <a:pt x="18" y="225"/>
                  <a:pt x="25" y="188"/>
                  <a:pt x="34" y="150"/>
                </a:cubicBezTo>
                <a:cubicBezTo>
                  <a:pt x="43" y="112"/>
                  <a:pt x="62" y="65"/>
                  <a:pt x="70" y="40"/>
                </a:cubicBezTo>
                <a:cubicBezTo>
                  <a:pt x="78" y="15"/>
                  <a:pt x="82" y="8"/>
                  <a:pt x="85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9723" name="Freeform 11"/>
          <p:cNvSpPr>
            <a:spLocks/>
          </p:cNvSpPr>
          <p:nvPr/>
        </p:nvSpPr>
        <p:spPr bwMode="auto">
          <a:xfrm>
            <a:off x="3003550" y="2333625"/>
            <a:ext cx="915988" cy="708025"/>
          </a:xfrm>
          <a:custGeom>
            <a:avLst/>
            <a:gdLst>
              <a:gd name="T0" fmla="*/ 0 w 577"/>
              <a:gd name="T1" fmla="*/ 2147483647 h 446"/>
              <a:gd name="T2" fmla="*/ 2147483647 w 577"/>
              <a:gd name="T3" fmla="*/ 2147483647 h 446"/>
              <a:gd name="T4" fmla="*/ 2147483647 w 577"/>
              <a:gd name="T5" fmla="*/ 2147483647 h 446"/>
              <a:gd name="T6" fmla="*/ 2147483647 w 577"/>
              <a:gd name="T7" fmla="*/ 2147483647 h 446"/>
              <a:gd name="T8" fmla="*/ 2147483647 w 577"/>
              <a:gd name="T9" fmla="*/ 2147483647 h 446"/>
              <a:gd name="T10" fmla="*/ 2147483647 w 577"/>
              <a:gd name="T11" fmla="*/ 2147483647 h 446"/>
              <a:gd name="T12" fmla="*/ 2147483647 w 577"/>
              <a:gd name="T13" fmla="*/ 2147483647 h 446"/>
              <a:gd name="T14" fmla="*/ 2147483647 w 577"/>
              <a:gd name="T15" fmla="*/ 0 h 4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7"/>
              <a:gd name="T25" fmla="*/ 0 h 446"/>
              <a:gd name="T26" fmla="*/ 577 w 577"/>
              <a:gd name="T27" fmla="*/ 446 h 4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7" h="446">
                <a:moveTo>
                  <a:pt x="0" y="446"/>
                </a:moveTo>
                <a:cubicBezTo>
                  <a:pt x="18" y="425"/>
                  <a:pt x="72" y="353"/>
                  <a:pt x="106" y="315"/>
                </a:cubicBezTo>
                <a:cubicBezTo>
                  <a:pt x="140" y="277"/>
                  <a:pt x="166" y="249"/>
                  <a:pt x="202" y="218"/>
                </a:cubicBezTo>
                <a:cubicBezTo>
                  <a:pt x="238" y="187"/>
                  <a:pt x="285" y="154"/>
                  <a:pt x="322" y="129"/>
                </a:cubicBezTo>
                <a:cubicBezTo>
                  <a:pt x="359" y="104"/>
                  <a:pt x="394" y="85"/>
                  <a:pt x="424" y="69"/>
                </a:cubicBezTo>
                <a:cubicBezTo>
                  <a:pt x="454" y="53"/>
                  <a:pt x="483" y="40"/>
                  <a:pt x="502" y="31"/>
                </a:cubicBezTo>
                <a:cubicBezTo>
                  <a:pt x="521" y="22"/>
                  <a:pt x="529" y="22"/>
                  <a:pt x="541" y="17"/>
                </a:cubicBezTo>
                <a:cubicBezTo>
                  <a:pt x="553" y="12"/>
                  <a:pt x="570" y="4"/>
                  <a:pt x="57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9724" name="Freeform 12"/>
          <p:cNvSpPr>
            <a:spLocks/>
          </p:cNvSpPr>
          <p:nvPr/>
        </p:nvSpPr>
        <p:spPr bwMode="auto">
          <a:xfrm rot="5400000">
            <a:off x="5342731" y="2197894"/>
            <a:ext cx="690563" cy="923925"/>
          </a:xfrm>
          <a:custGeom>
            <a:avLst/>
            <a:gdLst>
              <a:gd name="T0" fmla="*/ 0 w 577"/>
              <a:gd name="T1" fmla="*/ 2147483647 h 446"/>
              <a:gd name="T2" fmla="*/ 2147483647 w 577"/>
              <a:gd name="T3" fmla="*/ 2147483647 h 446"/>
              <a:gd name="T4" fmla="*/ 2147483647 w 577"/>
              <a:gd name="T5" fmla="*/ 2147483647 h 446"/>
              <a:gd name="T6" fmla="*/ 2147483647 w 577"/>
              <a:gd name="T7" fmla="*/ 2147483647 h 446"/>
              <a:gd name="T8" fmla="*/ 2147483647 w 577"/>
              <a:gd name="T9" fmla="*/ 2147483647 h 446"/>
              <a:gd name="T10" fmla="*/ 2147483647 w 577"/>
              <a:gd name="T11" fmla="*/ 2147483647 h 446"/>
              <a:gd name="T12" fmla="*/ 2147483647 w 577"/>
              <a:gd name="T13" fmla="*/ 2147483647 h 446"/>
              <a:gd name="T14" fmla="*/ 2147483647 w 577"/>
              <a:gd name="T15" fmla="*/ 0 h 4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7"/>
              <a:gd name="T25" fmla="*/ 0 h 446"/>
              <a:gd name="T26" fmla="*/ 577 w 577"/>
              <a:gd name="T27" fmla="*/ 446 h 4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7" h="446">
                <a:moveTo>
                  <a:pt x="0" y="446"/>
                </a:moveTo>
                <a:cubicBezTo>
                  <a:pt x="18" y="425"/>
                  <a:pt x="72" y="353"/>
                  <a:pt x="106" y="315"/>
                </a:cubicBezTo>
                <a:cubicBezTo>
                  <a:pt x="140" y="277"/>
                  <a:pt x="166" y="249"/>
                  <a:pt x="202" y="218"/>
                </a:cubicBezTo>
                <a:cubicBezTo>
                  <a:pt x="238" y="187"/>
                  <a:pt x="285" y="154"/>
                  <a:pt x="322" y="129"/>
                </a:cubicBezTo>
                <a:cubicBezTo>
                  <a:pt x="359" y="104"/>
                  <a:pt x="394" y="85"/>
                  <a:pt x="424" y="69"/>
                </a:cubicBezTo>
                <a:cubicBezTo>
                  <a:pt x="454" y="53"/>
                  <a:pt x="483" y="40"/>
                  <a:pt x="502" y="31"/>
                </a:cubicBezTo>
                <a:cubicBezTo>
                  <a:pt x="521" y="22"/>
                  <a:pt x="529" y="22"/>
                  <a:pt x="541" y="17"/>
                </a:cubicBezTo>
                <a:cubicBezTo>
                  <a:pt x="553" y="12"/>
                  <a:pt x="570" y="4"/>
                  <a:pt x="57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3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autoUpdateAnimBg="0"/>
      <p:bldP spid="499716" grpId="0" autoUpdateAnimBg="0"/>
      <p:bldP spid="499717" grpId="0" autoUpdateAnimBg="0"/>
      <p:bldP spid="499718" grpId="0" autoUpdateAnimBg="0"/>
      <p:bldP spid="499719" grpId="0" autoUpdateAnimBg="0"/>
      <p:bldP spid="499720" grpId="0" animBg="1"/>
      <p:bldP spid="499721" grpId="0" animBg="1"/>
      <p:bldP spid="499722" grpId="0" animBg="1"/>
      <p:bldP spid="499723" grpId="0" animBg="1"/>
      <p:bldP spid="4997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gray">
          <a:xfrm>
            <a:off x="2057400" y="1752600"/>
            <a:ext cx="6419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92088" indent="-1920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Люди ленивы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Они не любят работу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Чтобы заставить людей работать, их нужно контролировать, направлять и держать под страхом наказания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Они избегают ответственности</a:t>
            </a:r>
          </a:p>
          <a:p>
            <a:pPr>
              <a:spcBef>
                <a:spcPts val="1800"/>
              </a:spcBef>
              <a:buFont typeface="Symbol" pitchFamily="18" charset="2"/>
              <a:buChar char="·"/>
            </a:pPr>
            <a:r>
              <a:rPr lang="ru-RU" altLang="ru-RU" sz="2400" b="1"/>
              <a:t>У них нет честолюбия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981075"/>
            <a:ext cx="8215313" cy="5603875"/>
            <a:chOff x="336" y="624"/>
            <a:chExt cx="5175" cy="3530"/>
          </a:xfrm>
        </p:grpSpPr>
        <p:sp>
          <p:nvSpPr>
            <p:cNvPr id="55301" name="Freeform 4"/>
            <p:cNvSpPr>
              <a:spLocks/>
            </p:cNvSpPr>
            <p:nvPr/>
          </p:nvSpPr>
          <p:spPr bwMode="gray">
            <a:xfrm>
              <a:off x="336" y="624"/>
              <a:ext cx="5175" cy="3530"/>
            </a:xfrm>
            <a:custGeom>
              <a:avLst/>
              <a:gdLst>
                <a:gd name="T0" fmla="*/ 481 w 5175"/>
                <a:gd name="T1" fmla="*/ 774 h 3477"/>
                <a:gd name="T2" fmla="*/ 351 w 5175"/>
                <a:gd name="T3" fmla="*/ 531 h 3477"/>
                <a:gd name="T4" fmla="*/ 56 w 5175"/>
                <a:gd name="T5" fmla="*/ 217 h 3477"/>
                <a:gd name="T6" fmla="*/ 65 w 5175"/>
                <a:gd name="T7" fmla="*/ 148 h 3477"/>
                <a:gd name="T8" fmla="*/ 369 w 5175"/>
                <a:gd name="T9" fmla="*/ 217 h 3477"/>
                <a:gd name="T10" fmla="*/ 730 w 5175"/>
                <a:gd name="T11" fmla="*/ 304 h 3477"/>
                <a:gd name="T12" fmla="*/ 878 w 5175"/>
                <a:gd name="T13" fmla="*/ 294 h 3477"/>
                <a:gd name="T14" fmla="*/ 998 w 5175"/>
                <a:gd name="T15" fmla="*/ 225 h 3477"/>
                <a:gd name="T16" fmla="*/ 1044 w 5175"/>
                <a:gd name="T17" fmla="*/ 155 h 3477"/>
                <a:gd name="T18" fmla="*/ 1128 w 5175"/>
                <a:gd name="T19" fmla="*/ 209 h 3477"/>
                <a:gd name="T20" fmla="*/ 1164 w 5175"/>
                <a:gd name="T21" fmla="*/ 348 h 3477"/>
                <a:gd name="T22" fmla="*/ 1746 w 5175"/>
                <a:gd name="T23" fmla="*/ 114 h 3477"/>
                <a:gd name="T24" fmla="*/ 1829 w 5175"/>
                <a:gd name="T25" fmla="*/ 409 h 3477"/>
                <a:gd name="T26" fmla="*/ 2125 w 5175"/>
                <a:gd name="T27" fmla="*/ 176 h 3477"/>
                <a:gd name="T28" fmla="*/ 2291 w 5175"/>
                <a:gd name="T29" fmla="*/ 8 h 3477"/>
                <a:gd name="T30" fmla="*/ 2429 w 5175"/>
                <a:gd name="T31" fmla="*/ 356 h 3477"/>
                <a:gd name="T32" fmla="*/ 2901 w 5175"/>
                <a:gd name="T33" fmla="*/ 304 h 3477"/>
                <a:gd name="T34" fmla="*/ 3206 w 5175"/>
                <a:gd name="T35" fmla="*/ 164 h 3477"/>
                <a:gd name="T36" fmla="*/ 3270 w 5175"/>
                <a:gd name="T37" fmla="*/ 364 h 3477"/>
                <a:gd name="T38" fmla="*/ 3622 w 5175"/>
                <a:gd name="T39" fmla="*/ 235 h 3477"/>
                <a:gd name="T40" fmla="*/ 3908 w 5175"/>
                <a:gd name="T41" fmla="*/ 106 h 3477"/>
                <a:gd name="T42" fmla="*/ 4158 w 5175"/>
                <a:gd name="T43" fmla="*/ 409 h 3477"/>
                <a:gd name="T44" fmla="*/ 4712 w 5175"/>
                <a:gd name="T45" fmla="*/ 375 h 3477"/>
                <a:gd name="T46" fmla="*/ 5007 w 5175"/>
                <a:gd name="T47" fmla="*/ 895 h 3477"/>
                <a:gd name="T48" fmla="*/ 4869 w 5175"/>
                <a:gd name="T49" fmla="*/ 1401 h 3477"/>
                <a:gd name="T50" fmla="*/ 4906 w 5175"/>
                <a:gd name="T51" fmla="*/ 1653 h 3477"/>
                <a:gd name="T52" fmla="*/ 5127 w 5175"/>
                <a:gd name="T53" fmla="*/ 2037 h 3477"/>
                <a:gd name="T54" fmla="*/ 4869 w 5175"/>
                <a:gd name="T55" fmla="*/ 2132 h 3477"/>
                <a:gd name="T56" fmla="*/ 4656 w 5175"/>
                <a:gd name="T57" fmla="*/ 2654 h 3477"/>
                <a:gd name="T58" fmla="*/ 4638 w 5175"/>
                <a:gd name="T59" fmla="*/ 2811 h 3477"/>
                <a:gd name="T60" fmla="*/ 4139 w 5175"/>
                <a:gd name="T61" fmla="*/ 2741 h 3477"/>
                <a:gd name="T62" fmla="*/ 4213 w 5175"/>
                <a:gd name="T63" fmla="*/ 3184 h 3477"/>
                <a:gd name="T64" fmla="*/ 4093 w 5175"/>
                <a:gd name="T65" fmla="*/ 3158 h 3477"/>
                <a:gd name="T66" fmla="*/ 3797 w 5175"/>
                <a:gd name="T67" fmla="*/ 3011 h 3477"/>
                <a:gd name="T68" fmla="*/ 3566 w 5175"/>
                <a:gd name="T69" fmla="*/ 3210 h 3477"/>
                <a:gd name="T70" fmla="*/ 3538 w 5175"/>
                <a:gd name="T71" fmla="*/ 3168 h 3477"/>
                <a:gd name="T72" fmla="*/ 3252 w 5175"/>
                <a:gd name="T73" fmla="*/ 2993 h 3477"/>
                <a:gd name="T74" fmla="*/ 3178 w 5175"/>
                <a:gd name="T75" fmla="*/ 3158 h 3477"/>
                <a:gd name="T76" fmla="*/ 2818 w 5175"/>
                <a:gd name="T77" fmla="*/ 3168 h 3477"/>
                <a:gd name="T78" fmla="*/ 2485 w 5175"/>
                <a:gd name="T79" fmla="*/ 2993 h 3477"/>
                <a:gd name="T80" fmla="*/ 2337 w 5175"/>
                <a:gd name="T81" fmla="*/ 3071 h 3477"/>
                <a:gd name="T82" fmla="*/ 1867 w 5175"/>
                <a:gd name="T83" fmla="*/ 3202 h 3477"/>
                <a:gd name="T84" fmla="*/ 1783 w 5175"/>
                <a:gd name="T85" fmla="*/ 3620 h 3477"/>
                <a:gd name="T86" fmla="*/ 1580 w 5175"/>
                <a:gd name="T87" fmla="*/ 3489 h 3477"/>
                <a:gd name="T88" fmla="*/ 1469 w 5175"/>
                <a:gd name="T89" fmla="*/ 3298 h 3477"/>
                <a:gd name="T90" fmla="*/ 1220 w 5175"/>
                <a:gd name="T91" fmla="*/ 3150 h 3477"/>
                <a:gd name="T92" fmla="*/ 1062 w 5175"/>
                <a:gd name="T93" fmla="*/ 3184 h 3477"/>
                <a:gd name="T94" fmla="*/ 933 w 5175"/>
                <a:gd name="T95" fmla="*/ 2993 h 3477"/>
                <a:gd name="T96" fmla="*/ 859 w 5175"/>
                <a:gd name="T97" fmla="*/ 2680 h 3477"/>
                <a:gd name="T98" fmla="*/ 517 w 5175"/>
                <a:gd name="T99" fmla="*/ 2706 h 3477"/>
                <a:gd name="T100" fmla="*/ 619 w 5175"/>
                <a:gd name="T101" fmla="*/ 2357 h 3477"/>
                <a:gd name="T102" fmla="*/ 637 w 5175"/>
                <a:gd name="T103" fmla="*/ 2254 h 3477"/>
                <a:gd name="T104" fmla="*/ 388 w 5175"/>
                <a:gd name="T105" fmla="*/ 2184 h 3477"/>
                <a:gd name="T106" fmla="*/ 111 w 5175"/>
                <a:gd name="T107" fmla="*/ 2123 h 3477"/>
                <a:gd name="T108" fmla="*/ 92 w 5175"/>
                <a:gd name="T109" fmla="*/ 2045 h 3477"/>
                <a:gd name="T110" fmla="*/ 555 w 5175"/>
                <a:gd name="T111" fmla="*/ 1967 h 3477"/>
                <a:gd name="T112" fmla="*/ 582 w 5175"/>
                <a:gd name="T113" fmla="*/ 1531 h 3477"/>
                <a:gd name="T114" fmla="*/ 489 w 5175"/>
                <a:gd name="T115" fmla="*/ 1436 h 3477"/>
                <a:gd name="T116" fmla="*/ 286 w 5175"/>
                <a:gd name="T117" fmla="*/ 1349 h 3477"/>
                <a:gd name="T118" fmla="*/ 185 w 5175"/>
                <a:gd name="T119" fmla="*/ 1262 h 3477"/>
                <a:gd name="T120" fmla="*/ 601 w 5175"/>
                <a:gd name="T121" fmla="*/ 1226 h 3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75"/>
                <a:gd name="T184" fmla="*/ 0 h 3477"/>
                <a:gd name="T185" fmla="*/ 5175 w 5175"/>
                <a:gd name="T186" fmla="*/ 3477 h 3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75" h="3477">
                  <a:moveTo>
                    <a:pt x="524" y="821"/>
                  </a:moveTo>
                  <a:lnTo>
                    <a:pt x="545" y="823"/>
                  </a:lnTo>
                  <a:lnTo>
                    <a:pt x="555" y="823"/>
                  </a:lnTo>
                  <a:lnTo>
                    <a:pt x="555" y="757"/>
                  </a:lnTo>
                  <a:lnTo>
                    <a:pt x="536" y="748"/>
                  </a:lnTo>
                  <a:lnTo>
                    <a:pt x="481" y="740"/>
                  </a:lnTo>
                  <a:lnTo>
                    <a:pt x="471" y="690"/>
                  </a:lnTo>
                  <a:lnTo>
                    <a:pt x="462" y="674"/>
                  </a:lnTo>
                  <a:lnTo>
                    <a:pt x="452" y="624"/>
                  </a:lnTo>
                  <a:lnTo>
                    <a:pt x="443" y="607"/>
                  </a:lnTo>
                  <a:lnTo>
                    <a:pt x="369" y="557"/>
                  </a:lnTo>
                  <a:lnTo>
                    <a:pt x="351" y="507"/>
                  </a:lnTo>
                  <a:lnTo>
                    <a:pt x="277" y="441"/>
                  </a:lnTo>
                  <a:lnTo>
                    <a:pt x="259" y="391"/>
                  </a:lnTo>
                  <a:lnTo>
                    <a:pt x="204" y="374"/>
                  </a:lnTo>
                  <a:lnTo>
                    <a:pt x="148" y="324"/>
                  </a:lnTo>
                  <a:lnTo>
                    <a:pt x="129" y="274"/>
                  </a:lnTo>
                  <a:lnTo>
                    <a:pt x="56" y="208"/>
                  </a:lnTo>
                  <a:lnTo>
                    <a:pt x="37" y="158"/>
                  </a:lnTo>
                  <a:lnTo>
                    <a:pt x="19" y="142"/>
                  </a:lnTo>
                  <a:lnTo>
                    <a:pt x="19" y="125"/>
                  </a:lnTo>
                  <a:lnTo>
                    <a:pt x="37" y="125"/>
                  </a:lnTo>
                  <a:lnTo>
                    <a:pt x="56" y="142"/>
                  </a:lnTo>
                  <a:lnTo>
                    <a:pt x="65" y="142"/>
                  </a:lnTo>
                  <a:lnTo>
                    <a:pt x="74" y="158"/>
                  </a:lnTo>
                  <a:lnTo>
                    <a:pt x="129" y="158"/>
                  </a:lnTo>
                  <a:lnTo>
                    <a:pt x="240" y="174"/>
                  </a:lnTo>
                  <a:lnTo>
                    <a:pt x="259" y="191"/>
                  </a:lnTo>
                  <a:lnTo>
                    <a:pt x="277" y="200"/>
                  </a:lnTo>
                  <a:lnTo>
                    <a:pt x="369" y="208"/>
                  </a:lnTo>
                  <a:lnTo>
                    <a:pt x="462" y="225"/>
                  </a:lnTo>
                  <a:lnTo>
                    <a:pt x="517" y="233"/>
                  </a:lnTo>
                  <a:lnTo>
                    <a:pt x="591" y="241"/>
                  </a:lnTo>
                  <a:lnTo>
                    <a:pt x="647" y="258"/>
                  </a:lnTo>
                  <a:lnTo>
                    <a:pt x="702" y="266"/>
                  </a:lnTo>
                  <a:lnTo>
                    <a:pt x="730" y="291"/>
                  </a:lnTo>
                  <a:lnTo>
                    <a:pt x="748" y="291"/>
                  </a:lnTo>
                  <a:lnTo>
                    <a:pt x="804" y="299"/>
                  </a:lnTo>
                  <a:lnTo>
                    <a:pt x="822" y="308"/>
                  </a:lnTo>
                  <a:lnTo>
                    <a:pt x="850" y="308"/>
                  </a:lnTo>
                  <a:lnTo>
                    <a:pt x="868" y="299"/>
                  </a:lnTo>
                  <a:lnTo>
                    <a:pt x="878" y="282"/>
                  </a:lnTo>
                  <a:lnTo>
                    <a:pt x="933" y="274"/>
                  </a:lnTo>
                  <a:lnTo>
                    <a:pt x="942" y="258"/>
                  </a:lnTo>
                  <a:lnTo>
                    <a:pt x="979" y="241"/>
                  </a:lnTo>
                  <a:lnTo>
                    <a:pt x="988" y="233"/>
                  </a:lnTo>
                  <a:lnTo>
                    <a:pt x="988" y="225"/>
                  </a:lnTo>
                  <a:lnTo>
                    <a:pt x="998" y="216"/>
                  </a:lnTo>
                  <a:lnTo>
                    <a:pt x="998" y="208"/>
                  </a:lnTo>
                  <a:lnTo>
                    <a:pt x="1007" y="208"/>
                  </a:lnTo>
                  <a:lnTo>
                    <a:pt x="1007" y="191"/>
                  </a:lnTo>
                  <a:lnTo>
                    <a:pt x="1016" y="183"/>
                  </a:lnTo>
                  <a:lnTo>
                    <a:pt x="1025" y="167"/>
                  </a:lnTo>
                  <a:lnTo>
                    <a:pt x="1044" y="149"/>
                  </a:lnTo>
                  <a:lnTo>
                    <a:pt x="1062" y="142"/>
                  </a:lnTo>
                  <a:lnTo>
                    <a:pt x="1081" y="125"/>
                  </a:lnTo>
                  <a:lnTo>
                    <a:pt x="1099" y="116"/>
                  </a:lnTo>
                  <a:lnTo>
                    <a:pt x="1108" y="108"/>
                  </a:lnTo>
                  <a:lnTo>
                    <a:pt x="1128" y="108"/>
                  </a:lnTo>
                  <a:lnTo>
                    <a:pt x="1128" y="200"/>
                  </a:lnTo>
                  <a:lnTo>
                    <a:pt x="1136" y="216"/>
                  </a:lnTo>
                  <a:lnTo>
                    <a:pt x="1136" y="308"/>
                  </a:lnTo>
                  <a:lnTo>
                    <a:pt x="1146" y="316"/>
                  </a:lnTo>
                  <a:lnTo>
                    <a:pt x="1155" y="316"/>
                  </a:lnTo>
                  <a:lnTo>
                    <a:pt x="1155" y="324"/>
                  </a:lnTo>
                  <a:lnTo>
                    <a:pt x="1164" y="333"/>
                  </a:lnTo>
                  <a:lnTo>
                    <a:pt x="1321" y="333"/>
                  </a:lnTo>
                  <a:lnTo>
                    <a:pt x="1395" y="324"/>
                  </a:lnTo>
                  <a:lnTo>
                    <a:pt x="1580" y="225"/>
                  </a:lnTo>
                  <a:lnTo>
                    <a:pt x="1635" y="174"/>
                  </a:lnTo>
                  <a:lnTo>
                    <a:pt x="1690" y="158"/>
                  </a:lnTo>
                  <a:lnTo>
                    <a:pt x="1746" y="108"/>
                  </a:lnTo>
                  <a:lnTo>
                    <a:pt x="1755" y="108"/>
                  </a:lnTo>
                  <a:lnTo>
                    <a:pt x="1755" y="116"/>
                  </a:lnTo>
                  <a:lnTo>
                    <a:pt x="1793" y="316"/>
                  </a:lnTo>
                  <a:lnTo>
                    <a:pt x="1811" y="366"/>
                  </a:lnTo>
                  <a:lnTo>
                    <a:pt x="1820" y="374"/>
                  </a:lnTo>
                  <a:lnTo>
                    <a:pt x="1829" y="391"/>
                  </a:lnTo>
                  <a:lnTo>
                    <a:pt x="1839" y="399"/>
                  </a:lnTo>
                  <a:lnTo>
                    <a:pt x="1867" y="399"/>
                  </a:lnTo>
                  <a:lnTo>
                    <a:pt x="1922" y="383"/>
                  </a:lnTo>
                  <a:lnTo>
                    <a:pt x="1996" y="333"/>
                  </a:lnTo>
                  <a:lnTo>
                    <a:pt x="2069" y="250"/>
                  </a:lnTo>
                  <a:lnTo>
                    <a:pt x="2125" y="167"/>
                  </a:lnTo>
                  <a:lnTo>
                    <a:pt x="2180" y="116"/>
                  </a:lnTo>
                  <a:lnTo>
                    <a:pt x="2236" y="50"/>
                  </a:lnTo>
                  <a:lnTo>
                    <a:pt x="2245" y="34"/>
                  </a:lnTo>
                  <a:lnTo>
                    <a:pt x="2282" y="0"/>
                  </a:lnTo>
                  <a:lnTo>
                    <a:pt x="2291" y="0"/>
                  </a:lnTo>
                  <a:lnTo>
                    <a:pt x="2291" y="8"/>
                  </a:lnTo>
                  <a:lnTo>
                    <a:pt x="2300" y="25"/>
                  </a:lnTo>
                  <a:lnTo>
                    <a:pt x="2310" y="75"/>
                  </a:lnTo>
                  <a:lnTo>
                    <a:pt x="2319" y="142"/>
                  </a:lnTo>
                  <a:lnTo>
                    <a:pt x="2393" y="208"/>
                  </a:lnTo>
                  <a:lnTo>
                    <a:pt x="2411" y="258"/>
                  </a:lnTo>
                  <a:lnTo>
                    <a:pt x="2429" y="341"/>
                  </a:lnTo>
                  <a:lnTo>
                    <a:pt x="2439" y="391"/>
                  </a:lnTo>
                  <a:lnTo>
                    <a:pt x="2449" y="407"/>
                  </a:lnTo>
                  <a:lnTo>
                    <a:pt x="2550" y="407"/>
                  </a:lnTo>
                  <a:lnTo>
                    <a:pt x="2660" y="391"/>
                  </a:lnTo>
                  <a:lnTo>
                    <a:pt x="2790" y="341"/>
                  </a:lnTo>
                  <a:lnTo>
                    <a:pt x="2901" y="291"/>
                  </a:lnTo>
                  <a:lnTo>
                    <a:pt x="2993" y="274"/>
                  </a:lnTo>
                  <a:lnTo>
                    <a:pt x="3067" y="225"/>
                  </a:lnTo>
                  <a:lnTo>
                    <a:pt x="3123" y="208"/>
                  </a:lnTo>
                  <a:lnTo>
                    <a:pt x="3132" y="191"/>
                  </a:lnTo>
                  <a:lnTo>
                    <a:pt x="3187" y="174"/>
                  </a:lnTo>
                  <a:lnTo>
                    <a:pt x="3206" y="158"/>
                  </a:lnTo>
                  <a:lnTo>
                    <a:pt x="3224" y="149"/>
                  </a:lnTo>
                  <a:lnTo>
                    <a:pt x="3243" y="149"/>
                  </a:lnTo>
                  <a:lnTo>
                    <a:pt x="3243" y="167"/>
                  </a:lnTo>
                  <a:lnTo>
                    <a:pt x="3261" y="200"/>
                  </a:lnTo>
                  <a:lnTo>
                    <a:pt x="3270" y="266"/>
                  </a:lnTo>
                  <a:lnTo>
                    <a:pt x="3270" y="349"/>
                  </a:lnTo>
                  <a:lnTo>
                    <a:pt x="3280" y="366"/>
                  </a:lnTo>
                  <a:lnTo>
                    <a:pt x="3280" y="424"/>
                  </a:lnTo>
                  <a:lnTo>
                    <a:pt x="3381" y="424"/>
                  </a:lnTo>
                  <a:lnTo>
                    <a:pt x="3474" y="358"/>
                  </a:lnTo>
                  <a:lnTo>
                    <a:pt x="3548" y="308"/>
                  </a:lnTo>
                  <a:lnTo>
                    <a:pt x="3622" y="225"/>
                  </a:lnTo>
                  <a:lnTo>
                    <a:pt x="3695" y="174"/>
                  </a:lnTo>
                  <a:lnTo>
                    <a:pt x="3751" y="158"/>
                  </a:lnTo>
                  <a:lnTo>
                    <a:pt x="3769" y="149"/>
                  </a:lnTo>
                  <a:lnTo>
                    <a:pt x="3880" y="116"/>
                  </a:lnTo>
                  <a:lnTo>
                    <a:pt x="3890" y="108"/>
                  </a:lnTo>
                  <a:lnTo>
                    <a:pt x="3908" y="100"/>
                  </a:lnTo>
                  <a:lnTo>
                    <a:pt x="3926" y="100"/>
                  </a:lnTo>
                  <a:lnTo>
                    <a:pt x="3926" y="133"/>
                  </a:lnTo>
                  <a:lnTo>
                    <a:pt x="3936" y="200"/>
                  </a:lnTo>
                  <a:lnTo>
                    <a:pt x="3936" y="383"/>
                  </a:lnTo>
                  <a:lnTo>
                    <a:pt x="3945" y="391"/>
                  </a:lnTo>
                  <a:lnTo>
                    <a:pt x="4158" y="391"/>
                  </a:lnTo>
                  <a:lnTo>
                    <a:pt x="4231" y="383"/>
                  </a:lnTo>
                  <a:lnTo>
                    <a:pt x="4323" y="374"/>
                  </a:lnTo>
                  <a:lnTo>
                    <a:pt x="4416" y="374"/>
                  </a:lnTo>
                  <a:lnTo>
                    <a:pt x="4508" y="366"/>
                  </a:lnTo>
                  <a:lnTo>
                    <a:pt x="4638" y="366"/>
                  </a:lnTo>
                  <a:lnTo>
                    <a:pt x="4712" y="358"/>
                  </a:lnTo>
                  <a:lnTo>
                    <a:pt x="4804" y="358"/>
                  </a:lnTo>
                  <a:lnTo>
                    <a:pt x="4804" y="882"/>
                  </a:lnTo>
                  <a:lnTo>
                    <a:pt x="4841" y="882"/>
                  </a:lnTo>
                  <a:lnTo>
                    <a:pt x="4896" y="865"/>
                  </a:lnTo>
                  <a:lnTo>
                    <a:pt x="4952" y="856"/>
                  </a:lnTo>
                  <a:lnTo>
                    <a:pt x="5007" y="856"/>
                  </a:lnTo>
                  <a:lnTo>
                    <a:pt x="5063" y="848"/>
                  </a:lnTo>
                  <a:lnTo>
                    <a:pt x="5090" y="848"/>
                  </a:lnTo>
                  <a:lnTo>
                    <a:pt x="5090" y="1056"/>
                  </a:lnTo>
                  <a:lnTo>
                    <a:pt x="4979" y="1189"/>
                  </a:lnTo>
                  <a:lnTo>
                    <a:pt x="4924" y="1272"/>
                  </a:lnTo>
                  <a:lnTo>
                    <a:pt x="4869" y="1339"/>
                  </a:lnTo>
                  <a:lnTo>
                    <a:pt x="4832" y="1439"/>
                  </a:lnTo>
                  <a:lnTo>
                    <a:pt x="4814" y="1455"/>
                  </a:lnTo>
                  <a:lnTo>
                    <a:pt x="4814" y="1497"/>
                  </a:lnTo>
                  <a:lnTo>
                    <a:pt x="4832" y="1513"/>
                  </a:lnTo>
                  <a:lnTo>
                    <a:pt x="4850" y="1564"/>
                  </a:lnTo>
                  <a:lnTo>
                    <a:pt x="4906" y="1580"/>
                  </a:lnTo>
                  <a:lnTo>
                    <a:pt x="4961" y="1646"/>
                  </a:lnTo>
                  <a:lnTo>
                    <a:pt x="4979" y="1713"/>
                  </a:lnTo>
                  <a:lnTo>
                    <a:pt x="5035" y="1779"/>
                  </a:lnTo>
                  <a:lnTo>
                    <a:pt x="5090" y="1829"/>
                  </a:lnTo>
                  <a:lnTo>
                    <a:pt x="5109" y="1896"/>
                  </a:lnTo>
                  <a:lnTo>
                    <a:pt x="5127" y="1946"/>
                  </a:lnTo>
                  <a:lnTo>
                    <a:pt x="5137" y="1963"/>
                  </a:lnTo>
                  <a:lnTo>
                    <a:pt x="5155" y="2029"/>
                  </a:lnTo>
                  <a:lnTo>
                    <a:pt x="5174" y="2045"/>
                  </a:lnTo>
                  <a:lnTo>
                    <a:pt x="5016" y="2045"/>
                  </a:lnTo>
                  <a:lnTo>
                    <a:pt x="4942" y="2037"/>
                  </a:lnTo>
                  <a:lnTo>
                    <a:pt x="4869" y="2037"/>
                  </a:lnTo>
                  <a:lnTo>
                    <a:pt x="4814" y="2029"/>
                  </a:lnTo>
                  <a:lnTo>
                    <a:pt x="4629" y="2029"/>
                  </a:lnTo>
                  <a:lnTo>
                    <a:pt x="4629" y="2387"/>
                  </a:lnTo>
                  <a:lnTo>
                    <a:pt x="4638" y="2453"/>
                  </a:lnTo>
                  <a:lnTo>
                    <a:pt x="4647" y="2470"/>
                  </a:lnTo>
                  <a:lnTo>
                    <a:pt x="4656" y="2536"/>
                  </a:lnTo>
                  <a:lnTo>
                    <a:pt x="4665" y="2552"/>
                  </a:lnTo>
                  <a:lnTo>
                    <a:pt x="4684" y="2603"/>
                  </a:lnTo>
                  <a:lnTo>
                    <a:pt x="4693" y="2653"/>
                  </a:lnTo>
                  <a:lnTo>
                    <a:pt x="4702" y="2669"/>
                  </a:lnTo>
                  <a:lnTo>
                    <a:pt x="4702" y="2686"/>
                  </a:lnTo>
                  <a:lnTo>
                    <a:pt x="4638" y="2686"/>
                  </a:lnTo>
                  <a:lnTo>
                    <a:pt x="4490" y="2669"/>
                  </a:lnTo>
                  <a:lnTo>
                    <a:pt x="4398" y="2653"/>
                  </a:lnTo>
                  <a:lnTo>
                    <a:pt x="4305" y="2644"/>
                  </a:lnTo>
                  <a:lnTo>
                    <a:pt x="4231" y="2628"/>
                  </a:lnTo>
                  <a:lnTo>
                    <a:pt x="4158" y="2619"/>
                  </a:lnTo>
                  <a:lnTo>
                    <a:pt x="4139" y="2619"/>
                  </a:lnTo>
                  <a:lnTo>
                    <a:pt x="4139" y="2844"/>
                  </a:lnTo>
                  <a:lnTo>
                    <a:pt x="4158" y="2910"/>
                  </a:lnTo>
                  <a:lnTo>
                    <a:pt x="4158" y="2927"/>
                  </a:lnTo>
                  <a:lnTo>
                    <a:pt x="4176" y="2943"/>
                  </a:lnTo>
                  <a:lnTo>
                    <a:pt x="4185" y="2993"/>
                  </a:lnTo>
                  <a:lnTo>
                    <a:pt x="4213" y="3043"/>
                  </a:lnTo>
                  <a:lnTo>
                    <a:pt x="4213" y="3068"/>
                  </a:lnTo>
                  <a:lnTo>
                    <a:pt x="4204" y="3068"/>
                  </a:lnTo>
                  <a:lnTo>
                    <a:pt x="4185" y="3060"/>
                  </a:lnTo>
                  <a:lnTo>
                    <a:pt x="4167" y="3043"/>
                  </a:lnTo>
                  <a:lnTo>
                    <a:pt x="4112" y="3027"/>
                  </a:lnTo>
                  <a:lnTo>
                    <a:pt x="4093" y="3018"/>
                  </a:lnTo>
                  <a:lnTo>
                    <a:pt x="4074" y="3002"/>
                  </a:lnTo>
                  <a:lnTo>
                    <a:pt x="4056" y="2952"/>
                  </a:lnTo>
                  <a:lnTo>
                    <a:pt x="3982" y="2935"/>
                  </a:lnTo>
                  <a:lnTo>
                    <a:pt x="3963" y="2919"/>
                  </a:lnTo>
                  <a:lnTo>
                    <a:pt x="3853" y="2885"/>
                  </a:lnTo>
                  <a:lnTo>
                    <a:pt x="3797" y="2877"/>
                  </a:lnTo>
                  <a:lnTo>
                    <a:pt x="3788" y="2877"/>
                  </a:lnTo>
                  <a:lnTo>
                    <a:pt x="3769" y="2869"/>
                  </a:lnTo>
                  <a:lnTo>
                    <a:pt x="3742" y="2869"/>
                  </a:lnTo>
                  <a:lnTo>
                    <a:pt x="3733" y="2919"/>
                  </a:lnTo>
                  <a:lnTo>
                    <a:pt x="3622" y="3052"/>
                  </a:lnTo>
                  <a:lnTo>
                    <a:pt x="3566" y="3068"/>
                  </a:lnTo>
                  <a:lnTo>
                    <a:pt x="3566" y="3076"/>
                  </a:lnTo>
                  <a:lnTo>
                    <a:pt x="3557" y="3085"/>
                  </a:lnTo>
                  <a:lnTo>
                    <a:pt x="3557" y="3068"/>
                  </a:lnTo>
                  <a:lnTo>
                    <a:pt x="3548" y="3068"/>
                  </a:lnTo>
                  <a:lnTo>
                    <a:pt x="3548" y="3043"/>
                  </a:lnTo>
                  <a:lnTo>
                    <a:pt x="3538" y="3027"/>
                  </a:lnTo>
                  <a:lnTo>
                    <a:pt x="3483" y="2977"/>
                  </a:lnTo>
                  <a:lnTo>
                    <a:pt x="3391" y="2960"/>
                  </a:lnTo>
                  <a:lnTo>
                    <a:pt x="3317" y="2910"/>
                  </a:lnTo>
                  <a:lnTo>
                    <a:pt x="3280" y="2877"/>
                  </a:lnTo>
                  <a:lnTo>
                    <a:pt x="3261" y="2869"/>
                  </a:lnTo>
                  <a:lnTo>
                    <a:pt x="3252" y="2860"/>
                  </a:lnTo>
                  <a:lnTo>
                    <a:pt x="3243" y="2860"/>
                  </a:lnTo>
                  <a:lnTo>
                    <a:pt x="3224" y="2844"/>
                  </a:lnTo>
                  <a:lnTo>
                    <a:pt x="3187" y="2844"/>
                  </a:lnTo>
                  <a:lnTo>
                    <a:pt x="3187" y="2985"/>
                  </a:lnTo>
                  <a:lnTo>
                    <a:pt x="3178" y="2993"/>
                  </a:lnTo>
                  <a:lnTo>
                    <a:pt x="3178" y="3018"/>
                  </a:lnTo>
                  <a:lnTo>
                    <a:pt x="3169" y="3018"/>
                  </a:lnTo>
                  <a:lnTo>
                    <a:pt x="3169" y="3185"/>
                  </a:lnTo>
                  <a:lnTo>
                    <a:pt x="3095" y="3185"/>
                  </a:lnTo>
                  <a:lnTo>
                    <a:pt x="3002" y="3176"/>
                  </a:lnTo>
                  <a:lnTo>
                    <a:pt x="2929" y="3126"/>
                  </a:lnTo>
                  <a:lnTo>
                    <a:pt x="2818" y="3027"/>
                  </a:lnTo>
                  <a:lnTo>
                    <a:pt x="2744" y="2977"/>
                  </a:lnTo>
                  <a:lnTo>
                    <a:pt x="2725" y="2960"/>
                  </a:lnTo>
                  <a:lnTo>
                    <a:pt x="2651" y="2910"/>
                  </a:lnTo>
                  <a:lnTo>
                    <a:pt x="2504" y="2877"/>
                  </a:lnTo>
                  <a:lnTo>
                    <a:pt x="2485" y="2869"/>
                  </a:lnTo>
                  <a:lnTo>
                    <a:pt x="2485" y="2860"/>
                  </a:lnTo>
                  <a:lnTo>
                    <a:pt x="2375" y="2860"/>
                  </a:lnTo>
                  <a:lnTo>
                    <a:pt x="2356" y="2877"/>
                  </a:lnTo>
                  <a:lnTo>
                    <a:pt x="2347" y="2877"/>
                  </a:lnTo>
                  <a:lnTo>
                    <a:pt x="2347" y="2902"/>
                  </a:lnTo>
                  <a:lnTo>
                    <a:pt x="2337" y="2919"/>
                  </a:lnTo>
                  <a:lnTo>
                    <a:pt x="2337" y="2935"/>
                  </a:lnTo>
                  <a:lnTo>
                    <a:pt x="2254" y="2935"/>
                  </a:lnTo>
                  <a:lnTo>
                    <a:pt x="2162" y="2952"/>
                  </a:lnTo>
                  <a:lnTo>
                    <a:pt x="2106" y="2960"/>
                  </a:lnTo>
                  <a:lnTo>
                    <a:pt x="2032" y="2977"/>
                  </a:lnTo>
                  <a:lnTo>
                    <a:pt x="1922" y="3010"/>
                  </a:lnTo>
                  <a:lnTo>
                    <a:pt x="1867" y="3060"/>
                  </a:lnTo>
                  <a:lnTo>
                    <a:pt x="1857" y="3110"/>
                  </a:lnTo>
                  <a:lnTo>
                    <a:pt x="1839" y="3176"/>
                  </a:lnTo>
                  <a:lnTo>
                    <a:pt x="1811" y="3326"/>
                  </a:lnTo>
                  <a:lnTo>
                    <a:pt x="1802" y="3392"/>
                  </a:lnTo>
                  <a:lnTo>
                    <a:pt x="1793" y="3442"/>
                  </a:lnTo>
                  <a:lnTo>
                    <a:pt x="1783" y="3459"/>
                  </a:lnTo>
                  <a:lnTo>
                    <a:pt x="1783" y="3476"/>
                  </a:lnTo>
                  <a:lnTo>
                    <a:pt x="1765" y="3476"/>
                  </a:lnTo>
                  <a:lnTo>
                    <a:pt x="1746" y="3467"/>
                  </a:lnTo>
                  <a:lnTo>
                    <a:pt x="1690" y="3451"/>
                  </a:lnTo>
                  <a:lnTo>
                    <a:pt x="1635" y="3384"/>
                  </a:lnTo>
                  <a:lnTo>
                    <a:pt x="1580" y="3334"/>
                  </a:lnTo>
                  <a:lnTo>
                    <a:pt x="1561" y="3268"/>
                  </a:lnTo>
                  <a:lnTo>
                    <a:pt x="1543" y="3218"/>
                  </a:lnTo>
                  <a:lnTo>
                    <a:pt x="1506" y="3185"/>
                  </a:lnTo>
                  <a:lnTo>
                    <a:pt x="1488" y="3176"/>
                  </a:lnTo>
                  <a:lnTo>
                    <a:pt x="1478" y="3168"/>
                  </a:lnTo>
                  <a:lnTo>
                    <a:pt x="1469" y="3151"/>
                  </a:lnTo>
                  <a:lnTo>
                    <a:pt x="1459" y="3143"/>
                  </a:lnTo>
                  <a:lnTo>
                    <a:pt x="1441" y="3110"/>
                  </a:lnTo>
                  <a:lnTo>
                    <a:pt x="1423" y="3093"/>
                  </a:lnTo>
                  <a:lnTo>
                    <a:pt x="1349" y="3076"/>
                  </a:lnTo>
                  <a:lnTo>
                    <a:pt x="1275" y="3027"/>
                  </a:lnTo>
                  <a:lnTo>
                    <a:pt x="1220" y="3010"/>
                  </a:lnTo>
                  <a:lnTo>
                    <a:pt x="1210" y="2993"/>
                  </a:lnTo>
                  <a:lnTo>
                    <a:pt x="1192" y="2977"/>
                  </a:lnTo>
                  <a:lnTo>
                    <a:pt x="1174" y="2968"/>
                  </a:lnTo>
                  <a:lnTo>
                    <a:pt x="1174" y="2960"/>
                  </a:lnTo>
                  <a:lnTo>
                    <a:pt x="1062" y="2960"/>
                  </a:lnTo>
                  <a:lnTo>
                    <a:pt x="1062" y="3043"/>
                  </a:lnTo>
                  <a:lnTo>
                    <a:pt x="1035" y="3043"/>
                  </a:lnTo>
                  <a:lnTo>
                    <a:pt x="1035" y="3027"/>
                  </a:lnTo>
                  <a:lnTo>
                    <a:pt x="1016" y="3010"/>
                  </a:lnTo>
                  <a:lnTo>
                    <a:pt x="998" y="2960"/>
                  </a:lnTo>
                  <a:lnTo>
                    <a:pt x="988" y="2910"/>
                  </a:lnTo>
                  <a:lnTo>
                    <a:pt x="933" y="2860"/>
                  </a:lnTo>
                  <a:lnTo>
                    <a:pt x="915" y="2777"/>
                  </a:lnTo>
                  <a:lnTo>
                    <a:pt x="905" y="2711"/>
                  </a:lnTo>
                  <a:lnTo>
                    <a:pt x="887" y="2644"/>
                  </a:lnTo>
                  <a:lnTo>
                    <a:pt x="878" y="2594"/>
                  </a:lnTo>
                  <a:lnTo>
                    <a:pt x="878" y="2578"/>
                  </a:lnTo>
                  <a:lnTo>
                    <a:pt x="859" y="2561"/>
                  </a:lnTo>
                  <a:lnTo>
                    <a:pt x="573" y="2561"/>
                  </a:lnTo>
                  <a:lnTo>
                    <a:pt x="564" y="2569"/>
                  </a:lnTo>
                  <a:lnTo>
                    <a:pt x="545" y="2578"/>
                  </a:lnTo>
                  <a:lnTo>
                    <a:pt x="536" y="2578"/>
                  </a:lnTo>
                  <a:lnTo>
                    <a:pt x="536" y="2586"/>
                  </a:lnTo>
                  <a:lnTo>
                    <a:pt x="517" y="2586"/>
                  </a:lnTo>
                  <a:lnTo>
                    <a:pt x="517" y="2328"/>
                  </a:lnTo>
                  <a:lnTo>
                    <a:pt x="536" y="2312"/>
                  </a:lnTo>
                  <a:lnTo>
                    <a:pt x="545" y="2295"/>
                  </a:lnTo>
                  <a:lnTo>
                    <a:pt x="564" y="2287"/>
                  </a:lnTo>
                  <a:lnTo>
                    <a:pt x="601" y="2253"/>
                  </a:lnTo>
                  <a:lnTo>
                    <a:pt x="619" y="2253"/>
                  </a:lnTo>
                  <a:lnTo>
                    <a:pt x="619" y="2237"/>
                  </a:lnTo>
                  <a:lnTo>
                    <a:pt x="647" y="2212"/>
                  </a:lnTo>
                  <a:lnTo>
                    <a:pt x="647" y="2204"/>
                  </a:lnTo>
                  <a:lnTo>
                    <a:pt x="656" y="2187"/>
                  </a:lnTo>
                  <a:lnTo>
                    <a:pt x="656" y="2154"/>
                  </a:lnTo>
                  <a:lnTo>
                    <a:pt x="637" y="2154"/>
                  </a:lnTo>
                  <a:lnTo>
                    <a:pt x="582" y="2137"/>
                  </a:lnTo>
                  <a:lnTo>
                    <a:pt x="508" y="2120"/>
                  </a:lnTo>
                  <a:lnTo>
                    <a:pt x="434" y="2120"/>
                  </a:lnTo>
                  <a:lnTo>
                    <a:pt x="415" y="2104"/>
                  </a:lnTo>
                  <a:lnTo>
                    <a:pt x="397" y="2096"/>
                  </a:lnTo>
                  <a:lnTo>
                    <a:pt x="388" y="2087"/>
                  </a:lnTo>
                  <a:lnTo>
                    <a:pt x="369" y="2079"/>
                  </a:lnTo>
                  <a:lnTo>
                    <a:pt x="314" y="2071"/>
                  </a:lnTo>
                  <a:lnTo>
                    <a:pt x="240" y="2054"/>
                  </a:lnTo>
                  <a:lnTo>
                    <a:pt x="222" y="2054"/>
                  </a:lnTo>
                  <a:lnTo>
                    <a:pt x="185" y="2037"/>
                  </a:lnTo>
                  <a:lnTo>
                    <a:pt x="111" y="2029"/>
                  </a:lnTo>
                  <a:lnTo>
                    <a:pt x="92" y="2020"/>
                  </a:lnTo>
                  <a:lnTo>
                    <a:pt x="19" y="2012"/>
                  </a:lnTo>
                  <a:lnTo>
                    <a:pt x="9" y="1995"/>
                  </a:lnTo>
                  <a:lnTo>
                    <a:pt x="0" y="1995"/>
                  </a:lnTo>
                  <a:lnTo>
                    <a:pt x="0" y="1971"/>
                  </a:lnTo>
                  <a:lnTo>
                    <a:pt x="92" y="1954"/>
                  </a:lnTo>
                  <a:lnTo>
                    <a:pt x="222" y="1946"/>
                  </a:lnTo>
                  <a:lnTo>
                    <a:pt x="296" y="1929"/>
                  </a:lnTo>
                  <a:lnTo>
                    <a:pt x="369" y="1921"/>
                  </a:lnTo>
                  <a:lnTo>
                    <a:pt x="443" y="1904"/>
                  </a:lnTo>
                  <a:lnTo>
                    <a:pt x="536" y="1887"/>
                  </a:lnTo>
                  <a:lnTo>
                    <a:pt x="555" y="1879"/>
                  </a:lnTo>
                  <a:lnTo>
                    <a:pt x="573" y="1862"/>
                  </a:lnTo>
                  <a:lnTo>
                    <a:pt x="610" y="1846"/>
                  </a:lnTo>
                  <a:lnTo>
                    <a:pt x="619" y="1829"/>
                  </a:lnTo>
                  <a:lnTo>
                    <a:pt x="619" y="1522"/>
                  </a:lnTo>
                  <a:lnTo>
                    <a:pt x="601" y="1472"/>
                  </a:lnTo>
                  <a:lnTo>
                    <a:pt x="582" y="1463"/>
                  </a:lnTo>
                  <a:lnTo>
                    <a:pt x="564" y="1447"/>
                  </a:lnTo>
                  <a:lnTo>
                    <a:pt x="545" y="1414"/>
                  </a:lnTo>
                  <a:lnTo>
                    <a:pt x="545" y="1405"/>
                  </a:lnTo>
                  <a:lnTo>
                    <a:pt x="527" y="1397"/>
                  </a:lnTo>
                  <a:lnTo>
                    <a:pt x="508" y="1380"/>
                  </a:lnTo>
                  <a:lnTo>
                    <a:pt x="489" y="1372"/>
                  </a:lnTo>
                  <a:lnTo>
                    <a:pt x="471" y="1355"/>
                  </a:lnTo>
                  <a:lnTo>
                    <a:pt x="415" y="1347"/>
                  </a:lnTo>
                  <a:lnTo>
                    <a:pt x="397" y="1330"/>
                  </a:lnTo>
                  <a:lnTo>
                    <a:pt x="342" y="1322"/>
                  </a:lnTo>
                  <a:lnTo>
                    <a:pt x="342" y="1314"/>
                  </a:lnTo>
                  <a:lnTo>
                    <a:pt x="286" y="1289"/>
                  </a:lnTo>
                  <a:lnTo>
                    <a:pt x="240" y="1247"/>
                  </a:lnTo>
                  <a:lnTo>
                    <a:pt x="222" y="1239"/>
                  </a:lnTo>
                  <a:lnTo>
                    <a:pt x="212" y="1222"/>
                  </a:lnTo>
                  <a:lnTo>
                    <a:pt x="194" y="1214"/>
                  </a:lnTo>
                  <a:lnTo>
                    <a:pt x="194" y="1206"/>
                  </a:lnTo>
                  <a:lnTo>
                    <a:pt x="185" y="1206"/>
                  </a:lnTo>
                  <a:lnTo>
                    <a:pt x="185" y="1197"/>
                  </a:lnTo>
                  <a:lnTo>
                    <a:pt x="564" y="1197"/>
                  </a:lnTo>
                  <a:lnTo>
                    <a:pt x="582" y="1189"/>
                  </a:lnTo>
                  <a:lnTo>
                    <a:pt x="591" y="1181"/>
                  </a:lnTo>
                  <a:lnTo>
                    <a:pt x="601" y="1181"/>
                  </a:lnTo>
                  <a:lnTo>
                    <a:pt x="601" y="1172"/>
                  </a:lnTo>
                  <a:lnTo>
                    <a:pt x="610" y="1172"/>
                  </a:lnTo>
                  <a:lnTo>
                    <a:pt x="610" y="1164"/>
                  </a:lnTo>
                  <a:lnTo>
                    <a:pt x="619" y="1156"/>
                  </a:lnTo>
                  <a:lnTo>
                    <a:pt x="619" y="823"/>
                  </a:lnTo>
                  <a:lnTo>
                    <a:pt x="508" y="823"/>
                  </a:lnTo>
                </a:path>
              </a:pathLst>
            </a:custGeom>
            <a:solidFill>
              <a:srgbClr val="336699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2" name="Rectangle 5"/>
            <p:cNvSpPr>
              <a:spLocks noChangeArrowheads="1"/>
            </p:cNvSpPr>
            <p:nvPr/>
          </p:nvSpPr>
          <p:spPr bwMode="gray">
            <a:xfrm>
              <a:off x="1296" y="1104"/>
              <a:ext cx="404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 marL="192088" indent="-1920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Люди ленивы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работают как можно меньше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Чтобы заставить людей работать, их нужно контролировать, направлять и держать под страхом наказания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Они избегают ответственности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У них нет честолюбия</a:t>
              </a:r>
            </a:p>
            <a:p>
              <a:pPr>
                <a:lnSpc>
                  <a:spcPct val="90000"/>
                </a:lnSpc>
                <a:spcBef>
                  <a:spcPts val="1800"/>
                </a:spcBef>
                <a:buFont typeface="Symbol" pitchFamily="18" charset="2"/>
                <a:buChar char="·"/>
              </a:pPr>
              <a:r>
                <a:rPr lang="ru-RU" altLang="ru-RU" sz="2400" b="1">
                  <a:solidFill>
                    <a:srgbClr val="FFFF00"/>
                  </a:solidFill>
                </a:rPr>
                <a:t>Противостоят изменениям</a:t>
              </a:r>
              <a:r>
                <a:rPr lang="ru-RU" altLang="ru-RU" sz="2400" b="1">
                  <a:solidFill>
                    <a:srgbClr val="FF0000"/>
                  </a:solidFill>
                </a:rPr>
                <a:t> (МакГрегор)</a:t>
              </a:r>
              <a:endParaRPr lang="ru-RU" altLang="ru-RU" sz="2400" b="1">
                <a:solidFill>
                  <a:srgbClr val="FFFF00"/>
                </a:solidFill>
              </a:endParaRPr>
            </a:p>
          </p:txBody>
        </p:sp>
      </p:grpSp>
      <p:pic>
        <p:nvPicPr>
          <p:cNvPr id="50176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49225"/>
            <a:ext cx="454501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61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473</TotalTime>
  <Words>1527</Words>
  <Application>Microsoft Office PowerPoint</Application>
  <PresentationFormat>Экран (4:3)</PresentationFormat>
  <Paragraphs>315</Paragraphs>
  <Slides>44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Аптека</vt:lpstr>
      <vt:lpstr>Воздушный поток</vt:lpstr>
      <vt:lpstr>Microsoft Clip Gallery</vt:lpstr>
      <vt:lpstr>Презентация PowerPoint</vt:lpstr>
      <vt:lpstr>Функции управления</vt:lpstr>
      <vt:lpstr>Презентация PowerPoint</vt:lpstr>
      <vt:lpstr>АНАЛИЗ как функция менеджмента</vt:lpstr>
      <vt:lpstr>Планирование как функция менеджмента</vt:lpstr>
      <vt:lpstr>Организация как функция менеджмента</vt:lpstr>
      <vt:lpstr>Осуществление управленческого цикла , функции руководителя</vt:lpstr>
      <vt:lpstr>ЦИКЛ МОТИВАЦИИ</vt:lpstr>
      <vt:lpstr>Презентация PowerPoint</vt:lpstr>
      <vt:lpstr>Презентация PowerPoint</vt:lpstr>
      <vt:lpstr>ДЕЛЕГИРОВАНИЕ – ЭТО:</vt:lpstr>
      <vt:lpstr>Алгоритм ДЕЛЕГИРОВАНИЯ</vt:lpstr>
      <vt:lpstr>Порядок ДЕЛЕГИРОВАНИЯ</vt:lpstr>
      <vt:lpstr>Порядок ДЕЛЕГИРОВАНИЯ</vt:lpstr>
      <vt:lpstr>ОСНОВНЫЕ ШАГИ ДЕЛЕГИРОВАНИЯ</vt:lpstr>
      <vt:lpstr>ОСНОВНЫЕ ШАГИ ДЕЛЕГИРОВАНИЯ</vt:lpstr>
      <vt:lpstr>Делегирование – </vt:lpstr>
      <vt:lpstr>Делегирование полномочий необходимо, если: </vt:lpstr>
      <vt:lpstr>Делегирование полномочий имеет ряд преимуществ:</vt:lpstr>
      <vt:lpstr>Сложности, связанные с  делегированием:</vt:lpstr>
      <vt:lpstr> Причины, по которым руководители могут с неохотой делегировать полномочия:</vt:lpstr>
      <vt:lpstr> Причины, по которым руководители могут с неохотой делегировать полномочия: (Уильям Ньюмен) </vt:lpstr>
      <vt:lpstr> Причины, по которым руководители могут с неохотой делегировать полномочия: (Уильям Ньюмен) </vt:lpstr>
      <vt:lpstr> Причины, по которым руководители могут с неохотой делегировать полномочия: (Уильям Ньюмен) </vt:lpstr>
      <vt:lpstr> 6 причин, по которым подчиненные блокируют процесс делегирования: (Уильям Ньюмен) </vt:lpstr>
      <vt:lpstr>Принципы делегирования полномочий</vt:lpstr>
      <vt:lpstr>Не проводящая делегирование полномочий организация </vt:lpstr>
      <vt:lpstr>ВЫВОД:  РУКОВОДИТЕЛЬ ОБЯЗАН ДЕЛЕГИРОВАТЬ,</vt:lpstr>
      <vt:lpstr>ВЫВОД:  РУКОВОДИТЕЛЬ ОБЯЗАН ДЕЛЕГИРОВАТЬ,</vt:lpstr>
      <vt:lpstr>КООРДИНАЦИЯ как функция менеджмента</vt:lpstr>
      <vt:lpstr>Координация как функция менеджмента</vt:lpstr>
      <vt:lpstr>Координация как функция менеджмента</vt:lpstr>
      <vt:lpstr>Координировать, критикуя.  ПРАВИЛА КРИТИКИ</vt:lpstr>
      <vt:lpstr>Контроль как функция менеджмента</vt:lpstr>
      <vt:lpstr>Виды контроля</vt:lpstr>
      <vt:lpstr> СОЗДАНИЕ СИСТЕМЫ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Геннадьевна Константинова</dc:creator>
  <cp:lastModifiedBy>Валентина Геннадьевна Константинова</cp:lastModifiedBy>
  <cp:revision>12</cp:revision>
  <dcterms:created xsi:type="dcterms:W3CDTF">2015-10-07T06:55:02Z</dcterms:created>
  <dcterms:modified xsi:type="dcterms:W3CDTF">2015-10-07T14:48:50Z</dcterms:modified>
</cp:coreProperties>
</file>