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56" r:id="rId9"/>
    <p:sldId id="265" r:id="rId10"/>
    <p:sldId id="260" r:id="rId11"/>
  </p:sldIdLst>
  <p:sldSz cx="9144000" cy="6858000" type="screen4x3"/>
  <p:notesSz cx="7010400" cy="92964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I:\&#1048;&#1056;&#1054;\&#1103;&#1085;&#1074;&#1072;&#1088;&#1100;%202020\&#1086;&#1090;&#1095;&#1077;&#1090;%20&#1041;&#1055;%202019\&#1089;&#1074;&#1086;&#1076;%20&#1041;&#1055;%20&#1086;&#1090;&#1095;&#1077;&#1090;%202019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I:\&#1048;&#1056;&#1054;\&#1103;&#1085;&#1074;&#1072;&#1088;&#1100;%202020\&#1086;&#1090;&#1095;&#1077;&#1090;%20&#1041;&#1055;%202019\&#1089;&#1074;&#1086;&#1076;%20&#1041;&#1055;%20&#1086;&#1090;&#1095;&#1077;&#1090;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обработка!$I$81</c:f>
              <c:strCache>
                <c:ptCount val="1"/>
                <c:pt idx="0">
                  <c:v>Разработка/ обнов-ие ин_программы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1E-4C17-B108-A8BE8B1E619F}"/>
            </c:ext>
          </c:extLst>
        </c:ser>
        <c:ser>
          <c:idx val="2"/>
          <c:order val="1"/>
          <c:tx>
            <c:strRef>
              <c:f>обработка!$J$81</c:f>
              <c:strCache>
                <c:ptCount val="1"/>
                <c:pt idx="0">
                  <c:v>Внедрение ин_проекта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11E-4C17-B108-A8BE8B1E619F}"/>
            </c:ext>
          </c:extLst>
        </c:ser>
        <c:ser>
          <c:idx val="3"/>
          <c:order val="2"/>
          <c:tx>
            <c:strRef>
              <c:f>обработка!$K$81</c:f>
              <c:strCache>
                <c:ptCount val="1"/>
                <c:pt idx="0">
                  <c:v>Внедрение ин_программы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11E-4C17-B108-A8BE8B1E619F}"/>
            </c:ext>
          </c:extLst>
        </c:ser>
        <c:ser>
          <c:idx val="4"/>
          <c:order val="3"/>
          <c:tx>
            <c:strRef>
              <c:f>обработка!$L$81</c:f>
              <c:strCache>
                <c:ptCount val="1"/>
                <c:pt idx="0">
                  <c:v>практ_отработка сод-ния образования, технологий 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11E-4C17-B108-A8BE8B1E619F}"/>
            </c:ext>
          </c:extLst>
        </c:ser>
        <c:ser>
          <c:idx val="5"/>
          <c:order val="4"/>
          <c:tx>
            <c:strRef>
              <c:f>обработка!$M$81</c:f>
              <c:strCache>
                <c:ptCount val="1"/>
                <c:pt idx="0">
                  <c:v>Реализация ДПП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11E-4C17-B108-A8BE8B1E619F}"/>
            </c:ext>
          </c:extLst>
        </c:ser>
        <c:ser>
          <c:idx val="6"/>
          <c:order val="5"/>
          <c:tx>
            <c:strRef>
              <c:f>обработка!$N$81</c:f>
              <c:strCache>
                <c:ptCount val="1"/>
                <c:pt idx="0">
                  <c:v>Стажировка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11E-4C17-B108-A8BE8B1E619F}"/>
            </c:ext>
          </c:extLst>
        </c:ser>
        <c:ser>
          <c:idx val="7"/>
          <c:order val="6"/>
          <c:tx>
            <c:strRef>
              <c:f>обработка!$O$81</c:f>
              <c:strCache>
                <c:ptCount val="1"/>
                <c:pt idx="0">
                  <c:v>Совер-ие существ_подходов, при наличии потенциала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11E-4C17-B108-A8BE8B1E619F}"/>
            </c:ext>
          </c:extLst>
        </c:ser>
        <c:ser>
          <c:idx val="8"/>
          <c:order val="7"/>
          <c:tx>
            <c:strRef>
              <c:f>обработка!$P$81</c:f>
              <c:strCache>
                <c:ptCount val="1"/>
                <c:pt idx="0">
                  <c:v>НМД (метод.рек-ции, пособия, публикации)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11E-4C17-B108-A8BE8B1E619F}"/>
            </c:ext>
          </c:extLst>
        </c:ser>
        <c:ser>
          <c:idx val="9"/>
          <c:order val="8"/>
          <c:tx>
            <c:strRef>
              <c:f>обработка!$R$81</c:f>
              <c:strCache>
                <c:ptCount val="1"/>
                <c:pt idx="0">
                  <c:v>междунар уровень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11E-4C17-B108-A8BE8B1E619F}"/>
            </c:ext>
          </c:extLst>
        </c:ser>
        <c:ser>
          <c:idx val="10"/>
          <c:order val="9"/>
          <c:tx>
            <c:strRef>
              <c:f>обработка!$S$81</c:f>
              <c:strCache>
                <c:ptCount val="1"/>
                <c:pt idx="0">
                  <c:v>федерал уровень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11E-4C17-B108-A8BE8B1E619F}"/>
            </c:ext>
          </c:extLst>
        </c:ser>
        <c:ser>
          <c:idx val="11"/>
          <c:order val="10"/>
          <c:tx>
            <c:strRef>
              <c:f>обработка!$T$81</c:f>
              <c:strCache>
                <c:ptCount val="1"/>
                <c:pt idx="0">
                  <c:v>межрегион уровень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dLbls>
            <c:delete val="1"/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11E-4C17-B108-A8BE8B1E619F}"/>
            </c:ext>
          </c:extLst>
        </c:ser>
        <c:ser>
          <c:idx val="12"/>
          <c:order val="11"/>
          <c:tx>
            <c:strRef>
              <c:f>обработка!$U$81</c:f>
              <c:strCache>
                <c:ptCount val="1"/>
                <c:pt idx="0">
                  <c:v>регион / муниц уровень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delete val="1"/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A11E-4C17-B108-A8BE8B1E61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88933376"/>
        <c:axId val="72132288"/>
        <c:extLst xmlns:c16r2="http://schemas.microsoft.com/office/drawing/2015/06/chart">
          <c:ext xmlns:c15="http://schemas.microsoft.com/office/drawing/2012/chart" uri="{02D57815-91ED-43cb-92C2-25804820EDAC}">
            <c15:filteredRadarSeries>
              <c15:ser>
                <c:idx val="1"/>
                <c:order val="0"/>
                <c:tx>
                  <c:v>Разработка ин_проекта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Lit>
                    <c:formatCode>General</c:formatCode>
                    <c:ptCount val="1"/>
                    <c:pt idx="0">
                      <c:v>1</c:v>
                    </c:pt>
                  </c:numLit>
                </c:val>
                <c:extLst>
                  <c:ext xmlns:c16="http://schemas.microsoft.com/office/drawing/2014/chart" uri="{C3380CC4-5D6E-409C-BE32-E72D297353CC}">
                    <c16:uniqueId val="{0000000C-A11E-4C17-B108-A8BE8B1E619F}"/>
                  </c:ext>
                </c:extLst>
              </c15:ser>
            </c15:filteredRadarSeries>
          </c:ext>
        </c:extLst>
      </c:radarChart>
      <c:catAx>
        <c:axId val="88933376"/>
        <c:scaling>
          <c:orientation val="minMax"/>
        </c:scaling>
        <c:delete val="1"/>
        <c:axPos val="b"/>
        <c:majorTickMark val="none"/>
        <c:minorTickMark val="none"/>
        <c:tickLblPos val="nextTo"/>
        <c:crossAx val="72132288"/>
        <c:crosses val="autoZero"/>
        <c:auto val="1"/>
        <c:lblAlgn val="ctr"/>
        <c:lblOffset val="100"/>
        <c:noMultiLvlLbl val="0"/>
      </c:catAx>
      <c:valAx>
        <c:axId val="721322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89333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64703356013920998"/>
          <c:y val="6.7822333841536145E-2"/>
          <c:w val="0.35296643986079002"/>
          <c:h val="0.932177666158463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Результаты</a:t>
            </a:r>
            <a:r>
              <a:rPr lang="ru-RU" baseline="0"/>
              <a:t> по составляющим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radarChart>
        <c:radarStyle val="marker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обработка!$H$80:$U$80</c:f>
              <c:numCache>
                <c:formatCode>General</c:formatCode>
                <c:ptCount val="14"/>
                <c:pt idx="0">
                  <c:v>2</c:v>
                </c:pt>
                <c:pt idx="1">
                  <c:v>78</c:v>
                </c:pt>
                <c:pt idx="2">
                  <c:v>4</c:v>
                </c:pt>
                <c:pt idx="3">
                  <c:v>2</c:v>
                </c:pt>
                <c:pt idx="4">
                  <c:v>37</c:v>
                </c:pt>
                <c:pt idx="5">
                  <c:v>61</c:v>
                </c:pt>
                <c:pt idx="6">
                  <c:v>27</c:v>
                </c:pt>
                <c:pt idx="7">
                  <c:v>8</c:v>
                </c:pt>
                <c:pt idx="8">
                  <c:v>92</c:v>
                </c:pt>
                <c:pt idx="9">
                  <c:v>16</c:v>
                </c:pt>
                <c:pt idx="10">
                  <c:v>13</c:v>
                </c:pt>
                <c:pt idx="11">
                  <c:v>1</c:v>
                </c:pt>
                <c:pt idx="12">
                  <c:v>27</c:v>
                </c:pt>
                <c:pt idx="13">
                  <c:v>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20-4F20-B3E7-489E462CFE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932352"/>
        <c:axId val="75514432"/>
      </c:radarChart>
      <c:catAx>
        <c:axId val="8893235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514432"/>
        <c:crosses val="autoZero"/>
        <c:auto val="1"/>
        <c:lblAlgn val="ctr"/>
        <c:lblOffset val="100"/>
        <c:noMultiLvlLbl val="0"/>
      </c:catAx>
      <c:valAx>
        <c:axId val="75514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93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ru-RU" smtClean="0"/>
              <a:t>23.01.2020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F2C16B-52BF-414A-AE2B-AE26FCBFFE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9813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ru-RU" smtClean="0"/>
              <a:t>23.01.2020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EC6041-1290-4D0D-87EC-C01C07A79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60857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6041-1290-4D0D-87EC-C01C07A79034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23.01.2020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38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ulanova@iro.yar.ru" TargetMode="External"/><Relationship Id="rId2" Type="http://schemas.openxmlformats.org/officeDocument/2006/relationships/hyperlink" Target="mailto:rcnit@iro.yar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95401"/>
            <a:ext cx="8319868" cy="9475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282" y="5085184"/>
            <a:ext cx="8715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Уланова Галина Александровна, проректор ГАУ ДПО ЯО «Институт развития образования»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Ярославль, </a:t>
            </a:r>
            <a:r>
              <a:rPr lang="ru-RU" sz="2000" b="1" dirty="0" smtClean="0">
                <a:solidFill>
                  <a:srgbClr val="002060"/>
                </a:solidFill>
              </a:rPr>
              <a:t>23 января 2020 года</a:t>
            </a:r>
            <a:endParaRPr lang="ru-RU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1988840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46D2"/>
                </a:solidFill>
              </a:rPr>
              <a:t>О результатах деятельности  базовых площадок</a:t>
            </a:r>
            <a:r>
              <a:rPr lang="en-US" sz="3600" b="1" dirty="0" smtClean="0">
                <a:solidFill>
                  <a:srgbClr val="0046D2"/>
                </a:solidFill>
              </a:rPr>
              <a:t> </a:t>
            </a:r>
            <a:r>
              <a:rPr lang="ru-RU" sz="3600" b="1" dirty="0" smtClean="0">
                <a:solidFill>
                  <a:srgbClr val="0046D2"/>
                </a:solidFill>
              </a:rPr>
              <a:t>в </a:t>
            </a:r>
            <a:r>
              <a:rPr lang="ru-RU" sz="3600" b="1" smtClean="0">
                <a:solidFill>
                  <a:srgbClr val="0046D2"/>
                </a:solidFill>
              </a:rPr>
              <a:t>2019 году</a:t>
            </a:r>
            <a:endParaRPr lang="ru-RU" sz="3600" b="1" dirty="0">
              <a:solidFill>
                <a:srgbClr val="0046D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392112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b="1" dirty="0" smtClean="0">
                <a:solidFill>
                  <a:srgbClr val="990000"/>
                </a:solidFill>
                <a:latin typeface="+mn-lt"/>
              </a:rPr>
              <a:t>Благодарю за внимание!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800" b="1" dirty="0" smtClean="0">
              <a:solidFill>
                <a:srgbClr val="990000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ru-RU" sz="2000" b="1" dirty="0"/>
              <a:t>Контактная информация:</a:t>
            </a:r>
          </a:p>
          <a:p>
            <a:pPr marL="0" indent="0" algn="ctr">
              <a:buNone/>
            </a:pPr>
            <a:r>
              <a:rPr lang="ru-RU" sz="2000" b="1" dirty="0"/>
              <a:t>Россия г. Ярославль, ул. Богдановича, 16 </a:t>
            </a:r>
          </a:p>
          <a:p>
            <a:pPr marL="0" indent="0" algn="ctr">
              <a:buNone/>
            </a:pPr>
            <a:r>
              <a:rPr lang="ru-RU" sz="2000" b="1" dirty="0"/>
              <a:t>Тел.: +7 (4852) </a:t>
            </a:r>
            <a:r>
              <a:rPr lang="ru-RU" sz="2000" b="1" dirty="0" smtClean="0"/>
              <a:t>23-06-53 </a:t>
            </a:r>
            <a:endParaRPr lang="ru-RU" sz="2000" b="1" dirty="0"/>
          </a:p>
          <a:p>
            <a:pPr marL="0" indent="0" algn="ctr">
              <a:buNone/>
            </a:pPr>
            <a:r>
              <a:rPr lang="ru-RU" sz="2000" b="1" dirty="0"/>
              <a:t>Сайт: www.iro.yar.ru</a:t>
            </a:r>
          </a:p>
          <a:p>
            <a:pPr marL="0" indent="0" algn="ctr">
              <a:buNone/>
            </a:pPr>
            <a:r>
              <a:rPr lang="ru-RU" sz="2000" b="1" dirty="0" err="1"/>
              <a:t>E-mail</a:t>
            </a:r>
            <a:r>
              <a:rPr lang="ru-RU" sz="2000" b="1" dirty="0"/>
              <a:t>: </a:t>
            </a:r>
            <a:r>
              <a:rPr lang="ru-RU" sz="2000" b="1" dirty="0" smtClean="0">
                <a:hlinkClick r:id="rId2"/>
              </a:rPr>
              <a:t>rcnit@iro.yar.ru</a:t>
            </a:r>
            <a:endParaRPr lang="en-US" sz="2000" b="1" dirty="0" smtClean="0"/>
          </a:p>
          <a:p>
            <a:pPr marL="0" indent="0" algn="ctr">
              <a:buNone/>
            </a:pPr>
            <a:r>
              <a:rPr lang="en-US" sz="2000" b="1" smtClean="0">
                <a:hlinkClick r:id="rId3"/>
              </a:rPr>
              <a:t>ulanova@iro.yar.ru</a:t>
            </a:r>
            <a:endParaRPr lang="en-US" sz="2000" b="1" smtClean="0"/>
          </a:p>
          <a:p>
            <a:pPr marL="0" indent="0" algn="ctr">
              <a:buNone/>
            </a:pPr>
            <a:endParaRPr lang="ru-RU" sz="2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636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dirty="0" smtClean="0"/>
              <a:t>Нормативные документы: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066799"/>
            <a:ext cx="8655496" cy="1143001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/>
              <a:t>Положение о базовой площадке ГАУ ДПО ЯО «Институт развития образования» (приказ от 20.05.2019 №01-03/65 «Об утверждении Положения о базовой площадке Института в новой редакции»)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990600" y="2362199"/>
            <a:ext cx="7696200" cy="257440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Базовая площадка Института </a:t>
            </a:r>
            <a:r>
              <a:rPr lang="ru-RU" sz="1600" dirty="0" smtClean="0">
                <a:solidFill>
                  <a:srgbClr val="0070C0"/>
                </a:solidFill>
              </a:rPr>
              <a:t>– образовательная или иная организация Ярославской области вне зависимости от организационно-правовой формы, типа и вида, на базе которой осуществляется разработка и (или) внедрение инновационных проектов (программ), практическая отработка содержания образования, технологий воспитания и обучения, новых механизмов управления образованием, реализация дополнительных программ повышения квалификации педагогических и руководящих работников региональной системы образования в рамках конкретных направлений научно-исследовательской, научно-методической и организационно-методической деятельности Института, в том числе по заданию департамента образования Ярославской области, а также совершенствование уже существующих подходов к образовательному процессу в соответствии с приоритетными направлениями развития образования на федеральном и региональном уровнях, и располагающая необходимым для этого информационным, материально-техническим, организационно-методическим и кадровым потенциалом.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4936604"/>
            <a:ext cx="85792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 smtClean="0"/>
              <a:t>План работы ГАУ ДПО ЯО «Институт развития образования» на 201</a:t>
            </a:r>
            <a:r>
              <a:rPr lang="en-US" sz="2200" dirty="0" smtClean="0"/>
              <a:t>9 </a:t>
            </a:r>
            <a:r>
              <a:rPr lang="ru-RU" sz="2200" dirty="0" smtClean="0"/>
              <a:t>год, часть 2 (Научно- методическая, организационно-методическая,</a:t>
            </a:r>
            <a:r>
              <a:rPr lang="en-US" sz="2200" dirty="0" smtClean="0"/>
              <a:t> </a:t>
            </a:r>
            <a:r>
              <a:rPr lang="ru-RU" sz="2200" dirty="0" smtClean="0"/>
              <a:t>информационно-аналитическая и проектная деятельность)</a:t>
            </a:r>
            <a:endParaRPr lang="ru-RU" sz="2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636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274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Статистика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295404"/>
              </p:ext>
            </p:extLst>
          </p:nvPr>
        </p:nvGraphicFramePr>
        <p:xfrm>
          <a:off x="152400" y="1371600"/>
          <a:ext cx="8839201" cy="493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2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61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616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БП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Наличие плана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Наличие отчета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181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ЦОМ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181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КГД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181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КЕМД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181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КНО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181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РМЦ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181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ЦРПО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181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КФКиБЖ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8446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КОПиП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181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КИО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048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ЦРИИ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1048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итого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004541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636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58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Составляющие для анализа информации: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разработка и (или) внедрение инновационных </a:t>
            </a:r>
            <a:r>
              <a:rPr lang="ru-RU" dirty="0" smtClean="0">
                <a:solidFill>
                  <a:srgbClr val="0070C0"/>
                </a:solidFill>
              </a:rPr>
              <a:t>программ, </a:t>
            </a:r>
          </a:p>
          <a:p>
            <a:r>
              <a:rPr lang="ru-RU" dirty="0">
                <a:solidFill>
                  <a:srgbClr val="0070C0"/>
                </a:solidFill>
              </a:rPr>
              <a:t>разработка и (или) внедрение инновационных </a:t>
            </a:r>
            <a:r>
              <a:rPr lang="ru-RU" dirty="0" smtClean="0">
                <a:solidFill>
                  <a:srgbClr val="0070C0"/>
                </a:solidFill>
              </a:rPr>
              <a:t>проектов,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практическая </a:t>
            </a:r>
            <a:r>
              <a:rPr lang="ru-RU" dirty="0">
                <a:solidFill>
                  <a:srgbClr val="0070C0"/>
                </a:solidFill>
              </a:rPr>
              <a:t>отработка содержания образования, технологий воспитания и обучения, новых механизмов управления образованием,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реализация ДПП (стажировка) в </a:t>
            </a:r>
            <a:r>
              <a:rPr lang="ru-RU" dirty="0">
                <a:solidFill>
                  <a:srgbClr val="0070C0"/>
                </a:solidFill>
              </a:rPr>
              <a:t>рамках конкретных направлений научно-исследовательской, научно-методической и организационно-методической </a:t>
            </a:r>
            <a:r>
              <a:rPr lang="ru-RU" dirty="0" smtClean="0">
                <a:solidFill>
                  <a:srgbClr val="0070C0"/>
                </a:solidFill>
              </a:rPr>
              <a:t>деятельности,</a:t>
            </a:r>
          </a:p>
          <a:p>
            <a:r>
              <a:rPr lang="ru-RU" dirty="0">
                <a:solidFill>
                  <a:srgbClr val="0070C0"/>
                </a:solidFill>
              </a:rPr>
              <a:t>совершенствование уже существующих подходов к образовательному процессу в соответствии с приоритетными направлениями развития образования на федеральном и региональном </a:t>
            </a:r>
            <a:r>
              <a:rPr lang="ru-RU" dirty="0" smtClean="0">
                <a:solidFill>
                  <a:srgbClr val="0070C0"/>
                </a:solidFill>
              </a:rPr>
              <a:t>уровнях,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научно-методическая деятельность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тиражирование опыта (на разных уровнях)</a:t>
            </a:r>
          </a:p>
          <a:p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636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56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Результаты (проведение стажировки, научно-методический центр)</a:t>
            </a:r>
            <a:endParaRPr lang="ru-RU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636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92728"/>
              </p:ext>
            </p:extLst>
          </p:nvPr>
        </p:nvGraphicFramePr>
        <p:xfrm>
          <a:off x="454269" y="1600200"/>
          <a:ext cx="8001001" cy="4302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2433">
                  <a:extLst>
                    <a:ext uri="{9D8B030D-6E8A-4147-A177-3AD203B41FA5}">
                      <a16:colId xmlns:a16="http://schemas.microsoft.com/office/drawing/2014/main" xmlns="" val="1562627738"/>
                    </a:ext>
                  </a:extLst>
                </a:gridCol>
                <a:gridCol w="1870657">
                  <a:extLst>
                    <a:ext uri="{9D8B030D-6E8A-4147-A177-3AD203B41FA5}">
                      <a16:colId xmlns:a16="http://schemas.microsoft.com/office/drawing/2014/main" xmlns="" val="514599578"/>
                    </a:ext>
                  </a:extLst>
                </a:gridCol>
                <a:gridCol w="2223752">
                  <a:extLst>
                    <a:ext uri="{9D8B030D-6E8A-4147-A177-3AD203B41FA5}">
                      <a16:colId xmlns:a16="http://schemas.microsoft.com/office/drawing/2014/main" xmlns="" val="4246907513"/>
                    </a:ext>
                  </a:extLst>
                </a:gridCol>
                <a:gridCol w="2464159">
                  <a:extLst>
                    <a:ext uri="{9D8B030D-6E8A-4147-A177-3AD203B41FA5}">
                      <a16:colId xmlns:a16="http://schemas.microsoft.com/office/drawing/2014/main" xmlns="" val="2407264566"/>
                    </a:ext>
                  </a:extLst>
                </a:gridCol>
              </a:tblGrid>
              <a:tr h="16825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СП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3" marR="8413" marT="84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стажировка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ДПП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НМЦ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26409163"/>
                  </a:ext>
                </a:extLst>
              </a:tr>
              <a:tr h="16825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ЦОМ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3" marR="8413" marT="8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65323298"/>
                  </a:ext>
                </a:extLst>
              </a:tr>
              <a:tr h="16825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КГД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3" marR="8413" marT="84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55390692"/>
                  </a:ext>
                </a:extLst>
              </a:tr>
              <a:tr h="39814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КЕМД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3" marR="8413" marT="84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01466394"/>
                  </a:ext>
                </a:extLst>
              </a:tr>
              <a:tr h="16825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КНО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3" marR="8413" marT="8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06771245"/>
                  </a:ext>
                </a:extLst>
              </a:tr>
              <a:tr h="16825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РМЦ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3" marR="8413" marT="8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37006838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ЦРПО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3" marR="8413" marT="8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72030824"/>
                  </a:ext>
                </a:extLst>
              </a:tr>
              <a:tr h="16825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КФКиБЖ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3" marR="8413" marT="8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20218619"/>
                  </a:ext>
                </a:extLst>
              </a:tr>
              <a:tr h="16825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КОПиП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3" marR="8413" marT="8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08183989"/>
                  </a:ext>
                </a:extLst>
              </a:tr>
              <a:tr h="43348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КИО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3" marR="8413" marT="841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92186947"/>
                  </a:ext>
                </a:extLst>
              </a:tr>
              <a:tr h="16825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ЦРИИ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3" marR="8413" marT="84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73032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3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Результаты: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636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382534"/>
              </p:ext>
            </p:extLst>
          </p:nvPr>
        </p:nvGraphicFramePr>
        <p:xfrm>
          <a:off x="925710" y="1186456"/>
          <a:ext cx="7292580" cy="5214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7740652"/>
              </p:ext>
            </p:extLst>
          </p:nvPr>
        </p:nvGraphicFramePr>
        <p:xfrm>
          <a:off x="468510" y="1295400"/>
          <a:ext cx="524649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2943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636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46259"/>
              </p:ext>
            </p:extLst>
          </p:nvPr>
        </p:nvGraphicFramePr>
        <p:xfrm>
          <a:off x="0" y="972403"/>
          <a:ext cx="9067800" cy="5677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900">
                  <a:extLst>
                    <a:ext uri="{9D8B030D-6E8A-4147-A177-3AD203B41FA5}">
                      <a16:colId xmlns:a16="http://schemas.microsoft.com/office/drawing/2014/main" xmlns="" val="3683391328"/>
                    </a:ext>
                  </a:extLst>
                </a:gridCol>
                <a:gridCol w="4533900">
                  <a:extLst>
                    <a:ext uri="{9D8B030D-6E8A-4147-A177-3AD203B41FA5}">
                      <a16:colId xmlns:a16="http://schemas.microsoft.com/office/drawing/2014/main" xmlns="" val="2513098671"/>
                    </a:ext>
                  </a:extLst>
                </a:gridCol>
              </a:tblGrid>
              <a:tr h="542155">
                <a:tc>
                  <a:txBody>
                    <a:bodyPr/>
                    <a:lstStyle/>
                    <a:p>
                      <a:r>
                        <a:rPr lang="ru-RU" dirty="0" smtClean="0"/>
                        <a:t>Ресурсы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Точки роста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2469898"/>
                  </a:ext>
                </a:extLst>
              </a:tr>
              <a:tr h="631037"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Разработка/ обновление инновационных программ (РМЦ)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 / внедрение инновационных проектов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6212024"/>
                  </a:ext>
                </a:extLst>
              </a:tr>
              <a:tr h="542155"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Реализация ДПП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Стажировка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9310696"/>
                  </a:ext>
                </a:extLst>
              </a:tr>
              <a:tr h="1642909">
                <a:tc>
                  <a:txBody>
                    <a:bodyPr/>
                    <a:lstStyle/>
                    <a:p>
                      <a:r>
                        <a:rPr lang="ru-RU" dirty="0" smtClean="0"/>
                        <a:t>НМД (метод. рекомендации, пособия, публикации) (ЦРПО, КИО)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Совершенствование уже существующих подходов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 образовательному процессу в соответствии с приоритетными направлениями развития образования на федеральном и региональном уровнях</a:t>
                      </a:r>
                      <a:r>
                        <a:rPr lang="ru-RU" dirty="0" smtClean="0"/>
                        <a:t> при наличии потенциала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4291296"/>
                  </a:ext>
                </a:extLst>
              </a:tr>
              <a:tr h="605282"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в конкурсах / проектах (КИО, РМЦ, ЦОМ, </a:t>
                      </a:r>
                      <a:r>
                        <a:rPr lang="ru-RU" dirty="0" err="1" smtClean="0"/>
                        <a:t>КОПиП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Тиражирование опыта (международный / федеральный уровень)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8651978"/>
                  </a:ext>
                </a:extLst>
              </a:tr>
              <a:tr h="605282">
                <a:tc>
                  <a:txBody>
                    <a:bodyPr/>
                    <a:lstStyle/>
                    <a:p>
                      <a:r>
                        <a:rPr lang="ru-RU" dirty="0" smtClean="0"/>
                        <a:t>Тиражирование опыта (региональный / муниципальный уровень)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Тиражирование опыта (межрегиональный уровень)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3714222"/>
                  </a:ext>
                </a:extLst>
              </a:tr>
              <a:tr h="935776">
                <a:tc>
                  <a:txBody>
                    <a:bodyPr/>
                    <a:lstStyle/>
                    <a:p>
                      <a:r>
                        <a:rPr lang="ru-RU" dirty="0" smtClean="0"/>
                        <a:t>Эффективное взаимодействие СП и БП (ЦРПО, РМЦ)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Совместное планирование деятельности </a:t>
                      </a:r>
                      <a:r>
                        <a:rPr lang="ru-RU" baseline="0" dirty="0" smtClean="0"/>
                        <a:t>БП и СП 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8001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00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Основными критериями результативности деятельности Базовой площадки являются (п.4.8) 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Критерий 1. Соответствие фактических результатов деятельности Базовой площадки плановым;</a:t>
            </a:r>
          </a:p>
          <a:p>
            <a:r>
              <a:rPr lang="ru-RU" dirty="0" smtClean="0"/>
              <a:t>Критерий 2. Социальный (образовательный) эффект деятельности Базовой площадки.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636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Предложения в решение ученого совета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Поставить на контроль деятельность СП по сопровождению БП в 2020 году,</a:t>
            </a:r>
          </a:p>
          <a:p>
            <a:r>
              <a:rPr lang="ru-RU" dirty="0" smtClean="0"/>
              <a:t>Исключить из реестра БП следующие ОО: МОУ «</a:t>
            </a:r>
            <a:r>
              <a:rPr lang="ru-RU" dirty="0"/>
              <a:t>Средняя школа №55</a:t>
            </a:r>
            <a:r>
              <a:rPr lang="ru-RU" dirty="0" smtClean="0"/>
              <a:t>» (КГД), </a:t>
            </a:r>
            <a:r>
              <a:rPr lang="ru-RU" dirty="0"/>
              <a:t>МОУ «Средняя школа </a:t>
            </a:r>
            <a:r>
              <a:rPr lang="ru-RU" dirty="0" smtClean="0"/>
              <a:t>№3», </a:t>
            </a:r>
            <a:r>
              <a:rPr lang="ru-RU" dirty="0"/>
              <a:t>МОУ «Средняя школа </a:t>
            </a:r>
            <a:r>
              <a:rPr lang="ru-RU" dirty="0" smtClean="0"/>
              <a:t>№37», </a:t>
            </a:r>
            <a:r>
              <a:rPr lang="ru-RU" dirty="0" err="1" smtClean="0"/>
              <a:t>Чебаковская</a:t>
            </a:r>
            <a:r>
              <a:rPr lang="ru-RU" dirty="0" smtClean="0"/>
              <a:t> </a:t>
            </a:r>
            <a:r>
              <a:rPr lang="ru-RU" dirty="0" err="1" smtClean="0"/>
              <a:t>сш</a:t>
            </a:r>
            <a:r>
              <a:rPr lang="ru-RU" dirty="0" smtClean="0"/>
              <a:t>, </a:t>
            </a:r>
            <a:r>
              <a:rPr lang="ru-RU" dirty="0" err="1" smtClean="0"/>
              <a:t>шк</a:t>
            </a:r>
            <a:r>
              <a:rPr lang="ru-RU" dirty="0" smtClean="0"/>
              <a:t>. </a:t>
            </a:r>
            <a:r>
              <a:rPr lang="ru-RU" dirty="0" err="1" smtClean="0"/>
              <a:t>им.Родионова</a:t>
            </a:r>
            <a:r>
              <a:rPr lang="ru-RU" dirty="0"/>
              <a:t>, </a:t>
            </a:r>
            <a:r>
              <a:rPr lang="ru-RU" dirty="0" err="1" smtClean="0"/>
              <a:t>Ананьинская</a:t>
            </a:r>
            <a:r>
              <a:rPr lang="ru-RU" dirty="0" smtClean="0"/>
              <a:t> </a:t>
            </a:r>
            <a:r>
              <a:rPr lang="ru-RU" dirty="0" err="1" smtClean="0"/>
              <a:t>ош</a:t>
            </a:r>
            <a:r>
              <a:rPr lang="ru-RU" dirty="0" smtClean="0"/>
              <a:t>, Первомайская </a:t>
            </a:r>
            <a:r>
              <a:rPr lang="ru-RU" dirty="0" err="1" smtClean="0"/>
              <a:t>сш</a:t>
            </a:r>
            <a:r>
              <a:rPr lang="ru-RU" dirty="0" smtClean="0"/>
              <a:t>(КЕМД), </a:t>
            </a:r>
            <a:r>
              <a:rPr lang="ru-RU" dirty="0" err="1" smtClean="0"/>
              <a:t>Лучинская</a:t>
            </a:r>
            <a:r>
              <a:rPr lang="ru-RU" dirty="0" smtClean="0"/>
              <a:t> </a:t>
            </a:r>
            <a:r>
              <a:rPr lang="ru-RU" dirty="0" err="1" smtClean="0"/>
              <a:t>сш</a:t>
            </a:r>
            <a:r>
              <a:rPr lang="ru-RU" dirty="0" smtClean="0"/>
              <a:t>, МОУ СШ №1 Гаврилов-</a:t>
            </a:r>
            <a:r>
              <a:rPr lang="ru-RU" dirty="0" err="1" smtClean="0"/>
              <a:t>Ямский</a:t>
            </a:r>
            <a:r>
              <a:rPr lang="ru-RU" dirty="0" smtClean="0"/>
              <a:t> МР, </a:t>
            </a:r>
            <a:r>
              <a:rPr lang="ru-RU" dirty="0"/>
              <a:t>«Средняя школа </a:t>
            </a:r>
            <a:r>
              <a:rPr lang="ru-RU" dirty="0" smtClean="0"/>
              <a:t>№60» (КНО), </a:t>
            </a:r>
            <a:r>
              <a:rPr lang="ru-RU" dirty="0"/>
              <a:t>«Средняя школа </a:t>
            </a:r>
            <a:r>
              <a:rPr lang="ru-RU" dirty="0" smtClean="0"/>
              <a:t>№8» (</a:t>
            </a:r>
            <a:r>
              <a:rPr lang="ru-RU" dirty="0" err="1" smtClean="0"/>
              <a:t>КОПиП</a:t>
            </a:r>
            <a:r>
              <a:rPr lang="ru-RU" dirty="0" smtClean="0"/>
              <a:t>), д/с 209 (КИО)</a:t>
            </a:r>
          </a:p>
          <a:p>
            <a:r>
              <a:rPr lang="ru-RU" dirty="0" smtClean="0"/>
              <a:t>СП, осуществляющим сопровождение БП в 2020 году, предоставить план работы до 01.02.2020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636" y="0"/>
            <a:ext cx="717364" cy="6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157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680</Words>
  <Application>Microsoft Office PowerPoint</Application>
  <PresentationFormat>Экран (4:3)</PresentationFormat>
  <Paragraphs>144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Презентация PowerPoint</vt:lpstr>
      <vt:lpstr>Нормативные документы:</vt:lpstr>
      <vt:lpstr>Статистика</vt:lpstr>
      <vt:lpstr>Составляющие для анализа информации:</vt:lpstr>
      <vt:lpstr>Результаты (проведение стажировки, научно-методический центр)</vt:lpstr>
      <vt:lpstr>Результаты:</vt:lpstr>
      <vt:lpstr>Результаты</vt:lpstr>
      <vt:lpstr>Основными критериями результативности деятельности Базовой площадки являются (п.4.8) : </vt:lpstr>
      <vt:lpstr>Предложения в решение ученого совета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GAU</dc:creator>
  <cp:lastModifiedBy>Галина Валентиновна Куприянова</cp:lastModifiedBy>
  <cp:revision>19</cp:revision>
  <cp:lastPrinted>2020-01-28T09:30:40Z</cp:lastPrinted>
  <dcterms:created xsi:type="dcterms:W3CDTF">2020-01-22T13:23:57Z</dcterms:created>
  <dcterms:modified xsi:type="dcterms:W3CDTF">2020-01-28T09:32:58Z</dcterms:modified>
</cp:coreProperties>
</file>