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9" r:id="rId3"/>
    <p:sldId id="274" r:id="rId4"/>
    <p:sldId id="286" r:id="rId5"/>
    <p:sldId id="289" r:id="rId6"/>
    <p:sldId id="297" r:id="rId7"/>
    <p:sldId id="290" r:id="rId8"/>
    <p:sldId id="292" r:id="rId9"/>
    <p:sldId id="291" r:id="rId10"/>
    <p:sldId id="301" r:id="rId11"/>
    <p:sldId id="281" r:id="rId12"/>
    <p:sldId id="293" r:id="rId13"/>
    <p:sldId id="284" r:id="rId14"/>
    <p:sldId id="305" r:id="rId15"/>
    <p:sldId id="298" r:id="rId16"/>
    <p:sldId id="300" r:id="rId17"/>
    <p:sldId id="303" r:id="rId18"/>
    <p:sldId id="306" r:id="rId19"/>
    <p:sldId id="294" r:id="rId20"/>
    <p:sldId id="296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A4C"/>
    <a:srgbClr val="A5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tihomirova\&#1076;&#1083;&#1103;%20&#1056;&#1048;&#1055;\&#1056;&#1048;&#1055;_&#1057;&#1057;&#1050;\&#1064;&#1057;&#1057;&#1050;_&#1074;&#1099;&#1093;&#1086;&#1076;_&#1060;&#1045;&#1042;&#1056;&#1040;&#1051;&#1068;_2017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lferova.INTRANET\Documents\&#1096;&#1082;&#1086;&#1083;&#1099;%20&#1074;%20&#1057;&#1057;&#1050;\&#1055;&#1088;&#1086;&#1075;&#1088;&#1072;&#1084;&#1084;&#1072;%20&#1072;&#1085;&#1072;&#1083;&#1080;&#1079;&#1072;\&#1040;&#1085;&#1082;&#1077;&#1090;&#1099;%20&#1075;&#1086;&#1090;&#1086;&#1074;&#1085;&#1086;&#1089;&#1090;&#1100;%20&#1082;%20&#1048;&#1044;\2019\&#1075;&#1086;&#1090;&#1086;&#1074;&#1085;&#1086;&#1089;&#1090;&#1100;%20&#1080;%20&#1080;&#1076;%202019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Данные</a:t>
            </a:r>
            <a:r>
              <a:rPr lang="ru-RU" sz="1800" baseline="0"/>
              <a:t> опроса учеников в школах проекта  на "входе-выходе"</a:t>
            </a:r>
            <a:endParaRPr lang="ru-RU" sz="180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ученики_"входной опрос"</c:v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лажа!$B$4:$B$13</c:f>
              <c:strCache>
                <c:ptCount val="10"/>
                <c:pt idx="0">
                  <c:v>Учитель знает и уважает мои права</c:v>
                </c:pt>
                <c:pt idx="1">
                  <c:v>Учитель знает мои потребности </c:v>
                </c:pt>
                <c:pt idx="2">
                  <c:v>Учитель не управляет мной, на уроках я сам управляю собой  </c:v>
                </c:pt>
                <c:pt idx="3">
                  <c:v>На уроках учителя я сам делаю выбор и занимаюсь тем, что мне интересно</c:v>
                </c:pt>
                <c:pt idx="4">
                  <c:v>Уроки  учителя связаны с моей жизнью</c:v>
                </c:pt>
                <c:pt idx="5">
                  <c:v>Учитель слушает и слышит меня</c:v>
                </c:pt>
                <c:pt idx="6">
                  <c:v>Учитель готов помогать мне</c:v>
                </c:pt>
                <c:pt idx="7">
                  <c:v>Учитель принимает меня таким какой я есть</c:v>
                </c:pt>
                <c:pt idx="8">
                  <c:v>Мне легко и интересно с учителем</c:v>
                </c:pt>
                <c:pt idx="9">
                  <c:v>Учитель верит в меня и заинтересован в моем успехе</c:v>
                </c:pt>
              </c:strCache>
            </c:strRef>
          </c:cat>
          <c:val>
            <c:numRef>
              <c:f>лажа!$E$4:$E$13</c:f>
              <c:numCache>
                <c:formatCode>0%</c:formatCode>
                <c:ptCount val="10"/>
                <c:pt idx="0">
                  <c:v>0.54</c:v>
                </c:pt>
                <c:pt idx="1">
                  <c:v>0.23</c:v>
                </c:pt>
                <c:pt idx="2">
                  <c:v>0.21</c:v>
                </c:pt>
                <c:pt idx="3">
                  <c:v>0.12</c:v>
                </c:pt>
                <c:pt idx="4">
                  <c:v>0.32</c:v>
                </c:pt>
                <c:pt idx="5">
                  <c:v>0.65</c:v>
                </c:pt>
                <c:pt idx="6">
                  <c:v>0.76</c:v>
                </c:pt>
                <c:pt idx="7">
                  <c:v>0.71</c:v>
                </c:pt>
                <c:pt idx="8">
                  <c:v>0.69</c:v>
                </c:pt>
                <c:pt idx="9">
                  <c:v>0.59</c:v>
                </c:pt>
              </c:numCache>
            </c:numRef>
          </c:val>
        </c:ser>
        <c:ser>
          <c:idx val="1"/>
          <c:order val="1"/>
          <c:tx>
            <c:v>ученики_выход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лажа!$B$4:$B$13</c:f>
              <c:strCache>
                <c:ptCount val="10"/>
                <c:pt idx="0">
                  <c:v>Учитель знает и уважает мои права</c:v>
                </c:pt>
                <c:pt idx="1">
                  <c:v>Учитель знает мои потребности </c:v>
                </c:pt>
                <c:pt idx="2">
                  <c:v>Учитель не управляет мной, на уроках я сам управляю собой  </c:v>
                </c:pt>
                <c:pt idx="3">
                  <c:v>На уроках учителя я сам делаю выбор и занимаюсь тем, что мне интересно</c:v>
                </c:pt>
                <c:pt idx="4">
                  <c:v>Уроки  учителя связаны с моей жизнью</c:v>
                </c:pt>
                <c:pt idx="5">
                  <c:v>Учитель слушает и слышит меня</c:v>
                </c:pt>
                <c:pt idx="6">
                  <c:v>Учитель готов помогать мне</c:v>
                </c:pt>
                <c:pt idx="7">
                  <c:v>Учитель принимает меня таким какой я есть</c:v>
                </c:pt>
                <c:pt idx="8">
                  <c:v>Мне легко и интересно с учителем</c:v>
                </c:pt>
                <c:pt idx="9">
                  <c:v>Учитель верит в меня и заинтересован в моем успехе</c:v>
                </c:pt>
              </c:strCache>
            </c:strRef>
          </c:cat>
          <c:val>
            <c:numRef>
              <c:f>лажа!$F$4:$F$13</c:f>
              <c:numCache>
                <c:formatCode>0%</c:formatCode>
                <c:ptCount val="10"/>
                <c:pt idx="0">
                  <c:v>0.84</c:v>
                </c:pt>
                <c:pt idx="1">
                  <c:v>0.67</c:v>
                </c:pt>
                <c:pt idx="2">
                  <c:v>0.43</c:v>
                </c:pt>
                <c:pt idx="3">
                  <c:v>0.32</c:v>
                </c:pt>
                <c:pt idx="4">
                  <c:v>0.53</c:v>
                </c:pt>
                <c:pt idx="5">
                  <c:v>0.76</c:v>
                </c:pt>
                <c:pt idx="6">
                  <c:v>0.91</c:v>
                </c:pt>
                <c:pt idx="7">
                  <c:v>0.89</c:v>
                </c:pt>
                <c:pt idx="8">
                  <c:v>0.81</c:v>
                </c:pt>
                <c:pt idx="9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939456"/>
        <c:axId val="79940992"/>
      </c:barChart>
      <c:lineChart>
        <c:grouping val="stacked"/>
        <c:varyColors val="0"/>
        <c:ser>
          <c:idx val="2"/>
          <c:order val="2"/>
          <c:tx>
            <c:v>дельта </c:v>
          </c:tx>
          <c:marker>
            <c:symbol val="triangle"/>
            <c:size val="8"/>
          </c:marker>
          <c:val>
            <c:numRef>
              <c:f>лажа!$G$4:$G$13</c:f>
              <c:numCache>
                <c:formatCode>0.0</c:formatCode>
                <c:ptCount val="10"/>
                <c:pt idx="0">
                  <c:v>1.5555555555555554</c:v>
                </c:pt>
                <c:pt idx="1">
                  <c:v>2.9130434782608696</c:v>
                </c:pt>
                <c:pt idx="2">
                  <c:v>2.0476190476190474</c:v>
                </c:pt>
                <c:pt idx="3">
                  <c:v>2.666666666666667</c:v>
                </c:pt>
                <c:pt idx="4">
                  <c:v>1.65625</c:v>
                </c:pt>
                <c:pt idx="5">
                  <c:v>1.1692307692307693</c:v>
                </c:pt>
                <c:pt idx="6">
                  <c:v>1.1973684210526316</c:v>
                </c:pt>
                <c:pt idx="7">
                  <c:v>1.2535211267605635</c:v>
                </c:pt>
                <c:pt idx="8">
                  <c:v>1.173913043478261</c:v>
                </c:pt>
                <c:pt idx="9">
                  <c:v>1.3220338983050848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948800"/>
        <c:axId val="79947264"/>
      </c:lineChart>
      <c:catAx>
        <c:axId val="7993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940992"/>
        <c:crosses val="autoZero"/>
        <c:auto val="1"/>
        <c:lblAlgn val="ctr"/>
        <c:lblOffset val="100"/>
        <c:noMultiLvlLbl val="0"/>
      </c:catAx>
      <c:valAx>
        <c:axId val="7994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Доля положительных ответов</a:t>
                </a:r>
              </a:p>
            </c:rich>
          </c:tx>
          <c:layout>
            <c:manualLayout>
              <c:xMode val="edge"/>
              <c:yMode val="edge"/>
              <c:x val="9.2254134029590942E-2"/>
              <c:y val="0.1520983946774095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939456"/>
        <c:crosses val="autoZero"/>
        <c:crossBetween val="between"/>
      </c:valAx>
      <c:valAx>
        <c:axId val="79947264"/>
        <c:scaling>
          <c:orientation val="minMax"/>
          <c:max val="3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948800"/>
        <c:crosses val="max"/>
        <c:crossBetween val="between"/>
      </c:valAx>
      <c:catAx>
        <c:axId val="79948800"/>
        <c:scaling>
          <c:orientation val="minMax"/>
        </c:scaling>
        <c:delete val="1"/>
        <c:axPos val="b"/>
        <c:majorTickMark val="out"/>
        <c:minorTickMark val="none"/>
        <c:tickLblPos val="nextTo"/>
        <c:crossAx val="799472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'[готовность и ид 2019_2.xlsx]Лист1'!$B$24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'[готовность и ид 2019_2.xlsx]Лист1'!$C$18:$L$18</c:f>
              <c:strCache>
                <c:ptCount val="10"/>
                <c:pt idx="0">
                  <c:v>Я знаю, что ожидает меня на работе завтра, в ближайшем будущем.</c:v>
                </c:pt>
                <c:pt idx="1">
                  <c:v>Я имею материалы, оборудование и другие ресурсы, необходимые для того, чтобы сделать свою работу хорошо.</c:v>
                </c:pt>
                <c:pt idx="2">
                  <c:v>Меня похвалили за хорошую работу (за достижения) в течение последних семи дней.</c:v>
                </c:pt>
                <c:pt idx="3">
                  <c:v>Руководитель беспокоится обо мне на личном уровне, справляется, как мои дела и дела моей семьи.</c:v>
                </c:pt>
                <c:pt idx="4">
                  <c:v>Я имею возможности развивать свои навыки, повышать знания.</c:v>
                </c:pt>
                <c:pt idx="5">
                  <c:v>Мое мнение на работе принимается во внимание, учитывается.</c:v>
                </c:pt>
                <c:pt idx="6">
                  <c:v>Миссия компании близка и понятна мне, моя работа согласуется с миссией.</c:v>
                </c:pt>
                <c:pt idx="7">
                  <c:v>Мои сотрудники и коллеги в целом лояльны к компании.</c:v>
                </c:pt>
                <c:pt idx="8">
                  <c:v>Я имею хорошего друга (друзей) на работе.</c:v>
                </c:pt>
                <c:pt idx="9">
                  <c:v>За последние шесть месяцев состоялся разговор, в ходе которого моя работа анализировалась и была должным образом оценена.</c:v>
                </c:pt>
              </c:strCache>
            </c:strRef>
          </c:cat>
          <c:val>
            <c:numRef>
              <c:f>'[готовность и ид 2019_2.xlsx]Лист1'!$C$24:$L$24</c:f>
              <c:numCache>
                <c:formatCode>0.0%</c:formatCode>
                <c:ptCount val="10"/>
                <c:pt idx="0">
                  <c:v>0.36363636363636365</c:v>
                </c:pt>
                <c:pt idx="1">
                  <c:v>0.54545454545454541</c:v>
                </c:pt>
                <c:pt idx="2">
                  <c:v>0.22727272727272727</c:v>
                </c:pt>
                <c:pt idx="3">
                  <c:v>0.36363636363636365</c:v>
                </c:pt>
                <c:pt idx="4">
                  <c:v>0.59090909090909094</c:v>
                </c:pt>
                <c:pt idx="5">
                  <c:v>0.63636363636363635</c:v>
                </c:pt>
                <c:pt idx="6">
                  <c:v>0.22727272727272727</c:v>
                </c:pt>
                <c:pt idx="7">
                  <c:v>0.18181818181818182</c:v>
                </c:pt>
                <c:pt idx="8">
                  <c:v>0.45454545454545453</c:v>
                </c:pt>
                <c:pt idx="9">
                  <c:v>0.31818181818181818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03-44E1-8E4E-B2AA6E378D60}"/>
            </c:ext>
          </c:extLst>
        </c:ser>
        <c:ser>
          <c:idx val="0"/>
          <c:order val="1"/>
          <c:tx>
            <c:strRef>
              <c:f>'[готовность и ид 2019_2.xlsx]Лист1'!$B$23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'[готовность и ид 2019_2.xlsx]Лист1'!$C$18:$L$18</c:f>
              <c:strCache>
                <c:ptCount val="10"/>
                <c:pt idx="0">
                  <c:v>Я знаю, что ожидает меня на работе завтра, в ближайшем будущем.</c:v>
                </c:pt>
                <c:pt idx="1">
                  <c:v>Я имею материалы, оборудование и другие ресурсы, необходимые для того, чтобы сделать свою работу хорошо.</c:v>
                </c:pt>
                <c:pt idx="2">
                  <c:v>Меня похвалили за хорошую работу (за достижения) в течение последних семи дней.</c:v>
                </c:pt>
                <c:pt idx="3">
                  <c:v>Руководитель беспокоится обо мне на личном уровне, справляется, как мои дела и дела моей семьи.</c:v>
                </c:pt>
                <c:pt idx="4">
                  <c:v>Я имею возможности развивать свои навыки, повышать знания.</c:v>
                </c:pt>
                <c:pt idx="5">
                  <c:v>Мое мнение на работе принимается во внимание, учитывается.</c:v>
                </c:pt>
                <c:pt idx="6">
                  <c:v>Миссия компании близка и понятна мне, моя работа согласуется с миссией.</c:v>
                </c:pt>
                <c:pt idx="7">
                  <c:v>Мои сотрудники и коллеги в целом лояльны к компании.</c:v>
                </c:pt>
                <c:pt idx="8">
                  <c:v>Я имею хорошего друга (друзей) на работе.</c:v>
                </c:pt>
                <c:pt idx="9">
                  <c:v>За последние шесть месяцев состоялся разговор, в ходе которого моя работа анализировалась и была должным образом оценена.</c:v>
                </c:pt>
              </c:strCache>
            </c:strRef>
          </c:cat>
          <c:val>
            <c:numRef>
              <c:f>'[готовность и ид 2019_2.xlsx]Лист1'!$C$23:$L$23</c:f>
              <c:numCache>
                <c:formatCode>0.0%</c:formatCode>
                <c:ptCount val="10"/>
                <c:pt idx="0">
                  <c:v>0.3125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0.5</c:v>
                </c:pt>
                <c:pt idx="5">
                  <c:v>0.25</c:v>
                </c:pt>
                <c:pt idx="6">
                  <c:v>0.1875</c:v>
                </c:pt>
                <c:pt idx="7">
                  <c:v>0.1875</c:v>
                </c:pt>
                <c:pt idx="8">
                  <c:v>0.4375</c:v>
                </c:pt>
                <c:pt idx="9">
                  <c:v>6.25E-2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03-44E1-8E4E-B2AA6E378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5464576"/>
        <c:axId val="85466112"/>
      </c:barChart>
      <c:catAx>
        <c:axId val="8546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466112"/>
        <c:crosses val="autoZero"/>
        <c:auto val="1"/>
        <c:lblAlgn val="ctr"/>
        <c:lblOffset val="100"/>
        <c:noMultiLvlLbl val="0"/>
      </c:catAx>
      <c:valAx>
        <c:axId val="854661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546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0.28685</cdr:x>
      <cdr:y>0.03471</cdr:y>
    </cdr:from>
    <cdr:to>
      <cdr:x>0.75763</cdr:x>
      <cdr:y>0.09332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2108" y="126965"/>
          <a:ext cx="2809875" cy="214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0.04918</cdr:x>
      <cdr:y>0</cdr:y>
    </cdr:from>
    <cdr:to>
      <cdr:x>0.48626</cdr:x>
      <cdr:y>0.11852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18253" y="0"/>
          <a:ext cx="3716867" cy="60790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0.10892</cdr:x>
      <cdr:y>0.3807</cdr:y>
    </cdr:from>
    <cdr:to>
      <cdr:x>0.48825</cdr:x>
      <cdr:y>0.48122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926253" y="1952632"/>
          <a:ext cx="3225800" cy="51562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0.72268</cdr:y>
    </cdr:from>
    <cdr:to>
      <cdr:x>0.49622</cdr:x>
      <cdr:y>0.83163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0" y="3706707"/>
          <a:ext cx="4219785" cy="558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0FD1-AF90-4DC8-99A4-0C55BF31253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B6C58-D27D-43ED-9DE1-03A3A3679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1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/>
              <a:t>Методические рекомендации по созданию и обеспечению функционирования центров оценки профессионального мастерства и квалификаций педагогов, центров непрерывного повышения профессионального мастерства педагогических работников в рамках реализации федерального проекта "Учитель будущего" национального проекта "Образование"</a:t>
            </a: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ECB3E92-66C1-4734-B34B-257EED008D57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58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/>
              <a:t>Методические рекомендации по созданию и обеспечению функционирования центров оценки профессионального мастерства и квалификаций педагогов, центров непрерывного повышения профессионального мастерства педагогических работников в рамках реализации федерального проекта "Учитель будущего" национального проекта "Образование"</a:t>
            </a: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ECB3E92-66C1-4734-B34B-257EED008D57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ru-RU" smtClean="0"/>
              <a:t>Δ</a:t>
            </a: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421F7B1-9679-4203-8B06-49D3F728E949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EA67-1C24-4BD0-AEA8-F632DBC452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6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EA67-1C24-4BD0-AEA8-F632DBC452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64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EA67-1C24-4BD0-AEA8-F632DBC4528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6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6023" y="1838325"/>
            <a:ext cx="11064240" cy="3200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«</a:t>
            </a:r>
            <a:r>
              <a:rPr lang="ru-RU" sz="3600" b="1" dirty="0"/>
              <a:t>Технология создания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профессиональных </a:t>
            </a:r>
            <a:r>
              <a:rPr lang="ru-RU" sz="3600" b="1" dirty="0"/>
              <a:t>обучающихся сообществ </a:t>
            </a:r>
            <a:endParaRPr lang="ru-RU" sz="3600" dirty="0"/>
          </a:p>
          <a:p>
            <a:pPr algn="ctr"/>
            <a:r>
              <a:rPr lang="ru-RU" sz="3600" b="1" dirty="0"/>
              <a:t>как  средство повышения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профессиональной </a:t>
            </a:r>
            <a:r>
              <a:rPr lang="ru-RU" sz="3600" b="1" dirty="0"/>
              <a:t>компетентности педагогов </a:t>
            </a:r>
            <a:endParaRPr lang="ru-RU" sz="3600" dirty="0"/>
          </a:p>
          <a:p>
            <a:pPr algn="ctr"/>
            <a:r>
              <a:rPr lang="ru-RU" sz="3600" b="1" dirty="0"/>
              <a:t>в  школах при переходе в эффективный режим работы</a:t>
            </a:r>
            <a:r>
              <a:rPr lang="ru-RU" sz="3600" dirty="0" smtClean="0"/>
              <a:t>»</a:t>
            </a:r>
          </a:p>
          <a:p>
            <a:pPr algn="ctr"/>
            <a:endParaRPr lang="en-US" sz="3600" dirty="0" smtClean="0"/>
          </a:p>
          <a:p>
            <a:pPr algn="ctr"/>
            <a:r>
              <a:rPr lang="ru-RU" sz="3600" dirty="0" smtClean="0"/>
              <a:t>(2017-2019 </a:t>
            </a:r>
            <a:r>
              <a:rPr lang="ru-RU" sz="3600" dirty="0" err="1" smtClean="0"/>
              <a:t>г.г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06933" y="5140747"/>
            <a:ext cx="11029405" cy="1122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Руководител</a:t>
            </a:r>
            <a:r>
              <a:rPr lang="ru-RU" dirty="0"/>
              <a:t>ь</a:t>
            </a:r>
            <a:r>
              <a:rPr lang="ru-RU" dirty="0" smtClean="0"/>
              <a:t> </a:t>
            </a:r>
            <a:r>
              <a:rPr lang="ru-RU" dirty="0"/>
              <a:t>проекта: </a:t>
            </a:r>
            <a:r>
              <a:rPr lang="ru-RU" dirty="0" smtClean="0"/>
              <a:t>Полищук С.М.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Научный руководитель проекта:  Тихомирова О.В., </a:t>
            </a:r>
            <a:r>
              <a:rPr lang="ru-RU" dirty="0" err="1" smtClean="0"/>
              <a:t>к.п.н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15893" y="186814"/>
            <a:ext cx="9933207" cy="86304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Результативность проекта: </a:t>
            </a:r>
            <a:br>
              <a:rPr lang="ru-RU" sz="3600" dirty="0"/>
            </a:br>
            <a:r>
              <a:rPr lang="ru-RU" sz="3600" dirty="0"/>
              <a:t>изменение профессиональной компетентности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4297" y="50113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9361" r="2121" b="-1"/>
          <a:stretch/>
        </p:blipFill>
        <p:spPr>
          <a:xfrm>
            <a:off x="0" y="1104901"/>
            <a:ext cx="12191999" cy="57531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6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15893" y="186814"/>
            <a:ext cx="9933207" cy="86304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Результативность проекта: </a:t>
            </a:r>
            <a:br>
              <a:rPr lang="ru-RU" sz="3600" dirty="0"/>
            </a:br>
            <a:r>
              <a:rPr lang="ru-RU" sz="3600" dirty="0"/>
              <a:t>изменение профессиональной компетентности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4" y="1204439"/>
            <a:ext cx="1160580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4297" y="50113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34297" y="5011347"/>
            <a:ext cx="1132578" cy="1169551"/>
          </a:xfrm>
          <a:prstGeom prst="wedgeRectCallout">
            <a:avLst>
              <a:gd name="adj1" fmla="val 195665"/>
              <a:gd name="adj2" fmla="val -141104"/>
            </a:avLst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Знание основ </a:t>
            </a:r>
            <a:r>
              <a:rPr lang="ru-RU" sz="1400" dirty="0"/>
              <a:t>психологии семейного воспитания 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286000" y="5011347"/>
            <a:ext cx="1914525" cy="1815882"/>
          </a:xfrm>
          <a:prstGeom prst="wedgeRectCallout">
            <a:avLst>
              <a:gd name="adj1" fmla="val 68720"/>
              <a:gd name="adj2" fmla="val -99866"/>
            </a:avLst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Умение формулировать педагогическую проблему, оформлять ее решение в виде педагогических задач и прогнозировать результат </a:t>
            </a:r>
            <a:endParaRPr lang="ru-RU" sz="1400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4315722" y="5319237"/>
            <a:ext cx="1351653" cy="1384995"/>
          </a:xfrm>
          <a:prstGeom prst="wedgeRectCallout">
            <a:avLst>
              <a:gd name="adj1" fmla="val 23514"/>
              <a:gd name="adj2" fmla="val -128737"/>
            </a:avLst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Умение определять реальные учебные потребности ребенка</a:t>
            </a:r>
            <a:endParaRPr lang="ru-RU" sz="14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753099" y="5257798"/>
            <a:ext cx="1457325" cy="1507871"/>
          </a:xfrm>
          <a:prstGeom prst="wedgeRectCallout">
            <a:avLst>
              <a:gd name="adj1" fmla="val -68545"/>
              <a:gd name="adj2" fmla="val -11847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Владение </a:t>
            </a:r>
            <a:r>
              <a:rPr lang="ru-RU" sz="1400" dirty="0">
                <a:solidFill>
                  <a:schemeClr val="tx1"/>
                </a:solidFill>
              </a:rPr>
              <a:t>способами интеграции различных предметных областей 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972423" y="5257800"/>
            <a:ext cx="1457325" cy="1507871"/>
          </a:xfrm>
          <a:prstGeom prst="wedgeRectCallout">
            <a:avLst>
              <a:gd name="adj1" fmla="val -153513"/>
              <a:gd name="adj2" fmla="val -11025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Владение </a:t>
            </a:r>
            <a:r>
              <a:rPr lang="ru-RU" sz="1400" dirty="0" smtClean="0">
                <a:solidFill>
                  <a:schemeClr val="tx1"/>
                </a:solidFill>
              </a:rPr>
              <a:t>вербальными </a:t>
            </a:r>
            <a:r>
              <a:rPr lang="ru-RU" sz="1400" dirty="0">
                <a:solidFill>
                  <a:schemeClr val="tx1"/>
                </a:solidFill>
              </a:rPr>
              <a:t>и невербальными средствами общения 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10267949" y="4629150"/>
            <a:ext cx="1457325" cy="2075084"/>
          </a:xfrm>
          <a:prstGeom prst="wedgeRectCallout">
            <a:avLst>
              <a:gd name="adj1" fmla="val -300572"/>
              <a:gd name="adj2" fmla="val -6314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Умение </a:t>
            </a:r>
            <a:r>
              <a:rPr lang="ru-RU" sz="1400" dirty="0">
                <a:solidFill>
                  <a:schemeClr val="tx1"/>
                </a:solidFill>
              </a:rPr>
              <a:t>гибко перестраивать способы и стили общения, выбирать оптимальное их сочетание, чередовать разные позиции в общении </a:t>
            </a:r>
          </a:p>
        </p:txBody>
      </p:sp>
    </p:spTree>
    <p:extLst>
      <p:ext uri="{BB962C8B-B14F-4D97-AF65-F5344CB8AC3E}">
        <p14:creationId xmlns:p14="http://schemas.microsoft.com/office/powerpoint/2010/main" val="21468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1" y="313191"/>
            <a:ext cx="10672353" cy="96697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200" dirty="0" smtClean="0"/>
              <a:t>Результативность проекта</a:t>
            </a:r>
            <a:r>
              <a:rPr lang="ru-RU" sz="3200" dirty="0"/>
              <a:t>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изменение </a:t>
            </a:r>
            <a:r>
              <a:rPr lang="ru-RU" sz="3200" dirty="0"/>
              <a:t>практик </a:t>
            </a:r>
            <a:r>
              <a:rPr lang="ru-RU" sz="3200" dirty="0" smtClean="0"/>
              <a:t>преподавания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2" t="13300"/>
          <a:stretch/>
        </p:blipFill>
        <p:spPr>
          <a:xfrm>
            <a:off x="619099" y="1280161"/>
            <a:ext cx="10850569" cy="54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15893" y="186814"/>
            <a:ext cx="9933207" cy="86304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Результативность проекта: </a:t>
            </a:r>
            <a:br>
              <a:rPr lang="ru-RU" sz="3600" dirty="0"/>
            </a:br>
            <a:r>
              <a:rPr lang="ru-RU" sz="3600" dirty="0" smtClean="0"/>
              <a:t>изменение практик преподавания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4297" y="50113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600391"/>
              </p:ext>
            </p:extLst>
          </p:nvPr>
        </p:nvGraphicFramePr>
        <p:xfrm>
          <a:off x="389467" y="1381124"/>
          <a:ext cx="11218333" cy="499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79905" y="297314"/>
            <a:ext cx="9074149" cy="65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1" y="230505"/>
            <a:ext cx="10073639" cy="787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Результативность </a:t>
            </a:r>
            <a:r>
              <a:rPr lang="ru-RU" sz="4000" dirty="0"/>
              <a:t>проекта: </a:t>
            </a:r>
            <a:r>
              <a:rPr lang="ru-RU" sz="4000" dirty="0" smtClean="0"/>
              <a:t>наличие </a:t>
            </a:r>
            <a:r>
              <a:rPr lang="ru-RU" sz="4000" dirty="0"/>
              <a:t>динамики </a:t>
            </a:r>
            <a:r>
              <a:rPr lang="ru-RU" sz="4000" dirty="0" smtClean="0"/>
              <a:t>образовательных результатов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467" y="1280161"/>
            <a:ext cx="10507133" cy="5460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Общий подход</a:t>
            </a:r>
            <a:r>
              <a:rPr lang="ru-RU" sz="2400" dirty="0" smtClean="0"/>
              <a:t> к улучшению образовательных результатов в концепции «Эффективная школа»: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Оценивается прогресс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Сравнительные данные итоговой аттестации по годам не могут быть предметом оценки образовательной результативности ШНСУ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400" dirty="0" smtClean="0"/>
              <a:t>Сравнительные рейтинговые данные </a:t>
            </a:r>
            <a:r>
              <a:rPr lang="ru-RU" sz="2400" dirty="0"/>
              <a:t>по годам </a:t>
            </a:r>
            <a:r>
              <a:rPr lang="ru-RU" sz="2400" dirty="0" smtClean="0"/>
              <a:t>и школам не </a:t>
            </a:r>
            <a:r>
              <a:rPr lang="ru-RU" sz="2400" dirty="0"/>
              <a:t>могут быть предметом оценки образовательной </a:t>
            </a:r>
            <a:r>
              <a:rPr lang="ru-RU" sz="2400" dirty="0" smtClean="0"/>
              <a:t>результативности ШНСУ</a:t>
            </a:r>
          </a:p>
          <a:p>
            <a:pPr marL="0" indent="0">
              <a:buNone/>
            </a:pPr>
            <a:r>
              <a:rPr lang="ru-RU" sz="2400" b="1" dirty="0" smtClean="0"/>
              <a:t>Инструменты:</a:t>
            </a:r>
          </a:p>
          <a:p>
            <a:pPr marL="0" indent="0">
              <a:buNone/>
            </a:pPr>
            <a:r>
              <a:rPr lang="ru-RU" sz="2400" dirty="0" smtClean="0"/>
              <a:t>Анализ успеваемости по учебным темам предмета </a:t>
            </a:r>
          </a:p>
          <a:p>
            <a:pPr marL="0" indent="0">
              <a:buNone/>
            </a:pPr>
            <a:r>
              <a:rPr lang="ru-RU" sz="2400" dirty="0" smtClean="0"/>
              <a:t>Анализ результатов промежуточной аттестации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/>
              <a:t>Данные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В стадии обработки</a:t>
            </a:r>
          </a:p>
        </p:txBody>
      </p:sp>
    </p:spTree>
    <p:extLst>
      <p:ext uri="{BB962C8B-B14F-4D97-AF65-F5344CB8AC3E}">
        <p14:creationId xmlns:p14="http://schemas.microsoft.com/office/powerpoint/2010/main" val="6457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79905" y="297314"/>
            <a:ext cx="9074149" cy="65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1" y="230505"/>
            <a:ext cx="10073639" cy="78739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Результативность </a:t>
            </a:r>
            <a:r>
              <a:rPr lang="ru-RU" sz="4000" dirty="0"/>
              <a:t>проекта: </a:t>
            </a:r>
            <a:r>
              <a:rPr lang="ru-RU" sz="4000" dirty="0" smtClean="0"/>
              <a:t>изменение </a:t>
            </a:r>
            <a:r>
              <a:rPr lang="ru-RU" sz="4000" dirty="0"/>
              <a:t>практик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280161"/>
            <a:ext cx="11362267" cy="5460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Общий подход </a:t>
            </a:r>
            <a:r>
              <a:rPr lang="ru-RU" sz="2400" dirty="0" smtClean="0"/>
              <a:t>в концепции «Эффективная школа</a:t>
            </a:r>
            <a:r>
              <a:rPr lang="ru-RU" sz="2400" dirty="0"/>
              <a:t>» </a:t>
            </a:r>
            <a:r>
              <a:rPr lang="ru-RU" sz="2400" dirty="0" smtClean="0"/>
              <a:t> - школьный </a:t>
            </a:r>
            <a:r>
              <a:rPr lang="ru-RU" sz="2400" dirty="0" err="1" smtClean="0"/>
              <a:t>импрувмент</a:t>
            </a:r>
            <a:r>
              <a:rPr lang="ru-RU" sz="24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400" dirty="0"/>
              <a:t>Стратегическое управление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Программный и проектный подход в управлении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Распределенное лидерство</a:t>
            </a:r>
          </a:p>
          <a:p>
            <a:pPr marL="0" indent="0">
              <a:buNone/>
            </a:pPr>
            <a:r>
              <a:rPr lang="ru-RU" sz="2400" b="1" dirty="0" smtClean="0"/>
              <a:t>Инструменты изменений</a:t>
            </a:r>
          </a:p>
          <a:p>
            <a:pPr marL="0" indent="0">
              <a:buNone/>
            </a:pPr>
            <a:r>
              <a:rPr lang="ru-RU" sz="2400" dirty="0" smtClean="0"/>
              <a:t>Программа перехода в эффективный режим работы  с выделенным приоритетом изменения качества преподавания (в 100% школ разработана и реализована)</a:t>
            </a:r>
          </a:p>
          <a:p>
            <a:pPr marL="0" indent="0">
              <a:buNone/>
            </a:pPr>
            <a:r>
              <a:rPr lang="ru-RU" sz="2400" dirty="0" smtClean="0"/>
              <a:t>Проект внедрения педагогической стратегии в образовательную практику школы (в 100</a:t>
            </a:r>
            <a:r>
              <a:rPr lang="ru-RU" sz="2400" dirty="0"/>
              <a:t>% </a:t>
            </a:r>
            <a:r>
              <a:rPr lang="ru-RU" sz="2400" dirty="0" smtClean="0"/>
              <a:t>школ разработаны </a:t>
            </a:r>
            <a:r>
              <a:rPr lang="ru-RU" sz="2400" dirty="0"/>
              <a:t>и </a:t>
            </a:r>
            <a:r>
              <a:rPr lang="ru-RU" sz="2400" dirty="0" smtClean="0"/>
              <a:t>реализованы. Результаты представлены на межрегиональной конференции</a:t>
            </a:r>
            <a:r>
              <a:rPr lang="ru-RU" sz="2400" dirty="0"/>
              <a:t> </a:t>
            </a:r>
            <a:r>
              <a:rPr lang="ru-RU" sz="2400" dirty="0" smtClean="0"/>
              <a:t>«Непрерывное </a:t>
            </a:r>
            <a:r>
              <a:rPr lang="ru-RU" sz="2400" dirty="0"/>
              <a:t>повышение профессионального мастерства педагогов: точки роста качества образования в </a:t>
            </a:r>
            <a:r>
              <a:rPr lang="ru-RU" sz="2400" dirty="0" smtClean="0"/>
              <a:t>регионе» 2019г. )</a:t>
            </a:r>
          </a:p>
          <a:p>
            <a:pPr marL="0" indent="0">
              <a:buNone/>
            </a:pPr>
            <a:r>
              <a:rPr lang="ru-RU" sz="2400" dirty="0" smtClean="0"/>
              <a:t>Локальные акты по внесению изменений в организационную структуру управления ОО (в 100% школ)</a:t>
            </a:r>
          </a:p>
        </p:txBody>
      </p:sp>
    </p:spTree>
    <p:extLst>
      <p:ext uri="{BB962C8B-B14F-4D97-AF65-F5344CB8AC3E}">
        <p14:creationId xmlns:p14="http://schemas.microsoft.com/office/powerpoint/2010/main" val="13478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79905" y="297314"/>
            <a:ext cx="9074149" cy="65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894" y="163694"/>
            <a:ext cx="10073639" cy="78739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Результаты изменений практик управления</a:t>
            </a:r>
            <a:endParaRPr lang="ru-RU" sz="40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11969911"/>
              </p:ext>
            </p:extLst>
          </p:nvPr>
        </p:nvGraphicFramePr>
        <p:xfrm>
          <a:off x="640081" y="1280161"/>
          <a:ext cx="8503920" cy="512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75800" y="1755465"/>
            <a:ext cx="2446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Инструменты исследования :</a:t>
            </a:r>
          </a:p>
          <a:p>
            <a:r>
              <a:rPr lang="ru-RU" dirty="0" smtClean="0"/>
              <a:t> фокус-группы учителей, анкетирование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5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79905" y="297314"/>
            <a:ext cx="9074149" cy="65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895" y="246381"/>
            <a:ext cx="10073639" cy="10337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Резюме </a:t>
            </a:r>
            <a:br>
              <a:rPr lang="ru-RU" sz="2800" dirty="0" smtClean="0"/>
            </a:br>
            <a:r>
              <a:rPr lang="ru-RU" sz="2800" dirty="0" smtClean="0"/>
              <a:t> «</a:t>
            </a:r>
            <a:r>
              <a:rPr lang="ru-RU" sz="2800" b="1" dirty="0" smtClean="0"/>
              <a:t>Школьные улучшения: взгляд изнутри»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134" y="1280162"/>
            <a:ext cx="10727266" cy="49851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Психологический климат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В количественном отношении (объеме высказываний) данная тематика занимает первое место. Во-первых, психологических климат в школе в восприятии участников фокус-групп становится одним из самых значимых факторов удовлетворенности </a:t>
            </a:r>
            <a:r>
              <a:rPr lang="ru-RU" sz="1800" dirty="0" smtClean="0"/>
              <a:t>работой. </a:t>
            </a:r>
            <a:r>
              <a:rPr lang="ru-RU" sz="1800" dirty="0"/>
              <a:t>Н</a:t>
            </a:r>
            <a:r>
              <a:rPr lang="ru-RU" sz="1800" dirty="0" smtClean="0"/>
              <a:t>а </a:t>
            </a:r>
            <a:r>
              <a:rPr lang="ru-RU" sz="1800" dirty="0"/>
              <a:t>первые места ставят сплочение коллектива, появление «общей цели», наблюдаются изменения в стиле общения. Особое значение приобретает чувство доверия как между учителями, так и между учителями и администрацией, учителями и </a:t>
            </a:r>
            <a:r>
              <a:rPr lang="ru-RU" sz="1800" dirty="0" smtClean="0"/>
              <a:t>детьми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Саморазвитие</a:t>
            </a: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Среди основных плюсов </a:t>
            </a:r>
            <a:r>
              <a:rPr lang="ru-RU" sz="1800" dirty="0" smtClean="0"/>
              <a:t>работы в </a:t>
            </a:r>
            <a:r>
              <a:rPr lang="ru-RU" sz="1800" dirty="0" smtClean="0"/>
              <a:t>ПОС (</a:t>
            </a:r>
            <a:r>
              <a:rPr lang="ru-RU" sz="1800" dirty="0" err="1" smtClean="0"/>
              <a:t>КОУЧах</a:t>
            </a:r>
            <a:r>
              <a:rPr lang="ru-RU" sz="1800" dirty="0" smtClean="0"/>
              <a:t>) </a:t>
            </a:r>
            <a:r>
              <a:rPr lang="ru-RU" sz="1800" dirty="0"/>
              <a:t>участники фокус-групп </a:t>
            </a:r>
            <a:r>
              <a:rPr lang="ru-RU" sz="1800" dirty="0" smtClean="0"/>
              <a:t>говорят </a:t>
            </a:r>
            <a:r>
              <a:rPr lang="ru-RU" sz="1800" dirty="0"/>
              <a:t>о повышении своей профессиональной компетентности, о самообразовании и </a:t>
            </a:r>
            <a:r>
              <a:rPr lang="ru-RU" sz="1800" dirty="0" smtClean="0"/>
              <a:t>саморазвитии, совместном практическом решении выделенных проблем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Сотрудничество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Договариваются о совместных действиях педагоги обычно самостоятельно, без прямых указаний администрации. Между группами обычно происходит обмен информацией, группы не закрыты. Роль администрации может заключаться в решении спорных вопросов, а также из административного состава могут быть назначены ответственные по каждому </a:t>
            </a:r>
            <a:r>
              <a:rPr lang="ru-RU" sz="1800" dirty="0" smtClean="0"/>
              <a:t>ПОС (</a:t>
            </a:r>
            <a:r>
              <a:rPr lang="ru-RU" sz="1800" dirty="0" err="1" smtClean="0"/>
              <a:t>КОУЧу</a:t>
            </a:r>
            <a:r>
              <a:rPr lang="ru-RU" sz="1800" dirty="0" smtClean="0"/>
              <a:t>)</a:t>
            </a: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Роль директора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Большое </a:t>
            </a:r>
            <a:r>
              <a:rPr lang="ru-RU" sz="1800" dirty="0"/>
              <a:t>значение приобретает доверие к административной команде школы и лично к директору. Значимым оказывается не столько организаторские способности директора как менеджера, сколько именно уровень доверия, личные отношения, которые складываются между администрацией и учителями. Функция администрации обычно – направить процесс, но не вмешиваться в него в режиме «ручного управления»: начинают действовать </a:t>
            </a:r>
            <a:r>
              <a:rPr lang="ru-RU" sz="2400" dirty="0"/>
              <a:t>механизмы самоорганизации</a:t>
            </a:r>
            <a:r>
              <a:rPr lang="ru-RU" sz="2400"/>
              <a:t>. </a:t>
            </a:r>
            <a:r>
              <a:rPr lang="ru-RU" sz="2400" smtClean="0"/>
              <a:t> </a:t>
            </a:r>
            <a:endParaRPr lang="ru-RU" sz="18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Образ </a:t>
            </a:r>
            <a:r>
              <a:rPr lang="ru-RU" sz="1800" b="1" dirty="0" smtClean="0"/>
              <a:t>школы</a:t>
            </a:r>
            <a:endParaRPr lang="ru-RU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отношение к школе другое: замечаются </a:t>
            </a:r>
            <a:r>
              <a:rPr lang="ru-RU" sz="1800" dirty="0" smtClean="0"/>
              <a:t>изменения</a:t>
            </a:r>
            <a:r>
              <a:rPr lang="ru-RU" sz="1800" dirty="0"/>
              <a:t>, меняется отношение к </a:t>
            </a:r>
            <a:r>
              <a:rPr lang="ru-RU" sz="1800" dirty="0" smtClean="0"/>
              <a:t>ученику, а учеников к </a:t>
            </a:r>
            <a:r>
              <a:rPr lang="ru-RU" sz="1800" dirty="0" smtClean="0"/>
              <a:t>учителям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197600" y="6333067"/>
            <a:ext cx="551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</a:t>
            </a:r>
            <a:r>
              <a:rPr lang="ru-RU" dirty="0"/>
              <a:t>фокус-групповых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38022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4801" y="-96384"/>
            <a:ext cx="9074149" cy="65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1" y="230505"/>
            <a:ext cx="10073639" cy="787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Распространение результатов исследования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280161"/>
            <a:ext cx="11286309" cy="546027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Доклады на международной конференции «Тенденции образования» (г. Москва, 2018, 2019г.г.)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Доклад на международном форуме «Евразийский образовательный диалог» (г. Ярославль, 2018 г.)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Доклады </a:t>
            </a:r>
            <a:r>
              <a:rPr lang="ru-RU" sz="2400" dirty="0"/>
              <a:t>в </a:t>
            </a:r>
            <a:r>
              <a:rPr lang="ru-RU" sz="2400" dirty="0" smtClean="0"/>
              <a:t>научно-исследовательском </a:t>
            </a:r>
            <a:r>
              <a:rPr lang="ru-RU" sz="2400" dirty="0"/>
              <a:t>центре Университета </a:t>
            </a:r>
            <a:r>
              <a:rPr lang="ru-RU" sz="2400" dirty="0" err="1" smtClean="0"/>
              <a:t>г.Кассель</a:t>
            </a:r>
            <a:r>
              <a:rPr lang="ru-RU" sz="2400" dirty="0" smtClean="0"/>
              <a:t> (ФРГ, г. </a:t>
            </a:r>
            <a:r>
              <a:rPr lang="ru-RU" sz="2400" dirty="0" err="1" smtClean="0"/>
              <a:t>Кассель</a:t>
            </a:r>
            <a:r>
              <a:rPr lang="ru-RU" sz="2400" dirty="0" smtClean="0"/>
              <a:t>, 2019) (50 участников)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Доклад на межрегиональной конференции (г. Ярославль, 2019 г.)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Проведение </a:t>
            </a:r>
            <a:r>
              <a:rPr lang="en-US" sz="2400" dirty="0" smtClean="0"/>
              <a:t>Workshop </a:t>
            </a:r>
            <a:r>
              <a:rPr lang="ru-RU" sz="2400" dirty="0" smtClean="0"/>
              <a:t>для </a:t>
            </a:r>
            <a:r>
              <a:rPr lang="ru-RU" sz="2400" dirty="0"/>
              <a:t>участников межрегиональной конференции (г. Ярославль, 2019 г</a:t>
            </a:r>
            <a:r>
              <a:rPr lang="ru-RU" sz="2400" dirty="0" smtClean="0"/>
              <a:t>.) (80 участников)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Выступление на площадке Педсовет76 (2019 г.)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Публикация статей в рецензируемых журналах (2 - 2017, 2018 г.), журналах РИНЦ (2 - 2017, 2019 г.)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Публикация учебного пособия </a:t>
            </a:r>
            <a:r>
              <a:rPr lang="ru-RU" sz="2400" dirty="0"/>
              <a:t>«Педагогические стратегии улучшения качества преподавания в школе. Дневник обучающегося педагога</a:t>
            </a:r>
            <a:r>
              <a:rPr lang="ru-RU" sz="2400" dirty="0" smtClean="0"/>
              <a:t>» (2017 г.)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Проведение ППК «Педагогические стратегии повышения качества преподавания в школе» (285 участников)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Проведение семинаров и тренингов в ЯО (с участием других регионов - Московской обл., </a:t>
            </a:r>
            <a:r>
              <a:rPr lang="ru-RU" sz="2400" dirty="0" err="1" smtClean="0"/>
              <a:t>респ</a:t>
            </a:r>
            <a:r>
              <a:rPr lang="ru-RU" sz="2400" dirty="0" smtClean="0"/>
              <a:t>. Алтай, </a:t>
            </a:r>
            <a:r>
              <a:rPr lang="ru-RU" sz="2400" dirty="0" err="1" smtClean="0"/>
              <a:t>респ</a:t>
            </a:r>
            <a:r>
              <a:rPr lang="ru-RU" sz="2400" dirty="0" smtClean="0"/>
              <a:t>. Карелия, Ямало-Ненецкого округа и др. 2017, 2018 </a:t>
            </a:r>
            <a:r>
              <a:rPr lang="ru-RU" sz="2400" dirty="0" err="1" smtClean="0"/>
              <a:t>г.г</a:t>
            </a:r>
            <a:r>
              <a:rPr lang="ru-RU" sz="2400" dirty="0" smtClean="0"/>
              <a:t>.) и в других регионах (</a:t>
            </a:r>
            <a:r>
              <a:rPr lang="ru-RU" sz="2400" dirty="0"/>
              <a:t>Барнаул, </a:t>
            </a:r>
            <a:r>
              <a:rPr lang="ru-RU" sz="2400" dirty="0" smtClean="0"/>
              <a:t>Калуга, Липецк, Воронеж 2018, 2019, 2020 </a:t>
            </a:r>
            <a:r>
              <a:rPr lang="ru-RU" sz="2400" dirty="0" err="1" smtClean="0"/>
              <a:t>г.г</a:t>
            </a:r>
            <a:r>
              <a:rPr lang="ru-RU" sz="2400" dirty="0" smtClean="0"/>
              <a:t>.), общее количество участников - более 300</a:t>
            </a:r>
          </a:p>
        </p:txBody>
      </p:sp>
    </p:spTree>
    <p:extLst>
      <p:ext uri="{BB962C8B-B14F-4D97-AF65-F5344CB8AC3E}">
        <p14:creationId xmlns:p14="http://schemas.microsoft.com/office/powerpoint/2010/main" val="19492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4801" y="-96384"/>
            <a:ext cx="9074149" cy="65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1" y="230506"/>
            <a:ext cx="10073639" cy="6754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Общественная экспертиза технологии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/>
          <a:stretch/>
        </p:blipFill>
        <p:spPr bwMode="auto">
          <a:xfrm>
            <a:off x="4240692" y="1043841"/>
            <a:ext cx="4047604" cy="2571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8"/>
          <a:stretch/>
        </p:blipFill>
        <p:spPr bwMode="auto">
          <a:xfrm>
            <a:off x="110067" y="2559501"/>
            <a:ext cx="4038600" cy="2732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3"/>
          <a:stretch/>
        </p:blipFill>
        <p:spPr bwMode="auto">
          <a:xfrm>
            <a:off x="8437429" y="1317360"/>
            <a:ext cx="3754571" cy="2484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/>
          <a:stretch/>
        </p:blipFill>
        <p:spPr bwMode="auto">
          <a:xfrm>
            <a:off x="4240691" y="3787140"/>
            <a:ext cx="4047604" cy="2672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3"/>
          <p:cNvSpPr>
            <a:spLocks noGrp="1"/>
          </p:cNvSpPr>
          <p:nvPr>
            <p:ph idx="1"/>
          </p:nvPr>
        </p:nvSpPr>
        <p:spPr>
          <a:xfrm>
            <a:off x="8534401" y="4183244"/>
            <a:ext cx="3420534" cy="2216845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/>
              <a:t>Дата проведения 13 </a:t>
            </a:r>
            <a:r>
              <a:rPr lang="ru-RU" sz="1800" dirty="0"/>
              <a:t>декабря 2019 г. </a:t>
            </a:r>
            <a:endParaRPr lang="ru-RU" sz="1800" dirty="0" smtClean="0"/>
          </a:p>
          <a:p>
            <a:r>
              <a:rPr lang="ru-RU" sz="1800" dirty="0" smtClean="0"/>
              <a:t>Место проведения - МОУ СШ№ </a:t>
            </a:r>
            <a:r>
              <a:rPr lang="ru-RU" sz="1800" dirty="0"/>
              <a:t>4 «Центр образования» г. </a:t>
            </a:r>
            <a:r>
              <a:rPr lang="ru-RU" sz="1800" dirty="0" smtClean="0"/>
              <a:t>Тутаева (секция межрегиональной н-п конференции </a:t>
            </a:r>
            <a:r>
              <a:rPr lang="ru-RU" sz="1800" dirty="0"/>
              <a:t>«Непрерывное повышение профессионального мастерства педагогов: точки роста качества образования в регионе</a:t>
            </a:r>
            <a:r>
              <a:rPr lang="ru-RU" sz="1800" dirty="0" smtClean="0"/>
              <a:t>»)</a:t>
            </a:r>
          </a:p>
          <a:p>
            <a:r>
              <a:rPr lang="ru-RU" sz="1800" dirty="0" smtClean="0"/>
              <a:t>Участники  </a:t>
            </a:r>
            <a:r>
              <a:rPr lang="ru-RU" sz="1800" dirty="0" err="1"/>
              <a:t>воркшоп</a:t>
            </a:r>
            <a:r>
              <a:rPr lang="ru-RU" sz="1800" dirty="0" smtClean="0"/>
              <a:t> </a:t>
            </a:r>
            <a:r>
              <a:rPr lang="ru-RU" sz="1800" dirty="0"/>
              <a:t>«Профессиональные обучающиеся сообщества как формат горизонтального обучения учителей» 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4249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175" y="231775"/>
            <a:ext cx="10001250" cy="6826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продуктовый портфель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1" y="1280160"/>
            <a:ext cx="11209019" cy="54921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разработка, апробация и описание технологии организации деятельности профессиональных обучающихся сообществ (далее ПОС).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Ожидаемые результаты</a:t>
            </a:r>
          </a:p>
          <a:p>
            <a:pPr marL="0" indent="0">
              <a:buNone/>
            </a:pPr>
            <a:r>
              <a:rPr lang="ru-RU" dirty="0" smtClean="0"/>
              <a:t>Эффективность технологии отслеживается по следующим показателям</a:t>
            </a:r>
          </a:p>
          <a:p>
            <a:r>
              <a:rPr lang="ru-RU" dirty="0" smtClean="0"/>
              <a:t>Наличие динамики образовательных результатов учащихся</a:t>
            </a:r>
            <a:endParaRPr lang="ru-RU" dirty="0"/>
          </a:p>
          <a:p>
            <a:r>
              <a:rPr lang="ru-RU" dirty="0"/>
              <a:t>И</a:t>
            </a:r>
            <a:r>
              <a:rPr lang="ru-RU" dirty="0" smtClean="0"/>
              <a:t>зменение профессиональной компетентности и практик преподавания</a:t>
            </a:r>
            <a:endParaRPr lang="ru-RU" dirty="0"/>
          </a:p>
          <a:p>
            <a:r>
              <a:rPr lang="ru-RU" dirty="0"/>
              <a:t>И</a:t>
            </a:r>
            <a:r>
              <a:rPr lang="ru-RU" dirty="0" smtClean="0"/>
              <a:t>зменение </a:t>
            </a:r>
            <a:r>
              <a:rPr lang="ru-RU" dirty="0"/>
              <a:t>практик </a:t>
            </a:r>
            <a:r>
              <a:rPr lang="ru-RU" dirty="0" smtClean="0"/>
              <a:t>управления</a:t>
            </a:r>
          </a:p>
          <a:p>
            <a:pPr marL="0" indent="0">
              <a:buNone/>
            </a:pPr>
            <a:r>
              <a:rPr lang="ru-RU" b="1" dirty="0" smtClean="0"/>
              <a:t>Продукты проекта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Анализ зарубежных и отечественных исследований ПОС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Описание технологии ПОС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Инструменты изучения эффективности ПОС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Описание исследования деятельности ПОС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Упаковка продуктов </a:t>
            </a:r>
          </a:p>
          <a:p>
            <a:pPr marL="0" indent="0">
              <a:buNone/>
            </a:pPr>
            <a:r>
              <a:rPr lang="ru-RU" dirty="0" smtClean="0"/>
              <a:t>Монография «Технология профессиональных обучающихся сообществ учителей»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0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402" y="2823436"/>
            <a:ext cx="7650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Благодарим за внимание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4801" y="-96384"/>
            <a:ext cx="9074149" cy="65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1" y="230505"/>
            <a:ext cx="10073639" cy="787399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Общая характеристика </a:t>
            </a:r>
            <a:r>
              <a:rPr lang="ru-RU" sz="4000" dirty="0" smtClean="0"/>
              <a:t>продукта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Описание технологии ПОС</a:t>
            </a:r>
          </a:p>
          <a:p>
            <a:r>
              <a:rPr lang="ru-RU" dirty="0" smtClean="0"/>
              <a:t>Теоретические основания </a:t>
            </a:r>
            <a:r>
              <a:rPr lang="ru-RU" dirty="0"/>
              <a:t>технологии </a:t>
            </a:r>
            <a:r>
              <a:rPr lang="ru-RU" dirty="0" smtClean="0"/>
              <a:t>ПОС (эффективная </a:t>
            </a:r>
            <a:r>
              <a:rPr lang="ru-RU" dirty="0"/>
              <a:t>школа как ценностный ориентир </a:t>
            </a:r>
            <a:r>
              <a:rPr lang="ru-RU" dirty="0" smtClean="0"/>
              <a:t>технологии, данные </a:t>
            </a:r>
            <a:r>
              <a:rPr lang="ru-RU" dirty="0"/>
              <a:t>зарубежных исследований </a:t>
            </a:r>
            <a:r>
              <a:rPr lang="ru-RU" dirty="0" smtClean="0"/>
              <a:t>ПОС, сущность ПОС)</a:t>
            </a:r>
            <a:endParaRPr lang="ru-RU" dirty="0"/>
          </a:p>
          <a:p>
            <a:r>
              <a:rPr lang="ru-RU" dirty="0"/>
              <a:t>Общая характеристика технологии профессиональных обучающихся </a:t>
            </a:r>
            <a:r>
              <a:rPr lang="ru-RU" dirty="0" smtClean="0"/>
              <a:t>сообществ (концепция и алгоритм)</a:t>
            </a:r>
            <a:endParaRPr lang="ru-RU" dirty="0"/>
          </a:p>
          <a:p>
            <a:r>
              <a:rPr lang="ru-RU" dirty="0"/>
              <a:t>Инструменты технологии профессиональных обучающихся </a:t>
            </a:r>
            <a:r>
              <a:rPr lang="ru-RU" dirty="0" smtClean="0"/>
              <a:t>сообществ</a:t>
            </a: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Описание исследования технологии ПОС</a:t>
            </a:r>
          </a:p>
          <a:p>
            <a:pPr marL="0" indent="0">
              <a:buNone/>
            </a:pPr>
            <a:r>
              <a:rPr lang="ru-RU" dirty="0"/>
              <a:t>Изучение условий возникновения и деятельности </a:t>
            </a:r>
            <a:r>
              <a:rPr lang="ru-RU" dirty="0" smtClean="0"/>
              <a:t>ПОС:</a:t>
            </a:r>
            <a:r>
              <a:rPr lang="ru-RU" dirty="0"/>
              <a:t> </a:t>
            </a:r>
            <a:r>
              <a:rPr lang="ru-RU" dirty="0" smtClean="0"/>
              <a:t>описание содержания, инструментов, анализ результатов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3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66863" y="365125"/>
            <a:ext cx="7620000" cy="17399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mtClean="0"/>
              <a:t>Professional learning communities</a:t>
            </a:r>
            <a:r>
              <a:rPr lang="ru-RU" altLang="ru-RU" smtClean="0"/>
              <a:t>: </a:t>
            </a:r>
            <a:br>
              <a:rPr lang="ru-RU" altLang="ru-RU" smtClean="0"/>
            </a:br>
            <a:r>
              <a:rPr lang="ru-RU" altLang="ru-RU" smtClean="0"/>
              <a:t>перевод «от сущности»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398838" y="2660650"/>
            <a:ext cx="4059237" cy="969963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400" dirty="0">
                <a:solidFill>
                  <a:srgbClr val="FF0000"/>
                </a:solidFill>
              </a:rPr>
              <a:t>Learning</a:t>
            </a:r>
            <a:endParaRPr lang="ru-RU" sz="24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7035800" y="2660650"/>
            <a:ext cx="4032250" cy="969963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400" dirty="0">
                <a:solidFill>
                  <a:srgbClr val="FF0000"/>
                </a:solidFill>
              </a:rPr>
              <a:t>Communities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838200" y="2660650"/>
            <a:ext cx="2674938" cy="969963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400" dirty="0">
                <a:solidFill>
                  <a:srgbClr val="FF0000"/>
                </a:solidFill>
              </a:rPr>
              <a:t>Professional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7375" y="3630613"/>
            <a:ext cx="2873375" cy="75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Профессиональное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35350" y="3630613"/>
            <a:ext cx="3575050" cy="75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/>
              <a:t>Обучающее</a:t>
            </a:r>
            <a:r>
              <a:rPr lang="ru-RU" sz="2400" dirty="0" err="1">
                <a:solidFill>
                  <a:srgbClr val="FF0000"/>
                </a:solidFill>
              </a:rPr>
              <a:t>СЯ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(учебное - учит себя 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48500" y="3630613"/>
            <a:ext cx="4044950" cy="75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Сообщество</a:t>
            </a:r>
            <a:r>
              <a:rPr lang="en-US" sz="2400" dirty="0"/>
              <a:t> </a:t>
            </a:r>
            <a:endParaRPr lang="ru-RU" sz="2400" dirty="0"/>
          </a:p>
          <a:p>
            <a:pPr algn="ctr">
              <a:defRPr/>
            </a:pPr>
            <a:r>
              <a:rPr lang="en-US" sz="2400" dirty="0"/>
              <a:t>(</a:t>
            </a:r>
            <a:r>
              <a:rPr lang="ru-RU" sz="2400" dirty="0"/>
              <a:t>как со-общность) </a:t>
            </a:r>
          </a:p>
        </p:txBody>
      </p:sp>
      <p:pic>
        <p:nvPicPr>
          <p:cNvPr id="513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35210" r="1578" b="36852"/>
          <a:stretch>
            <a:fillRect/>
          </a:stretch>
        </p:blipFill>
        <p:spPr bwMode="auto">
          <a:xfrm>
            <a:off x="8878888" y="66675"/>
            <a:ext cx="33131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280161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/>
              <a:t>Концептуальная идея 1:</a:t>
            </a:r>
            <a:br>
              <a:rPr lang="ru-RU" altLang="ru-RU" dirty="0" smtClean="0"/>
            </a:br>
            <a:r>
              <a:rPr lang="ru-RU" altLang="ru-RU" dirty="0" smtClean="0"/>
              <a:t>ПОС как школьная общность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" t="9246" b="7406"/>
          <a:stretch/>
        </p:blipFill>
        <p:spPr>
          <a:xfrm>
            <a:off x="535578" y="1462404"/>
            <a:ext cx="11224854" cy="53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71575" y="152400"/>
            <a:ext cx="10696575" cy="11461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/>
              <a:t>Концептуальная идея 2:</a:t>
            </a:r>
            <a:br>
              <a:rPr lang="ru-RU" altLang="ru-RU" dirty="0" smtClean="0"/>
            </a:br>
            <a:r>
              <a:rPr lang="ru-RU" altLang="ru-RU" dirty="0" smtClean="0"/>
              <a:t>ПОС как формат горизонтального обучения</a:t>
            </a:r>
          </a:p>
        </p:txBody>
      </p:sp>
      <p:sp>
        <p:nvSpPr>
          <p:cNvPr id="6147" name="Текст 4"/>
          <p:cNvSpPr>
            <a:spLocks noGrp="1"/>
          </p:cNvSpPr>
          <p:nvPr>
            <p:ph type="body" idx="1"/>
          </p:nvPr>
        </p:nvSpPr>
        <p:spPr>
          <a:xfrm>
            <a:off x="596900" y="1249363"/>
            <a:ext cx="5157788" cy="492125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C00000"/>
                </a:solidFill>
              </a:rPr>
              <a:t>ПОС</a:t>
            </a:r>
          </a:p>
        </p:txBody>
      </p:sp>
      <p:sp>
        <p:nvSpPr>
          <p:cNvPr id="6148" name="Объект 3"/>
          <p:cNvSpPr>
            <a:spLocks noGrp="1"/>
          </p:cNvSpPr>
          <p:nvPr>
            <p:ph sz="half" idx="2"/>
          </p:nvPr>
        </p:nvSpPr>
        <p:spPr>
          <a:xfrm>
            <a:off x="265113" y="1790700"/>
            <a:ext cx="5670550" cy="3114675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lang="ru-RU" altLang="ru-RU" sz="2000" smtClean="0"/>
              <a:t>встроенное в практику повышение квалификации (JEPD)</a:t>
            </a:r>
          </a:p>
          <a:p>
            <a:r>
              <a:rPr lang="ru-RU" altLang="ru-RU" sz="2000" smtClean="0"/>
              <a:t>взаимообмен педагогическими практиками внутри организации (Ширли М. Хорд )</a:t>
            </a:r>
          </a:p>
          <a:p>
            <a:r>
              <a:rPr lang="ru-RU" altLang="ru-RU" sz="2000" smtClean="0"/>
              <a:t>с</a:t>
            </a:r>
            <a:r>
              <a:rPr lang="de-DE" altLang="ru-RU" sz="2000" smtClean="0"/>
              <a:t>формировавшаяся в коллектив, ответственная группа преподавателей по решению их центральных профессиональных зада</a:t>
            </a:r>
            <a:r>
              <a:rPr lang="ru-RU" altLang="ru-RU" sz="2000" smtClean="0"/>
              <a:t>ч (Д.Боссе)</a:t>
            </a:r>
          </a:p>
          <a:p>
            <a:r>
              <a:rPr lang="ru-RU" altLang="ru-RU" sz="2000" smtClean="0"/>
              <a:t>совместная работа над улучшением качества преподавания (Ричард дюФор)</a:t>
            </a:r>
          </a:p>
          <a:p>
            <a:endParaRPr lang="ru-RU" altLang="ru-RU" sz="2400" smtClean="0"/>
          </a:p>
        </p:txBody>
      </p:sp>
      <p:sp>
        <p:nvSpPr>
          <p:cNvPr id="6149" name="Текст 5"/>
          <p:cNvSpPr>
            <a:spLocks noGrp="1"/>
          </p:cNvSpPr>
          <p:nvPr>
            <p:ph type="body" sz="quarter" idx="3"/>
          </p:nvPr>
        </p:nvSpPr>
        <p:spPr>
          <a:xfrm>
            <a:off x="6316663" y="1249363"/>
            <a:ext cx="5183187" cy="509587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C00000"/>
                </a:solidFill>
              </a:rPr>
              <a:t>Горизонтальное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6086475" y="1741488"/>
            <a:ext cx="6018213" cy="3163887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ru-RU" sz="2400" dirty="0" smtClean="0"/>
              <a:t>…</a:t>
            </a:r>
            <a:r>
              <a:rPr lang="ru-RU" sz="2000" dirty="0" smtClean="0"/>
              <a:t>распределенная система обучения на основе сотрудничества</a:t>
            </a:r>
            <a:r>
              <a:rPr lang="ru-RU" sz="2000" b="1" dirty="0" smtClean="0"/>
              <a:t>, …</a:t>
            </a:r>
            <a:r>
              <a:rPr lang="ru-RU" sz="2000" dirty="0" smtClean="0"/>
              <a:t>процесс </a:t>
            </a:r>
            <a:r>
              <a:rPr lang="ru-RU" sz="2000" dirty="0"/>
              <a:t>обучения, который строится на </a:t>
            </a:r>
            <a:r>
              <a:rPr lang="ru-RU" sz="2000" dirty="0" smtClean="0"/>
              <a:t>сотрудничестве группы обучающихся,… «попутное обучение» в процессе групповой деятельности и общения (Л. </a:t>
            </a:r>
            <a:r>
              <a:rPr lang="ru-RU" sz="2000" dirty="0" err="1" smtClean="0"/>
              <a:t>Аберкромби</a:t>
            </a:r>
            <a:r>
              <a:rPr lang="ru-RU" sz="2000" dirty="0" smtClean="0"/>
              <a:t> (Лондон), Кеннет </a:t>
            </a:r>
            <a:r>
              <a:rPr lang="ru-RU" sz="2000" dirty="0" err="1" smtClean="0"/>
              <a:t>Браффи</a:t>
            </a:r>
            <a:r>
              <a:rPr lang="ru-RU" sz="2000" dirty="0" smtClean="0"/>
              <a:t> (Нью-Йорк) и др.</a:t>
            </a:r>
          </a:p>
          <a:p>
            <a:pPr>
              <a:defRPr/>
            </a:pPr>
            <a:r>
              <a:rPr lang="ru-RU" sz="2000" dirty="0" smtClean="0"/>
              <a:t>система Р2Р (англ. </a:t>
            </a:r>
            <a:r>
              <a:rPr lang="ru-RU" sz="2000" dirty="0" err="1" smtClean="0"/>
              <a:t>peer-to-peer</a:t>
            </a:r>
            <a:r>
              <a:rPr lang="ru-RU" sz="2000" dirty="0" smtClean="0"/>
              <a:t> - "равный равному"), обучение внутри профессиональных сообществ педагогов и руководителей образовательных организаций</a:t>
            </a:r>
          </a:p>
          <a:p>
            <a:pPr marL="0" indent="0"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265113" y="5065713"/>
            <a:ext cx="11839575" cy="15684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C00000"/>
                </a:solidFill>
              </a:rPr>
              <a:t>Рабочие группы учителей, деятельность которых заключается в совместном планировании и анализе педагогических практик и учебного процесса с целью повышения профессиональной компетентности учителя, что в итоге сказывается на образовательных результатах учеников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7"/>
          <p:cNvSpPr>
            <a:spLocks noGrp="1"/>
          </p:cNvSpPr>
          <p:nvPr>
            <p:ph type="title"/>
          </p:nvPr>
        </p:nvSpPr>
        <p:spPr>
          <a:xfrm>
            <a:off x="2317931" y="121708"/>
            <a:ext cx="7924800" cy="771527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 smtClean="0"/>
              <a:t>Алгоритм технологии</a:t>
            </a:r>
          </a:p>
        </p:txBody>
      </p:sp>
      <p:sp>
        <p:nvSpPr>
          <p:cNvPr id="12" name="Объект 5"/>
          <p:cNvSpPr txBox="1">
            <a:spLocks noGrp="1"/>
          </p:cNvSpPr>
          <p:nvPr>
            <p:ph idx="1"/>
          </p:nvPr>
        </p:nvSpPr>
        <p:spPr>
          <a:xfrm>
            <a:off x="1363980" y="3200399"/>
            <a:ext cx="10389869" cy="723901"/>
          </a:xfrm>
          <a:prstGeom prst="downArrowCallout">
            <a:avLst>
              <a:gd name="adj1" fmla="val 35526"/>
              <a:gd name="adj2" fmla="val 32895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•"/>
              <a:defRPr sz="2800" kern="1200">
                <a:solidFill>
                  <a:srgbClr val="424242"/>
                </a:solidFill>
                <a:latin typeface="Fedra Sans Pro Light" charset="0"/>
                <a:ea typeface="Fedra Sans Pro Light" charset="0"/>
                <a:cs typeface="Fedra Sans Pro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4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0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0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24242"/>
                </a:solidFill>
                <a:latin typeface="Fedra Sans Pro Light" charset="0"/>
                <a:ea typeface="FedraSansPro-Light"/>
                <a:cs typeface="FedraSansPro-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TIXGeneral-Regular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</a:rPr>
              <a:t>Анализ учебных трудностей учащихся класса</a:t>
            </a:r>
            <a:endParaRPr lang="ru-RU" sz="2400" b="1" dirty="0">
              <a:solidFill>
                <a:srgbClr val="C00000"/>
              </a:solidFill>
              <a:latin typeface="Fedra Sans Pro Book" pitchFamily="34" charset="0"/>
              <a:ea typeface="Fedra Sans Pro Book" pitchFamily="34" charset="0"/>
              <a:cs typeface="Fedra Sans Pro Light" pitchFamily="34" charset="0"/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1362865" y="3954991"/>
            <a:ext cx="10419559" cy="623886"/>
          </a:xfrm>
          <a:prstGeom prst="downArrowCallout">
            <a:avLst>
              <a:gd name="adj1" fmla="val 55535"/>
              <a:gd name="adj2" fmla="val 46374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69200"/>
              </a:buClr>
              <a:buFont typeface="STIXGeneral-Regular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Fedra Sans Pro Book"/>
                <a:ea typeface="Fedra Sans Pro Book"/>
                <a:cs typeface="Fedra Sans Pro Light"/>
              </a:rPr>
              <a:t>Осознание собственных профессиональных дефицитов</a:t>
            </a:r>
            <a:endParaRPr lang="ru-RU" altLang="ru-RU" sz="2400" dirty="0" smtClean="0">
              <a:solidFill>
                <a:srgbClr val="C00000"/>
              </a:solidFill>
              <a:latin typeface="Fedra Sans Pro Light"/>
              <a:ea typeface="Fedra Sans Pro Book"/>
              <a:cs typeface="Fedra Sans Pro Light"/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1362866" y="2447924"/>
            <a:ext cx="10390983" cy="752475"/>
          </a:xfrm>
          <a:prstGeom prst="downArrowCallout">
            <a:avLst>
              <a:gd name="adj1" fmla="val 39432"/>
              <a:gd name="adj2" fmla="val 33861"/>
              <a:gd name="adj3" fmla="val 26266"/>
              <a:gd name="adj4" fmla="val 522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69200"/>
              </a:buClr>
              <a:buFont typeface="STIXGeneral-Regular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Fedra Sans Pro Book"/>
                <a:ea typeface="Fedra Sans Pro Book"/>
                <a:cs typeface="Fedra Sans Pro Light"/>
              </a:rPr>
              <a:t>Выбор общей педагогической стратегии</a:t>
            </a:r>
            <a:endParaRPr lang="ru-RU" altLang="ru-RU" sz="2400" dirty="0" smtClean="0">
              <a:solidFill>
                <a:srgbClr val="C00000"/>
              </a:solidFill>
              <a:latin typeface="Fedra Sans Pro Light"/>
              <a:ea typeface="Fedra Sans Pro Book"/>
              <a:cs typeface="Fedra Sans Pro Light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1372389" y="4578877"/>
            <a:ext cx="10381459" cy="707231"/>
          </a:xfrm>
          <a:prstGeom prst="downArrowCallout">
            <a:avLst>
              <a:gd name="adj1" fmla="val 46549"/>
              <a:gd name="adj2" fmla="val 41162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</a:rPr>
              <a:t>Обучение технологиям </a:t>
            </a:r>
            <a:r>
              <a:rPr lang="ru-RU" sz="2400" b="1" dirty="0" smtClean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</a:rPr>
              <a:t>выбранной педагогической стратегии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1372389" y="5305425"/>
            <a:ext cx="10381460" cy="736599"/>
          </a:xfrm>
          <a:prstGeom prst="downArrowCallout">
            <a:avLst>
              <a:gd name="adj1" fmla="val 53571"/>
              <a:gd name="adj2" fmla="val 57653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•"/>
              <a:defRPr sz="2800" kern="1200">
                <a:solidFill>
                  <a:srgbClr val="424242"/>
                </a:solidFill>
                <a:latin typeface="Fedra Sans Pro Light" charset="0"/>
                <a:ea typeface="Fedra Sans Pro Light" charset="0"/>
                <a:cs typeface="Fedra Sans Pro Light" charset="0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4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0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0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24242"/>
                </a:solidFill>
                <a:latin typeface="Fedra Sans Pro Light" charset="0"/>
                <a:ea typeface="FedraSansPro-Light"/>
                <a:cs typeface="FedraSansPro-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TIXGeneral-Regular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</a:rPr>
              <a:t>Практическое применение стратегии: реализация подхода </a:t>
            </a:r>
            <a:r>
              <a:rPr lang="en-US" sz="2400" b="1" dirty="0" smtClean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</a:rPr>
              <a:t>LS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6181723" y="923926"/>
            <a:ext cx="5600701" cy="152400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•"/>
              <a:defRPr sz="2800" kern="1200">
                <a:solidFill>
                  <a:srgbClr val="424242"/>
                </a:solidFill>
                <a:latin typeface="Fedra Sans Pro Light" charset="0"/>
                <a:ea typeface="Fedra Sans Pro Light" charset="0"/>
                <a:cs typeface="Fedra Sans Pro Light" charset="0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4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0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0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24242"/>
                </a:solidFill>
                <a:latin typeface="Fedra Sans Pro Light" charset="0"/>
                <a:ea typeface="FedraSansPro-Light"/>
                <a:cs typeface="FedraSansPro-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TIXGeneral-Regular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</a:rPr>
              <a:t>Выделение общих тенденций профессионального развития педагогов школы</a:t>
            </a:r>
            <a:endParaRPr lang="ru-RU" sz="2400" b="1" dirty="0">
              <a:solidFill>
                <a:srgbClr val="C00000"/>
              </a:solidFill>
              <a:latin typeface="Fedra Sans Pro Book" pitchFamily="34" charset="0"/>
              <a:ea typeface="Fedra Sans Pro Book" pitchFamily="34" charset="0"/>
              <a:cs typeface="Fedra Sans Pro Light" pitchFamily="34" charset="0"/>
            </a:endParaRP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1362867" y="923927"/>
            <a:ext cx="5195490" cy="1524000"/>
          </a:xfrm>
          <a:prstGeom prst="downArrowCallout">
            <a:avLst>
              <a:gd name="adj1" fmla="val 31489"/>
              <a:gd name="adj2" fmla="val 25316"/>
              <a:gd name="adj3" fmla="val 26398"/>
              <a:gd name="adj4" fmla="val 6485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•"/>
              <a:defRPr sz="2800" kern="1200">
                <a:solidFill>
                  <a:srgbClr val="424242"/>
                </a:solidFill>
                <a:latin typeface="Fedra Sans Pro Light" charset="0"/>
                <a:ea typeface="Fedra Sans Pro Light" charset="0"/>
                <a:cs typeface="Fedra Sans Pro Light" charset="0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4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0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0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24242"/>
                </a:solidFill>
                <a:latin typeface="Fedra Sans Pro Light" charset="0"/>
                <a:ea typeface="FedraSansPro-Light"/>
                <a:cs typeface="FedraSansPro-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TIXGeneral-Regular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</a:rPr>
              <a:t>Выделение учебных трудностей учащихся школы</a:t>
            </a:r>
            <a:endParaRPr lang="ru-RU" sz="2400" b="1" dirty="0">
              <a:solidFill>
                <a:srgbClr val="C00000"/>
              </a:solidFill>
              <a:latin typeface="Fedra Sans Pro Book" pitchFamily="34" charset="0"/>
              <a:ea typeface="Fedra Sans Pro Book" pitchFamily="34" charset="0"/>
              <a:cs typeface="Fedra Sans Pro Light" pitchFamily="34" charset="0"/>
            </a:endParaRP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1372389" y="6042025"/>
            <a:ext cx="10381459" cy="539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•"/>
              <a:defRPr sz="2800" kern="1200">
                <a:solidFill>
                  <a:srgbClr val="424242"/>
                </a:solidFill>
                <a:latin typeface="Fedra Sans Pro Light" charset="0"/>
                <a:ea typeface="Fedra Sans Pro Light" charset="0"/>
                <a:cs typeface="Fedra Sans Pro Light" charset="0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4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0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69200"/>
              </a:buClr>
              <a:buSzPct val="100000"/>
              <a:buFont typeface="STIXGeneral-Regular"/>
              <a:buChar char="⏤"/>
              <a:defRPr sz="2000" kern="1200">
                <a:solidFill>
                  <a:srgbClr val="424242"/>
                </a:solidFill>
                <a:latin typeface="FedraSansPro-Light" panose="020B0403040000020004" pitchFamily="34" charset="0"/>
                <a:ea typeface="FedraSansPro-Light" panose="020B0403040000020004" pitchFamily="34" charset="0"/>
                <a:cs typeface="FedraSansPro-Light" panose="020B0403040000020004" pitchFamily="34" charset="0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24242"/>
                </a:solidFill>
                <a:latin typeface="Fedra Sans Pro Light" charset="0"/>
                <a:ea typeface="FedraSansPro-Light"/>
                <a:cs typeface="FedraSansPro-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TIXGeneral-Regular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</a:rPr>
              <a:t>Презентация достижений ПОС</a:t>
            </a:r>
            <a:endParaRPr lang="ru-RU" sz="2400" b="1" dirty="0">
              <a:solidFill>
                <a:srgbClr val="C00000"/>
              </a:solidFill>
              <a:latin typeface="Fedra Sans Pro Book" pitchFamily="34" charset="0"/>
              <a:ea typeface="Fedra Sans Pro Book" pitchFamily="34" charset="0"/>
              <a:cs typeface="Fedra Sans Pro Light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4" name="Развернутая стрелка 3"/>
          <p:cNvSpPr/>
          <p:nvPr/>
        </p:nvSpPr>
        <p:spPr>
          <a:xfrm rot="16200000">
            <a:off x="-675245" y="4304269"/>
            <a:ext cx="3065780" cy="1029489"/>
          </a:xfrm>
          <a:prstGeom prst="uturnArrow">
            <a:avLst>
              <a:gd name="adj1" fmla="val 28242"/>
              <a:gd name="adj2" fmla="val 17567"/>
              <a:gd name="adj3" fmla="val 38380"/>
              <a:gd name="adj4" fmla="val 31114"/>
              <a:gd name="adj5" fmla="val 10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89113" y="133350"/>
            <a:ext cx="7483475" cy="1176338"/>
          </a:xfrm>
        </p:spPr>
        <p:txBody>
          <a:bodyPr/>
          <a:lstStyle/>
          <a:p>
            <a:pPr algn="ctr"/>
            <a:r>
              <a:rPr lang="ru-RU" altLang="ru-RU" sz="3600" dirty="0" smtClean="0"/>
              <a:t>Слагаемые и инструменты эффективного ПОС</a:t>
            </a:r>
            <a:r>
              <a:rPr lang="en-US" altLang="ru-RU" sz="3600" dirty="0" smtClean="0"/>
              <a:t> </a:t>
            </a:r>
            <a:endParaRPr lang="ru-RU" altLang="ru-RU" sz="3600" dirty="0" smtClean="0"/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241425"/>
            <a:ext cx="6719887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468813" y="2706688"/>
            <a:ext cx="177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практика</a:t>
            </a: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468813" y="4987925"/>
            <a:ext cx="2125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стратегия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6462713" y="2154238"/>
            <a:ext cx="211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общность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6900863" y="3900488"/>
            <a:ext cx="172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личный смысл</a:t>
            </a:r>
          </a:p>
        </p:txBody>
      </p:sp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5238750" y="3417888"/>
            <a:ext cx="2197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b="1"/>
              <a:t>ПОС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9183688" y="1347788"/>
            <a:ext cx="2825750" cy="1504950"/>
          </a:xfrm>
          <a:prstGeom prst="wedgeRoundRectCallout">
            <a:avLst>
              <a:gd name="adj1" fmla="val -91196"/>
              <a:gd name="adj2" fmla="val 10075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Анализ </a:t>
            </a:r>
            <a:r>
              <a:rPr lang="ru-RU" sz="2400" b="1" dirty="0" smtClean="0">
                <a:solidFill>
                  <a:schemeClr val="tx1"/>
                </a:solidFill>
              </a:rPr>
              <a:t>успеваемости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Опрос учащихся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8815388" y="5181600"/>
            <a:ext cx="3194050" cy="1492250"/>
          </a:xfrm>
          <a:prstGeom prst="wedgeRoundRectCallout">
            <a:avLst>
              <a:gd name="adj1" fmla="val -65289"/>
              <a:gd name="adj2" fmla="val -9577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Диагностика профессиональных компетентности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77825" y="4854575"/>
            <a:ext cx="3135313" cy="1819275"/>
          </a:xfrm>
          <a:prstGeom prst="wedgeRoundRectCallout">
            <a:avLst>
              <a:gd name="adj1" fmla="val 97857"/>
              <a:gd name="adj2" fmla="val -49053"/>
              <a:gd name="adj3" fmla="val 16667"/>
            </a:avLst>
          </a:prstGeom>
          <a:solidFill>
            <a:srgbClr val="A8D18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tx1"/>
                </a:solidFill>
              </a:rPr>
              <a:t>Взаимообучение</a:t>
            </a:r>
            <a:r>
              <a:rPr lang="ru-RU" sz="2400" b="1" dirty="0" smtClean="0">
                <a:solidFill>
                  <a:schemeClr val="tx1"/>
                </a:solidFill>
              </a:rPr>
              <a:t> технологиям  педагогической </a:t>
            </a:r>
            <a:r>
              <a:rPr lang="ru-RU" sz="2400" b="1" dirty="0">
                <a:solidFill>
                  <a:schemeClr val="tx1"/>
                </a:solidFill>
              </a:rPr>
              <a:t>стратегии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27000" y="1489075"/>
            <a:ext cx="2808288" cy="1579563"/>
          </a:xfrm>
          <a:prstGeom prst="wedgeRoundRectCallout">
            <a:avLst>
              <a:gd name="adj1" fmla="val 110032"/>
              <a:gd name="adj2" fmla="val -56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lesson Study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Технология таксономии УЗ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79905" y="297314"/>
            <a:ext cx="9074149" cy="65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1" y="230505"/>
            <a:ext cx="10073639" cy="78739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Результативность </a:t>
            </a:r>
            <a:r>
              <a:rPr lang="ru-RU" sz="4000" dirty="0"/>
              <a:t>проекта: </a:t>
            </a:r>
            <a:r>
              <a:rPr lang="ru-RU" sz="4000" dirty="0" smtClean="0"/>
              <a:t>изменение качества преподавания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1280161"/>
            <a:ext cx="11372669" cy="54602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smtClean="0"/>
              <a:t>Общий подход</a:t>
            </a:r>
            <a:r>
              <a:rPr lang="en-US" sz="2000" b="1" dirty="0" smtClean="0"/>
              <a:t> </a:t>
            </a:r>
            <a:r>
              <a:rPr lang="en-US" sz="2000" dirty="0" smtClean="0"/>
              <a:t>в</a:t>
            </a:r>
            <a:r>
              <a:rPr lang="ru-RU" sz="2000" dirty="0"/>
              <a:t> </a:t>
            </a:r>
            <a:r>
              <a:rPr lang="ru-RU" sz="2000" dirty="0" smtClean="0"/>
              <a:t>концепции </a:t>
            </a:r>
            <a:r>
              <a:rPr lang="ru-RU" sz="2000" dirty="0"/>
              <a:t>«Эффективная школа</a:t>
            </a:r>
            <a:r>
              <a:rPr lang="ru-RU" sz="2000" dirty="0" smtClean="0"/>
              <a:t>»: </a:t>
            </a:r>
          </a:p>
          <a:p>
            <a:pPr marL="457200" indent="-457200">
              <a:buAutoNum type="arabicPeriod"/>
            </a:pPr>
            <a:r>
              <a:rPr lang="ru-RU" altLang="ru-RU" sz="2000" dirty="0" smtClean="0"/>
              <a:t>Качественное преподавание - педагогическая </a:t>
            </a:r>
            <a:r>
              <a:rPr lang="ru-RU" altLang="ru-RU" sz="2000" dirty="0"/>
              <a:t>деятельность, направленная на достижение наилучшего результата в любых условиях на основе </a:t>
            </a:r>
            <a:r>
              <a:rPr lang="ru-RU" altLang="ru-RU" sz="2000" b="1" dirty="0">
                <a:solidFill>
                  <a:srgbClr val="FF0000"/>
                </a:solidFill>
              </a:rPr>
              <a:t>общности  целей и смыслов </a:t>
            </a:r>
            <a:r>
              <a:rPr lang="ru-RU" altLang="ru-RU" sz="2000" dirty="0"/>
              <a:t>участников образования и </a:t>
            </a:r>
            <a:r>
              <a:rPr lang="ru-RU" altLang="ru-RU" sz="2000" b="1" dirty="0">
                <a:solidFill>
                  <a:srgbClr val="FF0000"/>
                </a:solidFill>
              </a:rPr>
              <a:t>свободного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учения</a:t>
            </a:r>
          </a:p>
          <a:p>
            <a:pPr marL="457200" indent="-457200">
              <a:buAutoNum type="arabicPeriod"/>
            </a:pPr>
            <a:r>
              <a:rPr lang="ru-RU" altLang="ru-RU" sz="2100" dirty="0"/>
              <a:t>Качество преподавания обеспечивается уровнем профессиональной компетентности педагогов </a:t>
            </a:r>
            <a:r>
              <a:rPr lang="ru-RU" altLang="ru-RU" sz="2100" dirty="0" smtClean="0"/>
              <a:t>и преобладанием в учебном процессе личностно-развивающих образовательных практик </a:t>
            </a:r>
            <a:endParaRPr lang="ru-RU" altLang="ru-RU" sz="2100" dirty="0"/>
          </a:p>
          <a:p>
            <a:pPr marL="0" indent="0">
              <a:buNone/>
            </a:pPr>
            <a:r>
              <a:rPr lang="ru-RU" altLang="ru-RU" sz="2000" b="1" dirty="0" smtClean="0"/>
              <a:t>Инструменты</a:t>
            </a:r>
          </a:p>
          <a:p>
            <a:pPr lvl="0"/>
            <a:r>
              <a:rPr lang="ru-RU" sz="2000" dirty="0" err="1"/>
              <a:t>самооценивание</a:t>
            </a:r>
            <a:r>
              <a:rPr lang="ru-RU" sz="2000" dirty="0"/>
              <a:t> профессиональной компетентности для осознания своих «дефицитов» и необходимости профессионального </a:t>
            </a:r>
            <a:r>
              <a:rPr lang="ru-RU" sz="2000" dirty="0" smtClean="0"/>
              <a:t>развития </a:t>
            </a:r>
            <a:endParaRPr lang="ru-RU" sz="2000" dirty="0"/>
          </a:p>
          <a:p>
            <a:pPr lvl="0"/>
            <a:r>
              <a:rPr lang="ru-RU" sz="2000" dirty="0"/>
              <a:t>методика выявления общих тенденций профессионального развития членов педагогического </a:t>
            </a:r>
            <a:r>
              <a:rPr lang="ru-RU" sz="2000" dirty="0" smtClean="0"/>
              <a:t>коллектива</a:t>
            </a:r>
            <a:endParaRPr lang="ru-RU" sz="2000" dirty="0"/>
          </a:p>
          <a:p>
            <a:pPr lvl="0"/>
            <a:r>
              <a:rPr lang="ru-RU" sz="2000" dirty="0"/>
              <a:t>опрос учителей, учеников, родителей для соотнесения представлений педагогического коллектива о себе с представлениями о нем </a:t>
            </a:r>
            <a:r>
              <a:rPr lang="ru-RU" sz="2000" dirty="0" smtClean="0"/>
              <a:t>детей</a:t>
            </a:r>
            <a:endParaRPr lang="ru-RU" sz="2000" dirty="0"/>
          </a:p>
          <a:p>
            <a:pPr lvl="0"/>
            <a:r>
              <a:rPr lang="ru-RU" sz="2000" dirty="0"/>
              <a:t>наблюдение педагогической деятельности для соотнесения представлений педагога о себе с мнением </a:t>
            </a:r>
            <a:r>
              <a:rPr lang="ru-RU" sz="2000" dirty="0" smtClean="0"/>
              <a:t>эксперта</a:t>
            </a:r>
            <a:endParaRPr lang="ru-RU" sz="2000" dirty="0"/>
          </a:p>
          <a:p>
            <a:pPr lvl="0"/>
            <a:r>
              <a:rPr lang="ru-RU" sz="2000" dirty="0"/>
              <a:t>экспертиза педагогических проектов (методических продуктов) для оценки методической и технологической грамотности разработок </a:t>
            </a:r>
            <a:r>
              <a:rPr lang="ru-RU" sz="2000" dirty="0" smtClean="0"/>
              <a:t>педагога</a:t>
            </a:r>
          </a:p>
          <a:p>
            <a:pPr lvl="0"/>
            <a:r>
              <a:rPr lang="ru-RU" sz="2000" dirty="0" smtClean="0"/>
              <a:t>технология таксономии учебных задач </a:t>
            </a:r>
            <a:r>
              <a:rPr lang="ru-RU" sz="2000" dirty="0" err="1" smtClean="0"/>
              <a:t>Д.Толлингеровой</a:t>
            </a:r>
            <a:r>
              <a:rPr lang="ru-RU" sz="2000" dirty="0" smtClean="0"/>
              <a:t> (дидактическая ценность урока)</a:t>
            </a:r>
          </a:p>
          <a:p>
            <a:pPr lvl="0"/>
            <a:r>
              <a:rPr lang="ru-RU" sz="2000" dirty="0" smtClean="0"/>
              <a:t>технология исследования урока (анализ достижения результатов)</a:t>
            </a:r>
          </a:p>
          <a:p>
            <a:pPr lvl="0"/>
            <a:endParaRPr lang="ru-RU" sz="2400" dirty="0"/>
          </a:p>
          <a:p>
            <a:pPr marL="0" indent="0">
              <a:buNone/>
            </a:pPr>
            <a:endParaRPr lang="ru-RU" alt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048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1407</Words>
  <Application>Microsoft Office PowerPoint</Application>
  <PresentationFormat>Произвольный</PresentationFormat>
  <Paragraphs>156</Paragraphs>
  <Slides>20</Slides>
  <Notes>6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1_Тема Office</vt:lpstr>
      <vt:lpstr>2_Тема Office</vt:lpstr>
      <vt:lpstr>Презентация PowerPoint</vt:lpstr>
      <vt:lpstr>Цели и продуктовый портфель проекта</vt:lpstr>
      <vt:lpstr>Общая характеристика продукта</vt:lpstr>
      <vt:lpstr>Professional learning communities:  перевод «от сущности»</vt:lpstr>
      <vt:lpstr>Концептуальная идея 1: ПОС как школьная общность</vt:lpstr>
      <vt:lpstr>Концептуальная идея 2: ПОС как формат горизонтального обучения</vt:lpstr>
      <vt:lpstr>Алгоритм технологии</vt:lpstr>
      <vt:lpstr>Слагаемые и инструменты эффективного ПОС </vt:lpstr>
      <vt:lpstr>Результативность проекта: изменение качества преподавания</vt:lpstr>
      <vt:lpstr>Результативность проекта:  изменение профессиональной компетентности </vt:lpstr>
      <vt:lpstr>Результативность проекта:  изменение профессиональной компетентности </vt:lpstr>
      <vt:lpstr>Результативность проекта:  изменение практик преподавания</vt:lpstr>
      <vt:lpstr>Результативность проекта:  изменение практик преподавания </vt:lpstr>
      <vt:lpstr>Результативность проекта: наличие динамики образовательных результатов</vt:lpstr>
      <vt:lpstr>Результативность проекта: изменение практик управления</vt:lpstr>
      <vt:lpstr>Результаты изменений практик управления</vt:lpstr>
      <vt:lpstr>Резюме   «Школьные улучшения: взгляд изнутри» </vt:lpstr>
      <vt:lpstr>Распространение результатов исследования</vt:lpstr>
      <vt:lpstr>Общественная экспертиза технологии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Ольга Вячеславовна Тихомирова</cp:lastModifiedBy>
  <cp:revision>121</cp:revision>
  <dcterms:created xsi:type="dcterms:W3CDTF">2017-01-30T13:00:35Z</dcterms:created>
  <dcterms:modified xsi:type="dcterms:W3CDTF">2020-01-23T09:37:46Z</dcterms:modified>
  <cp:contentStatus/>
</cp:coreProperties>
</file>