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99" r:id="rId3"/>
    <p:sldId id="275" r:id="rId4"/>
    <p:sldId id="265" r:id="rId5"/>
    <p:sldId id="297" r:id="rId6"/>
    <p:sldId id="271" r:id="rId7"/>
    <p:sldId id="282" r:id="rId8"/>
    <p:sldId id="273" r:id="rId9"/>
    <p:sldId id="283" r:id="rId10"/>
    <p:sldId id="263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-378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20.12.2019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2F38-E008-418D-9720-B63B3A8F4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0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20.12.2019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2BC3A-75A7-49DE-81EF-935565F4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910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BC3A-75A7-49DE-81EF-935565F4AC5F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1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BC3A-75A7-49DE-81EF-935565F4AC5F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4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247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728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083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8438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5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987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559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31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D2D4B2D-CC62-4793-A29C-588729485B2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A514-B9CE-4C55-BE18-C2F01B19F35E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BC3A-75A7-49DE-81EF-935565F4AC5F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1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52475" indent="-288925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5728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2083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84388" indent="-230188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415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987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559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91318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6A9DB28-5A5D-414A-9112-254C370545E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A514-B9CE-4C55-BE18-C2F01B19F35E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BC3A-75A7-49DE-81EF-935565F4AC5F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61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A514-B9CE-4C55-BE18-C2F01B19F35E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34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563563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075717"/>
            <a:ext cx="5438140" cy="39092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2BC3A-75A7-49DE-81EF-935565F4AC5F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20.12.2019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8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5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4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2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8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5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2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3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0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412D-87B6-4B3F-8497-98883F77360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5F0D1-ADC7-45DB-83F8-D3AF2CACF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cntd.ru/document/5502449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arregion.ru/depts/dobr/Pages/NP4_Cos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74067"/>
            <a:ext cx="9144000" cy="163589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Участие ИРО в реализации </a:t>
            </a:r>
            <a:b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регионального проекта </a:t>
            </a:r>
            <a:b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«Цифровая образовательная среда»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57171" y="5730843"/>
            <a:ext cx="3642511" cy="767281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Смирнова А.Н.,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Редченкова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Г.Д.</a:t>
            </a:r>
            <a:endParaRPr lang="ru-RU" sz="2000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0" y="126229"/>
            <a:ext cx="8889506" cy="89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3099" y="3790765"/>
            <a:ext cx="7127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Ученый совет ГАУ ДПО ЯО ИРО, 20 декабря 2019 года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273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27179" b="4939"/>
          <a:stretch/>
        </p:blipFill>
        <p:spPr>
          <a:xfrm>
            <a:off x="1254549" y="869581"/>
            <a:ext cx="3824445" cy="20901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1" t="9404" b="1333"/>
          <a:stretch/>
        </p:blipFill>
        <p:spPr>
          <a:xfrm>
            <a:off x="7458343" y="872931"/>
            <a:ext cx="2153819" cy="20164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27252" r="8605" b="2833"/>
          <a:stretch/>
        </p:blipFill>
        <p:spPr>
          <a:xfrm>
            <a:off x="5419142" y="818515"/>
            <a:ext cx="1899230" cy="2215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752133" y="1003026"/>
            <a:ext cx="2352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ноябре-декабре 2019 г.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обучено</a:t>
            </a:r>
          </a:p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сотрудника 16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endParaRPr lang="ru-RU" dirty="0"/>
          </a:p>
        </p:txBody>
      </p:sp>
      <p:pic>
        <p:nvPicPr>
          <p:cNvPr id="9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" y="569335"/>
            <a:ext cx="505789" cy="5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-2372225" y="3361062"/>
            <a:ext cx="5601903" cy="76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78151" y="224275"/>
            <a:ext cx="10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участников регионального проекта ЦОС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355296" y="3465192"/>
            <a:ext cx="9509390" cy="840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SzPct val="120000"/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«Дорожной карты» по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внедрению цифровых технологий (развитию ИОС ОО)</a:t>
            </a:r>
          </a:p>
          <a:p>
            <a:pPr marL="0" indent="0">
              <a:buClr>
                <a:srgbClr val="C00000"/>
              </a:buClr>
              <a:buSzPct val="120000"/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17122" b="17052"/>
          <a:stretch/>
        </p:blipFill>
        <p:spPr>
          <a:xfrm>
            <a:off x="1490690" y="4260213"/>
            <a:ext cx="3928452" cy="22849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6527" r="11268" b="13965"/>
          <a:stretch/>
        </p:blipFill>
        <p:spPr>
          <a:xfrm>
            <a:off x="5630717" y="4410484"/>
            <a:ext cx="4121416" cy="21539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633492" y="320975"/>
            <a:ext cx="8737904" cy="622300"/>
          </a:xfrm>
        </p:spPr>
        <p:txBody>
          <a:bodyPr/>
          <a:lstStyle/>
          <a:p>
            <a:pPr marL="171450" indent="-171450" algn="ctr"/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образовательная среда ( ЦОС</a:t>
            </a:r>
            <a:r>
              <a:rPr lang="ru-RU" alt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altLang="ru-RU" sz="2800" b="1" i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537" y="987425"/>
            <a:ext cx="11445309" cy="547528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altLang="ru-RU" sz="2000" b="1" dirty="0" smtClean="0"/>
              <a:t>Цифровая образовательная среда </a:t>
            </a:r>
            <a:r>
              <a:rPr lang="ru-RU" altLang="ru-RU" sz="2000" dirty="0" smtClean="0"/>
              <a:t>– система отношений, возникающих при реализации образовательных программ с применением электронного обучения,  ДОТ, с учетом функционирования электронной информационно-образовательной среды, включающей в себя электронные информационные ресурсы,  электронные образовательные ресурсы, совокупность информационных и телекоммуникационных технологий, соответствующих технических средств, и обеспечивающих освоение  обучающимися образовательных программ в полном объеме независимо от места  нахождения обучающегося </a:t>
            </a:r>
            <a:r>
              <a:rPr lang="ru-RU" altLang="ru-RU" sz="1800" i="1" dirty="0" smtClean="0"/>
              <a:t>(</a:t>
            </a:r>
            <a:r>
              <a:rPr lang="ru-RU" sz="1800" i="1" dirty="0" smtClean="0"/>
              <a:t>Целевая </a:t>
            </a:r>
            <a:r>
              <a:rPr lang="ru-RU" sz="1800" i="1" dirty="0"/>
              <a:t>модель цифровой образовательной </a:t>
            </a:r>
            <a:r>
              <a:rPr lang="ru-RU" sz="1800" i="1" dirty="0" smtClean="0"/>
              <a:t>среды, проект ЦОС</a:t>
            </a:r>
            <a:r>
              <a:rPr lang="ru-RU" sz="1800" dirty="0" smtClean="0"/>
              <a:t>)</a:t>
            </a:r>
          </a:p>
          <a:p>
            <a:pPr marL="0" indent="0">
              <a:buNone/>
              <a:defRPr/>
            </a:pPr>
            <a:endParaRPr lang="ru-RU" sz="2000" b="1" dirty="0" smtClean="0"/>
          </a:p>
          <a:p>
            <a:pPr marL="0" indent="0">
              <a:buNone/>
              <a:defRPr/>
            </a:pPr>
            <a:r>
              <a:rPr lang="ru-RU" sz="2000" b="1" dirty="0" smtClean="0"/>
              <a:t>Цифровая </a:t>
            </a:r>
            <a:r>
              <a:rPr lang="ru-RU" sz="2000" b="1" dirty="0"/>
              <a:t>образовательная среда </a:t>
            </a:r>
            <a:r>
              <a:rPr lang="ru-RU" altLang="ru-RU" sz="2000" dirty="0"/>
              <a:t>– </a:t>
            </a:r>
            <a:r>
              <a:rPr lang="ru-RU" sz="2000" dirty="0" smtClean="0"/>
              <a:t>это </a:t>
            </a:r>
            <a:r>
              <a:rPr lang="ru-RU" sz="2000" dirty="0"/>
              <a:t>открытая совокупность информационных систем, предназначенных для обеспечения различных задач образовательного процесса. Слово «открытая» означает возможность и право использовать разные информационные системы в составе цифровой образовательной среды, заменять их или добавлять новые по собственному усмотрению. Это система условий и возможностей, подразумевающая наличие информационно-коммуникационной инфраструктуры и предоставляющая набор цифровых технологий и ресурсов  </a:t>
            </a:r>
            <a:r>
              <a:rPr lang="ru-RU" sz="1800" i="1" dirty="0"/>
              <a:t>(Концепция развития цифровой образовательной среды дополнительного профессионального образования на 2019-2021 гг. )</a:t>
            </a:r>
          </a:p>
          <a:p>
            <a:pPr marL="0" indent="0">
              <a:buNone/>
              <a:defRPr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i="1" dirty="0" smtClean="0">
              <a:solidFill>
                <a:srgbClr val="0066FF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2000" dirty="0" smtClean="0">
              <a:solidFill>
                <a:srgbClr val="0066FF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pic>
        <p:nvPicPr>
          <p:cNvPr id="5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" y="569335"/>
            <a:ext cx="549243" cy="5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 rot="16200000">
            <a:off x="-2563808" y="3552644"/>
            <a:ext cx="5601903" cy="3831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" y="569335"/>
            <a:ext cx="549243" cy="5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091"/>
          <a:stretch/>
        </p:blipFill>
        <p:spPr bwMode="auto">
          <a:xfrm>
            <a:off x="1042632" y="41745"/>
            <a:ext cx="10195344" cy="12369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53261" t="29328" r="2784" b="12137"/>
          <a:stretch/>
        </p:blipFill>
        <p:spPr bwMode="auto">
          <a:xfrm>
            <a:off x="1801395" y="1256894"/>
            <a:ext cx="8022547" cy="560110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 rot="16200000">
            <a:off x="-2563808" y="3552644"/>
            <a:ext cx="5601903" cy="3831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108489" y="269881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3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4" y="120638"/>
            <a:ext cx="5432796" cy="29942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198" t="39450" r="26267" b="22126"/>
          <a:stretch/>
        </p:blipFill>
        <p:spPr>
          <a:xfrm>
            <a:off x="6095999" y="120638"/>
            <a:ext cx="5988337" cy="27812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12"/>
          <a:stretch/>
        </p:blipFill>
        <p:spPr>
          <a:xfrm>
            <a:off x="663204" y="3335687"/>
            <a:ext cx="6720734" cy="29563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0" t="7686" r="25233" b="4034"/>
          <a:stretch>
            <a:fillRect/>
          </a:stretch>
        </p:blipFill>
        <p:spPr bwMode="auto">
          <a:xfrm>
            <a:off x="7405941" y="2924998"/>
            <a:ext cx="4202815" cy="377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" y="55604"/>
            <a:ext cx="513732" cy="5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 rot="16200000">
            <a:off x="-1680877" y="3298632"/>
            <a:ext cx="3916727" cy="5549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2428" y="6368819"/>
            <a:ext cx="5513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860000"/>
                </a:solidFill>
              </a:rPr>
              <a:t>Из материалов Августовского совещания работников образования, август 2019 </a:t>
            </a:r>
            <a:endParaRPr lang="ru-RU" sz="1200" b="1" dirty="0">
              <a:solidFill>
                <a:srgbClr val="8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765835"/>
              </p:ext>
            </p:extLst>
          </p:nvPr>
        </p:nvGraphicFramePr>
        <p:xfrm>
          <a:off x="772357" y="222494"/>
          <a:ext cx="6941195" cy="6413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325"/>
                <a:gridCol w="636643"/>
                <a:gridCol w="660903"/>
                <a:gridCol w="633742"/>
                <a:gridCol w="606582"/>
              </a:tblGrid>
              <a:tr h="3520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46" marR="112546" marT="45724" marB="4572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Школы</a:t>
                      </a:r>
                      <a:endParaRPr lang="ru-RU" sz="1800" b="1" dirty="0"/>
                    </a:p>
                  </a:txBody>
                  <a:tcPr marL="112546" marR="112546" marT="45724" marB="4572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СПО</a:t>
                      </a:r>
                      <a:endParaRPr lang="ru-RU" sz="1800" b="1" dirty="0"/>
                    </a:p>
                  </a:txBody>
                  <a:tcPr marL="112546" marR="112546" marT="45724" marB="45724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206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2019</a:t>
                      </a:r>
                      <a:endParaRPr lang="ru-RU" sz="1400" b="1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2020</a:t>
                      </a:r>
                      <a:endParaRPr lang="ru-RU" sz="1400" b="1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2019</a:t>
                      </a:r>
                      <a:endParaRPr lang="ru-RU" sz="1400" b="1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2020</a:t>
                      </a:r>
                      <a:endParaRPr lang="ru-RU" sz="1400" b="1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Городской  округ г. Ярославль 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28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Городской  округ г. Рыбинск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Городской  округ г. Переславль-Залесский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Гаврилов-</a:t>
                      </a:r>
                      <a:r>
                        <a:rPr lang="ru-RU" sz="1800" dirty="0" err="1" smtClean="0"/>
                        <a:t>Ямский</a:t>
                      </a:r>
                      <a:r>
                        <a:rPr lang="ru-RU" sz="1800" dirty="0" smtClean="0"/>
                        <a:t>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Даниловский</a:t>
                      </a:r>
                      <a:r>
                        <a:rPr lang="ru-RU" sz="1800" dirty="0" smtClean="0"/>
                        <a:t>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Любимский</a:t>
                      </a:r>
                      <a:r>
                        <a:rPr lang="ru-RU" sz="1800" dirty="0" smtClean="0"/>
                        <a:t>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Мышкинский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Некрасовский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Первомайский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Пошехонский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Ростовский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Рыбинский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Тутаевский</a:t>
                      </a:r>
                      <a:r>
                        <a:rPr lang="ru-RU" sz="1800" dirty="0" smtClean="0"/>
                        <a:t>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Угличский</a:t>
                      </a:r>
                      <a:r>
                        <a:rPr lang="ru-RU" sz="1800" dirty="0" smtClean="0"/>
                        <a:t>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</a:tr>
              <a:tr h="3787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Ярославский муниципальный район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112546" marR="112546" marT="45724" marB="45724"/>
                </a:tc>
              </a:tr>
            </a:tbl>
          </a:graphicData>
        </a:graphic>
      </p:graphicFrame>
      <p:pic>
        <p:nvPicPr>
          <p:cNvPr id="3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" y="55604"/>
            <a:ext cx="513732" cy="5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 rot="16200000">
            <a:off x="-1680877" y="3298632"/>
            <a:ext cx="3916727" cy="5549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55961" y="569336"/>
            <a:ext cx="45360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Постановление Правительства Ярославской области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26.10.2018 № 787-п «О реализации мероприятия по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внедрению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образовательных организациях Ярославской области»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  <a:hlinkClick r:id="rId4"/>
              </a:rPr>
              <a:t>://docs.cntd.ru/document/550244956</a:t>
            </a:r>
            <a:endParaRPr lang="en-US" alt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Font typeface="Arial" charset="0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(определен перечень организаций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</a:p>
          <a:p>
            <a:pPr marL="114300" indent="0">
              <a:buFont typeface="Arial" charset="0"/>
              <a:buNone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внедрения целевой модели цифровой образовательной среды)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23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" y="569335"/>
            <a:ext cx="558129" cy="5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522" y="54425"/>
            <a:ext cx="109849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«Ключевые мероприятия» регионального проекта </a:t>
            </a:r>
            <a:b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«Цифровая образовательная среда» к 2024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1474" y="3119862"/>
            <a:ext cx="106859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Обеспечение высокоскоростным и бесплатным Интернет-соединением образовательных организаций 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Разработка и внедрение региональной целевой модели цифровой образовательной среды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Внедрение федеральной информационно-сервисной платформы цифровой образовательной среды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Обновление материально-технической базы образовательных организаций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Обновление информационного наполнения и функциональных возможностей официальных сайтов образовательных организаций 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Повышение квалификации педагогических кадров по вопросам </a:t>
            </a:r>
            <a:r>
              <a:rPr lang="ru-RU" sz="1900" dirty="0" err="1"/>
              <a:t>цифровизации</a:t>
            </a:r>
            <a:r>
              <a:rPr lang="ru-RU" sz="1900" dirty="0"/>
              <a:t> образования, в том числе внедрения и использования инструментов электронного обучения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Внедрение современных цифровых технологий в образовательный процесс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Создание сети центров цифрового образования для детей «IT-куб»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1474" y="815170"/>
            <a:ext cx="1092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i="1" dirty="0"/>
              <a:t> – создание условий для внедрения к 2024 году в Ярославской области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региона, путем обновления информационно-коммуникационной инфраструктуры, подготовки кадров, использования возможностей федеральной цифровой платформы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регионального проекта «Цифровая образовательная среда»</a:t>
            </a:r>
            <a:r>
              <a:rPr lang="ru-RU" i="1" dirty="0"/>
              <a:t> утвержден протоколом заседания регионального комитета от 14.12.2018 № 2018-2 </a:t>
            </a:r>
            <a:br>
              <a:rPr lang="ru-RU" i="1" dirty="0"/>
            </a:br>
            <a:r>
              <a:rPr lang="ru-RU" i="1" dirty="0"/>
              <a:t>(сайт ДО ЯО </a:t>
            </a:r>
            <a:r>
              <a:rPr lang="en-US" i="1" dirty="0">
                <a:hlinkClick r:id="rId4"/>
              </a:rPr>
              <a:t>https://www.yarregion.ru/depts/dobr/Pages/NP4_Cos.aspx</a:t>
            </a:r>
            <a:r>
              <a:rPr lang="ru-RU" i="1" dirty="0"/>
              <a:t>)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 rot="16200000">
            <a:off x="-2372225" y="3361062"/>
            <a:ext cx="5601903" cy="76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-1818741" y="3655908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" y="569336"/>
            <a:ext cx="531496" cy="5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 rot="16200000">
            <a:off x="-2372225" y="3361062"/>
            <a:ext cx="5601903" cy="76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1349" y="862614"/>
            <a:ext cx="10515600" cy="3115026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2200" dirty="0" smtClean="0"/>
              <a:t>Развитие МТБ, информационно-технологической и коммуникационной инфраструктуры ОО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 на внедрение Целевой модели ЦОС </a:t>
            </a:r>
            <a:r>
              <a:rPr lang="ru-RU" sz="2200" dirty="0" smtClean="0"/>
              <a:t>и заключается в:</a:t>
            </a:r>
          </a:p>
          <a:p>
            <a:pPr marL="285744" indent="-285744" defTabSz="914400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 smtClean="0"/>
              <a:t>обеспечении ОО высокоскоростным доступом к информационно-телекоммуникационной сети Интернет со скоростью не менее 100 Мб/с для городской местности и не менее 50 Мб/с для сельской местности;</a:t>
            </a:r>
          </a:p>
          <a:p>
            <a:pPr marL="285744" indent="-285744" defTabSz="914400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 smtClean="0"/>
              <a:t>оснащении ОО средствами вычислительной техники, программным обеспечением и презентационным оборудованием;</a:t>
            </a:r>
          </a:p>
          <a:p>
            <a:pPr marL="285744" indent="-285744" defTabSz="914400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 smtClean="0"/>
              <a:t>создании информационно-телекоммуникационной инфраструктуры ОО (структурированные кабельные системы, локальные вычислительные сети, системы контроля и учета доступа, видеонаблюдения на объектах образовательных организаций), направленной на осуществление образовательного процесса.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4400" y="840"/>
            <a:ext cx="107639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материально-технической базы, информационно-технологической и коммуникационной инфраструктуры 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1348" y="4110666"/>
            <a:ext cx="10940715" cy="266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85000"/>
              </a:lnSpc>
              <a:spcBef>
                <a:spcPts val="600"/>
              </a:spcBef>
            </a:pPr>
            <a:r>
              <a:rPr lang="ru-RU" sz="2200" dirty="0"/>
              <a:t>Каждое из этих направлений реализуется в Ярославской области департаментом образования и департаментом информатизации и </a:t>
            </a:r>
            <a:r>
              <a:rPr lang="ru-RU" sz="2200" dirty="0" smtClean="0"/>
              <a:t>связи</a:t>
            </a:r>
            <a:endParaRPr lang="ru-RU" sz="2200" dirty="0"/>
          </a:p>
          <a:p>
            <a:pPr marL="285744" indent="-285744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/>
              <a:t>Для обеспечения подключения к Интернет заключен государственный контракт с компанией МТС </a:t>
            </a:r>
            <a:br>
              <a:rPr lang="ru-RU" sz="1900" dirty="0"/>
            </a:br>
            <a:r>
              <a:rPr lang="ru-RU" sz="1900" dirty="0"/>
              <a:t>(с последующим предоставлением Интернет-трафика в 2020 и 2021 году</a:t>
            </a:r>
            <a:r>
              <a:rPr lang="ru-RU" sz="1900" dirty="0" smtClean="0"/>
              <a:t>)</a:t>
            </a:r>
          </a:p>
          <a:p>
            <a:pPr marL="285744" indent="-285744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 smtClean="0"/>
              <a:t>Оснащение </a:t>
            </a:r>
            <a:r>
              <a:rPr lang="ru-RU" sz="1900" dirty="0"/>
              <a:t>ОО осуществляется на основе конкурсных процедур – от Ярославской области сформированы 3 заявки, ставшие победителями конкурсного отбора субъектов РФ на обеспечение комплектами оборудования в 2019 году – 16 ОО, в 2020 году – 90 ОО, в 2022 году – 20 </a:t>
            </a:r>
            <a:r>
              <a:rPr lang="ru-RU" sz="1900" dirty="0" smtClean="0"/>
              <a:t>ОО</a:t>
            </a:r>
          </a:p>
          <a:p>
            <a:pPr marL="285744" indent="-285744">
              <a:lnSpc>
                <a:spcPct val="85000"/>
              </a:lnSpc>
              <a:spcBef>
                <a:spcPts val="600"/>
              </a:spcBef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900" dirty="0" smtClean="0"/>
              <a:t>Произведена </a:t>
            </a:r>
            <a:r>
              <a:rPr lang="ru-RU" sz="1900" dirty="0"/>
              <a:t>оценка состояния локальных сетей </a:t>
            </a:r>
            <a:r>
              <a:rPr lang="ru-RU" sz="1900" dirty="0" smtClean="0"/>
              <a:t>ОО</a:t>
            </a:r>
            <a:endParaRPr lang="ru-RU" sz="1900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92" y="1114126"/>
            <a:ext cx="3791522" cy="28436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2" y="569336"/>
            <a:ext cx="522610" cy="52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5410" y="3444"/>
            <a:ext cx="1086394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оборудования</a:t>
            </a:r>
          </a:p>
          <a:p>
            <a:pPr>
              <a:lnSpc>
                <a:spcPct val="90000"/>
              </a:lnSpc>
            </a:pP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Письма </a:t>
            </a:r>
            <a:r>
              <a:rPr lang="ru-RU" sz="24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Минпросвещения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РФ от 16 апреля 2019 г. № МР-507/02 </a:t>
            </a:r>
            <a:b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перечне оборудования для внедрения целевой модели ЦОС в ОО и профессиональных ОО)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890" y="1371374"/>
            <a:ext cx="96870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МФУ</a:t>
            </a:r>
            <a:r>
              <a:rPr lang="ru-RU" sz="2000" dirty="0"/>
              <a:t> (принтер, сканер, копир)</a:t>
            </a:r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Ноутбук для управленческого персонала </a:t>
            </a:r>
            <a:r>
              <a:rPr lang="ru-RU" sz="2000" dirty="0" smtClean="0"/>
              <a:t>(форм-фактор: ноутбук)</a:t>
            </a:r>
            <a:endParaRPr lang="ru-RU" sz="2000" dirty="0"/>
          </a:p>
          <a:p>
            <a:pPr marL="285744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Программно-аппаратный комплекс </a:t>
            </a:r>
            <a:r>
              <a:rPr lang="ru-RU" sz="2000" dirty="0" smtClean="0"/>
              <a:t>в </a:t>
            </a:r>
            <a:r>
              <a:rPr lang="ru-RU" sz="2000" dirty="0"/>
              <a:t>составе:</a:t>
            </a:r>
          </a:p>
          <a:p>
            <a:pPr marL="742932" lvl="1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/>
              <a:t>Ноутбук учителя (форм-фактор: </a:t>
            </a:r>
            <a:r>
              <a:rPr lang="ru-RU" sz="2000" dirty="0" err="1"/>
              <a:t>трансформер</a:t>
            </a:r>
            <a:r>
              <a:rPr lang="ru-RU" sz="2000" dirty="0"/>
              <a:t>) </a:t>
            </a:r>
          </a:p>
          <a:p>
            <a:pPr marL="742932" lvl="1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/>
              <a:t>Интерактивный комплекс</a:t>
            </a:r>
          </a:p>
          <a:p>
            <a:pPr marL="742932" lvl="1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/>
              <a:t>Мобильное крепление для интерактивного комплекса</a:t>
            </a:r>
          </a:p>
          <a:p>
            <a:pPr marL="742932" lvl="1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/>
              <a:t>Вычислительный блок интерактивного комплекса</a:t>
            </a:r>
          </a:p>
          <a:p>
            <a:pPr marL="742932" lvl="1" indent="-285744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000" dirty="0"/>
              <a:t>Ноутбук мобильного класса (форм-фактор: </a:t>
            </a:r>
            <a:r>
              <a:rPr lang="ru-RU" sz="2000" dirty="0" err="1"/>
              <a:t>трансформер</a:t>
            </a:r>
            <a:r>
              <a:rPr lang="ru-RU" sz="2000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0890" y="3961928"/>
            <a:ext cx="6941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г.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16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(15 СОШ, 1 профессиональный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колледж)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-2372225" y="3361062"/>
            <a:ext cx="5601903" cy="76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r="11044" b="18035"/>
          <a:stretch/>
        </p:blipFill>
        <p:spPr>
          <a:xfrm>
            <a:off x="7901392" y="4069664"/>
            <a:ext cx="4086392" cy="24612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24" y="4428824"/>
            <a:ext cx="3126724" cy="23450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>
          <a:xfrm>
            <a:off x="4372371" y="4428824"/>
            <a:ext cx="3258546" cy="23328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yt3.ggpht.com/a/AGF-l79j6aP89V0LM4FahDwPw3PDC5eDjBBuSykpqg=s900-c-k-c0xffffffff-no-rj-m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" y="569335"/>
            <a:ext cx="513741" cy="51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 rot="16200000">
            <a:off x="-2372225" y="3361062"/>
            <a:ext cx="5601903" cy="76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>Региональный проект </a:t>
            </a:r>
            <a:r>
              <a:rPr lang="ru-RU" sz="2400" dirty="0" smtClean="0"/>
              <a:t>ЦОС</a:t>
            </a:r>
            <a:endParaRPr lang="en-US" sz="2400" dirty="0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7882" y="1181064"/>
            <a:ext cx="10515600" cy="779755"/>
          </a:xfrm>
        </p:spPr>
        <p:txBody>
          <a:bodyPr>
            <a:no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ru-RU" sz="2400" b="1" dirty="0" smtClean="0"/>
              <a:t>ППК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технологии электронного обучения»</a:t>
            </a:r>
            <a:r>
              <a:rPr lang="ru-RU" sz="2400" dirty="0"/>
              <a:t> </a:t>
            </a:r>
            <a:r>
              <a:rPr lang="ru-RU" sz="2400" i="1" dirty="0" smtClean="0"/>
              <a:t>(48 ч., очно-заочно)</a:t>
            </a:r>
            <a:endParaRPr lang="ru-RU" sz="2400" dirty="0"/>
          </a:p>
          <a:p>
            <a:pPr marL="0" indent="0">
              <a:lnSpc>
                <a:spcPts val="2100"/>
              </a:lnSpc>
              <a:buNone/>
            </a:pPr>
            <a:r>
              <a:rPr lang="ru-RU" sz="2400" b="1" dirty="0" smtClean="0"/>
              <a:t>Целевая </a:t>
            </a:r>
            <a:r>
              <a:rPr lang="ru-RU" sz="2400" b="1" dirty="0"/>
              <a:t>группа: </a:t>
            </a:r>
            <a:r>
              <a:rPr lang="ru-RU" sz="2400" dirty="0" smtClean="0"/>
              <a:t>школьные команды (заместители </a:t>
            </a:r>
            <a:r>
              <a:rPr lang="ru-RU" sz="2400" dirty="0"/>
              <a:t>директоров, </a:t>
            </a:r>
            <a:r>
              <a:rPr lang="ru-RU" sz="2400" dirty="0" smtClean="0"/>
              <a:t>педагоги)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78152" y="330807"/>
            <a:ext cx="1076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участников регионального проекта ЦОС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8152" y="2333182"/>
            <a:ext cx="1016751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Тематика курсов: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58" indent="-182558"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цифровая трансформация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58" indent="-182558"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возможности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оборудования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58" indent="-182558"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технологии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обучении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58" indent="-182558"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возможности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интернет-сервисов и образовательных платформ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58" indent="-182558"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эффективных практик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69507" y="5832629"/>
            <a:ext cx="9854213" cy="35511"/>
          </a:xfrm>
          <a:prstGeom prst="line">
            <a:avLst/>
          </a:prstGeom>
          <a:ln w="28575">
            <a:solidFill>
              <a:srgbClr val="8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0527" y="6041213"/>
            <a:ext cx="592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Всероссийская акция «Урок Цифры»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-2022812" y="3717903"/>
            <a:ext cx="5102604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</TotalTime>
  <Words>764</Words>
  <Application>Microsoft Office PowerPoint</Application>
  <PresentationFormat>Произвольный</PresentationFormat>
  <Paragraphs>131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Участие ИРО в реализации  регионального проекта  «Цифровая образовательная среда»</vt:lpstr>
      <vt:lpstr>Цифровая образовательная среда ( ЦОС)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 «Цифровая образовательная среда»: первые результаты</dc:title>
  <dc:creator>Галина Дмитриевна Редченкова</dc:creator>
  <cp:lastModifiedBy>Галина Валентиновна Куприянова</cp:lastModifiedBy>
  <cp:revision>125</cp:revision>
  <cp:lastPrinted>2019-12-25T07:09:55Z</cp:lastPrinted>
  <dcterms:created xsi:type="dcterms:W3CDTF">2019-12-03T09:27:24Z</dcterms:created>
  <dcterms:modified xsi:type="dcterms:W3CDTF">2019-12-25T07:10:08Z</dcterms:modified>
</cp:coreProperties>
</file>