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handoutMasterIdLst>
    <p:handoutMasterId r:id="rId9"/>
  </p:handoutMasterIdLst>
  <p:sldIdLst>
    <p:sldId id="262" r:id="rId3"/>
    <p:sldId id="256" r:id="rId4"/>
    <p:sldId id="260" r:id="rId5"/>
    <p:sldId id="267" r:id="rId6"/>
    <p:sldId id="268" r:id="rId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57F"/>
    <a:srgbClr val="A80719"/>
    <a:srgbClr val="E60A80"/>
    <a:srgbClr val="960000"/>
    <a:srgbClr val="1296E0"/>
    <a:srgbClr val="000000"/>
    <a:srgbClr val="E8071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595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10.04.2019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6C3A9-00E3-4632-8785-6C5713C3F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19634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10.04.2019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EAA2E-45AD-4EFF-BF6D-F4B1E6A20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70357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EAA2E-45AD-4EFF-BF6D-F4B1E6A206C7}" type="slidenum">
              <a:rPr lang="ru-RU" smtClean="0"/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10.04.2019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03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EAA2E-45AD-4EFF-BF6D-F4B1E6A206C7}" type="slidenum">
              <a:rPr lang="ru-RU" smtClean="0"/>
              <a:t>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10.04.2019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815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10.04.2019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981F-AEC2-4B0D-BAE4-3535EB43E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92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10.04.2019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981F-AEC2-4B0D-BAE4-3535EB43E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65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10.04.2019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981F-AEC2-4B0D-BAE4-3535EB43E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231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10.04.2019</a:t>
            </a: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DF251-347C-4964-A434-264FA74E9E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6574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10.04.2019</a:t>
            </a: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1E402-1171-40C0-9AE8-FA9C9863C3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2247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10.04.2019</a:t>
            </a: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A8C0E-10E8-4C98-80C1-A597CF73BC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0606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10.04.2019</a:t>
            </a: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81AD1-BBD9-4907-A623-0C32864833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2768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10.04.2019</a:t>
            </a: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77507-23E1-4060-9D67-4CC0C4153C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7834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10.04.2019</a:t>
            </a: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F7951-3947-41FB-B737-82224D5AB7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9231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10.04.2019</a:t>
            </a: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4FB69-20CD-4048-B673-DE15B1A6AE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8237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10.04.2019</a:t>
            </a: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756A8-33A7-405B-8C4C-ED690072F7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3711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10.04.2019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981F-AEC2-4B0D-BAE4-3535EB43E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474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10.04.2019</a:t>
            </a: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B5ABB-7F59-4D8C-95D5-C308B71075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6991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10.04.2019</a:t>
            </a: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92CC8-6B09-4155-A711-7A8BD107CA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4305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10.04.2019</a:t>
            </a: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28DBD-5BE2-4465-AE33-4EEAF184AA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555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10.04.2019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981F-AEC2-4B0D-BAE4-3535EB43E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977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10.04.2019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981F-AEC2-4B0D-BAE4-3535EB43E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31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10.04.2019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981F-AEC2-4B0D-BAE4-3535EB43E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55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10.04.2019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981F-AEC2-4B0D-BAE4-3535EB43E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676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10.04.2019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981F-AEC2-4B0D-BAE4-3535EB43E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80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10.04.2019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981F-AEC2-4B0D-BAE4-3535EB43E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74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10.04.2019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981F-AEC2-4B0D-BAE4-3535EB43E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825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10.04.2019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9981F-AEC2-4B0D-BAE4-3535EB43E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81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altLang="ru-RU" smtClean="0"/>
              <a:t>10.04.2019</a:t>
            </a: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EA5C303-4323-4AA0-B704-E073D9343A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803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996043" y="2293031"/>
            <a:ext cx="10286999" cy="1412874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ru-RU" altLang="ru-RU" sz="2400" b="1" dirty="0" smtClean="0">
                <a:solidFill>
                  <a:srgbClr val="0A557F"/>
                </a:solidFill>
                <a:ea typeface="+mn-ea"/>
                <a:cs typeface="+mn-cs"/>
              </a:rPr>
              <a:t>НАУЧНО-МЕТОДИЧЕСКОЕ ОБЕСПЕЧЕНИЕ ПРЕОДОЛЕНИЯ ПРОФЕССИОНАЛЬНЫХ ДЕФИЦИТОВ УЧИТЕЛЕЙ ТЕХНОЛОГИИ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7542" y="4112912"/>
            <a:ext cx="9144000" cy="1126671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Ученый </a:t>
            </a:r>
            <a:r>
              <a:rPr lang="ru-RU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совет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 </a:t>
            </a:r>
            <a:r>
              <a:rPr lang="ru-RU" alt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апреля 2019 года</a:t>
            </a: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0" y="358775"/>
            <a:ext cx="12215813" cy="917575"/>
          </a:xfrm>
          <a:prstGeom prst="flowChartProcess">
            <a:avLst/>
          </a:prstGeom>
          <a:solidFill>
            <a:srgbClr val="A80719">
              <a:alpha val="7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A80719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2688"/>
            <a:ext cx="1080000" cy="1080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1905000" y="381000"/>
            <a:ext cx="9753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Государственное автономное учреждение дополнительного профессионального образования Ярославской области «Институт развития образования»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Кафедра естественно-математических дисциплин</a:t>
            </a:r>
          </a:p>
        </p:txBody>
      </p:sp>
      <p:sp>
        <p:nvSpPr>
          <p:cNvPr id="2058" name="TextBox 10"/>
          <p:cNvSpPr txBox="1">
            <a:spLocks noChangeArrowheads="1"/>
          </p:cNvSpPr>
          <p:nvPr/>
        </p:nvSpPr>
        <p:spPr bwMode="auto">
          <a:xfrm>
            <a:off x="8621486" y="5646590"/>
            <a:ext cx="22092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Цамуталина</a:t>
            </a:r>
            <a:r>
              <a:rPr kumimoji="0" lang="ru-RU" altLang="ru-RU" sz="2000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Е.Е.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10.04.2019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469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7854124" cy="6508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A557F"/>
                </a:solidFill>
              </a:rPr>
              <a:t>Предметная область «Технология»: направления работы</a:t>
            </a:r>
            <a:endParaRPr lang="ru-RU" sz="2400" b="1" dirty="0">
              <a:solidFill>
                <a:srgbClr val="0A557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0389" y="1310436"/>
            <a:ext cx="2031999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rgbClr val="960000"/>
                </a:solidFill>
              </a:rPr>
              <a:t>Стратегические задачи развития Российской Федерации 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33" y="1390557"/>
            <a:ext cx="721356" cy="72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79711" y="2369286"/>
            <a:ext cx="2161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960000"/>
                </a:solidFill>
              </a:rPr>
              <a:t>ОБРАЗОВАНИЕ</a:t>
            </a:r>
            <a:endParaRPr lang="ru-RU" sz="1600" b="1" dirty="0">
              <a:solidFill>
                <a:srgbClr val="96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79710" y="2670758"/>
            <a:ext cx="203267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960000"/>
              </a:buClr>
              <a:tabLst>
                <a:tab pos="226800" algn="l"/>
              </a:tabLst>
            </a:pPr>
            <a:r>
              <a:rPr lang="ru-RU" sz="1100" dirty="0"/>
              <a:t>Современная школа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960000"/>
              </a:buClr>
              <a:tabLst>
                <a:tab pos="226800" algn="l"/>
              </a:tabLst>
            </a:pPr>
            <a:r>
              <a:rPr lang="ru-RU" sz="1100" dirty="0"/>
              <a:t>Успех каждого </a:t>
            </a:r>
            <a:r>
              <a:rPr lang="ru-RU" sz="1100" dirty="0" smtClean="0"/>
              <a:t>ребенка</a:t>
            </a:r>
            <a:endParaRPr lang="ru-RU" sz="110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960000"/>
              </a:buClr>
              <a:tabLst>
                <a:tab pos="226800" algn="l"/>
              </a:tabLst>
            </a:pPr>
            <a:r>
              <a:rPr lang="ru-RU" sz="1100" dirty="0"/>
              <a:t>Цифровая образовательная среда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960000"/>
              </a:buClr>
              <a:tabLst>
                <a:tab pos="226800" algn="l"/>
              </a:tabLst>
            </a:pPr>
            <a:r>
              <a:rPr lang="ru-RU" sz="1100" dirty="0"/>
              <a:t>Учитель </a:t>
            </a:r>
            <a:r>
              <a:rPr lang="ru-RU" sz="1100" dirty="0" smtClean="0"/>
              <a:t>будущего</a:t>
            </a:r>
            <a:endParaRPr lang="ru-RU" sz="11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79710" y="4656370"/>
            <a:ext cx="2031999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rgbClr val="960000"/>
                </a:solidFill>
              </a:rPr>
              <a:t>Направления социально-экономического развития Ярославской области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646134" y="1772929"/>
            <a:ext cx="2224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Обновление содержания образовательных программ 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46136" y="2916911"/>
            <a:ext cx="2189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ea typeface="Times New Roman" panose="02020603050405020304" pitchFamily="18" charset="0"/>
              </a:rPr>
              <a:t>Обновление методик преподавания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646134" y="4745851"/>
            <a:ext cx="21895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ea typeface="Times New Roman" panose="02020603050405020304" pitchFamily="18" charset="0"/>
              </a:rPr>
              <a:t>Использование базы </a:t>
            </a:r>
            <a:r>
              <a:rPr lang="ru-RU" sz="1400" dirty="0">
                <a:ea typeface="Times New Roman" panose="02020603050405020304" pitchFamily="18" charset="0"/>
              </a:rPr>
              <a:t>организаций, имеющих </a:t>
            </a:r>
            <a:r>
              <a:rPr lang="ru-RU" sz="1400" dirty="0" err="1">
                <a:ea typeface="Times New Roman" panose="02020603050405020304" pitchFamily="18" charset="0"/>
              </a:rPr>
              <a:t>высокооснащенные</a:t>
            </a:r>
            <a:r>
              <a:rPr lang="ru-RU" sz="1400" dirty="0">
                <a:ea typeface="Times New Roman" panose="02020603050405020304" pitchFamily="18" charset="0"/>
              </a:rPr>
              <a:t> ученико-места</a:t>
            </a:r>
            <a:r>
              <a:rPr lang="ru-RU" sz="1400" baseline="30000" dirty="0">
                <a:ea typeface="Times New Roman" panose="02020603050405020304" pitchFamily="18" charset="0"/>
              </a:rPr>
              <a:t>3</a:t>
            </a:r>
            <a:r>
              <a:rPr lang="ru-RU" sz="1400" dirty="0">
                <a:ea typeface="Times New Roman" panose="02020603050405020304" pitchFamily="18" charset="0"/>
              </a:rPr>
              <a:t>, в </a:t>
            </a:r>
            <a:r>
              <a:rPr lang="ru-RU" sz="1400" dirty="0" err="1">
                <a:ea typeface="Times New Roman" panose="02020603050405020304" pitchFamily="18" charset="0"/>
              </a:rPr>
              <a:t>т.ч</a:t>
            </a:r>
            <a:r>
              <a:rPr lang="ru-RU" sz="1400" dirty="0">
                <a:ea typeface="Times New Roman" panose="02020603050405020304" pitchFamily="18" charset="0"/>
              </a:rPr>
              <a:t>. детских технопарков «</a:t>
            </a:r>
            <a:r>
              <a:rPr lang="ru-RU" sz="1400" dirty="0" err="1">
                <a:ea typeface="Times New Roman" panose="02020603050405020304" pitchFamily="18" charset="0"/>
              </a:rPr>
              <a:t>Кванториум</a:t>
            </a:r>
            <a:r>
              <a:rPr lang="ru-RU" sz="1400" dirty="0">
                <a:ea typeface="Times New Roman" panose="02020603050405020304" pitchFamily="18" charset="0"/>
              </a:rPr>
              <a:t>»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646135" y="3916920"/>
            <a:ext cx="21895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Взаимодействие с социальными партнерами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646136" y="1374885"/>
            <a:ext cx="2189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ФГОС ОО</a:t>
            </a:r>
            <a:endParaRPr lang="ru-RU" sz="1400" dirty="0"/>
          </a:p>
        </p:txBody>
      </p:sp>
      <p:sp>
        <p:nvSpPr>
          <p:cNvPr id="19" name="Пятиугольник 18"/>
          <p:cNvSpPr/>
          <p:nvPr/>
        </p:nvSpPr>
        <p:spPr>
          <a:xfrm>
            <a:off x="3347347" y="1114487"/>
            <a:ext cx="298789" cy="4963039"/>
          </a:xfrm>
          <a:prstGeom prst="homePlate">
            <a:avLst>
              <a:gd name="adj" fmla="val 81746"/>
            </a:avLst>
          </a:prstGeom>
          <a:solidFill>
            <a:srgbClr val="0A55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0" name="TextBox 19"/>
          <p:cNvSpPr txBox="1"/>
          <p:nvPr/>
        </p:nvSpPr>
        <p:spPr>
          <a:xfrm>
            <a:off x="5989401" y="1312481"/>
            <a:ext cx="3107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buFont typeface="Georgia" panose="02040502050405020303" pitchFamily="18" charset="0"/>
              <a:buChar char="−"/>
              <a:tabLst>
                <a:tab pos="216000" algn="l"/>
              </a:tabLst>
            </a:pPr>
            <a:r>
              <a:rPr lang="ru-RU" sz="1200" dirty="0"/>
              <a:t>Современные материальные, информационные и гуманитарные технологии и перспективы их </a:t>
            </a:r>
            <a:r>
              <a:rPr lang="ru-RU" sz="1200" dirty="0" smtClean="0"/>
              <a:t>развития</a:t>
            </a:r>
          </a:p>
          <a:p>
            <a:pPr marL="216000" indent="-216000">
              <a:buFont typeface="Georgia" panose="02040502050405020303" pitchFamily="18" charset="0"/>
              <a:buChar char="−"/>
              <a:tabLst>
                <a:tab pos="216000" algn="l"/>
              </a:tabLst>
            </a:pPr>
            <a:r>
              <a:rPr lang="ru-RU" sz="1200" dirty="0" smtClean="0"/>
              <a:t>Региональная </a:t>
            </a:r>
            <a:r>
              <a:rPr lang="ru-RU" sz="1200" dirty="0"/>
              <a:t>составляющая содержания</a:t>
            </a:r>
          </a:p>
        </p:txBody>
      </p:sp>
      <p:sp>
        <p:nvSpPr>
          <p:cNvPr id="22" name="Пятиугольник 21"/>
          <p:cNvSpPr/>
          <p:nvPr/>
        </p:nvSpPr>
        <p:spPr>
          <a:xfrm>
            <a:off x="5797198" y="1435962"/>
            <a:ext cx="208729" cy="869222"/>
          </a:xfrm>
          <a:prstGeom prst="homePlate">
            <a:avLst>
              <a:gd name="adj" fmla="val 81746"/>
            </a:avLst>
          </a:prstGeom>
          <a:solidFill>
            <a:srgbClr val="0A55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6" name="TextBox 25"/>
          <p:cNvSpPr txBox="1"/>
          <p:nvPr/>
        </p:nvSpPr>
        <p:spPr>
          <a:xfrm flipH="1">
            <a:off x="5989398" y="2607986"/>
            <a:ext cx="3399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buFont typeface="Georgia" panose="02040502050405020303" pitchFamily="18" charset="0"/>
              <a:buChar char="−"/>
              <a:tabLst>
                <a:tab pos="216000" algn="l"/>
              </a:tabLst>
            </a:pPr>
            <a:r>
              <a:rPr lang="ru-RU" sz="1200" dirty="0" smtClean="0"/>
              <a:t>Проблемное обучение</a:t>
            </a:r>
          </a:p>
          <a:p>
            <a:pPr marL="216000" indent="-216000">
              <a:buFont typeface="Georgia" panose="02040502050405020303" pitchFamily="18" charset="0"/>
              <a:buChar char="−"/>
              <a:tabLst>
                <a:tab pos="216000" algn="l"/>
              </a:tabLst>
            </a:pPr>
            <a:r>
              <a:rPr lang="ru-RU" sz="1200" dirty="0" smtClean="0"/>
              <a:t>Метод проектов</a:t>
            </a:r>
          </a:p>
          <a:p>
            <a:pPr marL="216000" indent="-216000">
              <a:buFont typeface="Georgia" panose="02040502050405020303" pitchFamily="18" charset="0"/>
              <a:buChar char="−"/>
              <a:tabLst>
                <a:tab pos="216000" algn="l"/>
              </a:tabLst>
            </a:pPr>
            <a:r>
              <a:rPr lang="ru-RU" sz="1200" dirty="0" smtClean="0"/>
              <a:t>Информационные технологии</a:t>
            </a:r>
          </a:p>
          <a:p>
            <a:pPr marL="216000" indent="-216000">
              <a:buFont typeface="Georgia" panose="02040502050405020303" pitchFamily="18" charset="0"/>
              <a:buChar char="−"/>
              <a:tabLst>
                <a:tab pos="216000" algn="l"/>
              </a:tabLst>
            </a:pPr>
            <a:r>
              <a:rPr lang="ru-RU" sz="1200" dirty="0" smtClean="0"/>
              <a:t>Технология смыслового чтения</a:t>
            </a:r>
          </a:p>
          <a:p>
            <a:pPr marL="216000" indent="-216000">
              <a:buFont typeface="Georgia" panose="02040502050405020303" pitchFamily="18" charset="0"/>
              <a:buChar char="−"/>
              <a:tabLst>
                <a:tab pos="216000" algn="l"/>
              </a:tabLst>
            </a:pPr>
            <a:r>
              <a:rPr lang="ru-RU" sz="1200" dirty="0" smtClean="0"/>
              <a:t>Образовательный туризм</a:t>
            </a:r>
            <a:endParaRPr lang="ru-RU" sz="1200" dirty="0"/>
          </a:p>
        </p:txBody>
      </p:sp>
      <p:sp>
        <p:nvSpPr>
          <p:cNvPr id="27" name="Пятиугольник 26"/>
          <p:cNvSpPr/>
          <p:nvPr/>
        </p:nvSpPr>
        <p:spPr>
          <a:xfrm>
            <a:off x="5800886" y="2672460"/>
            <a:ext cx="208729" cy="869222"/>
          </a:xfrm>
          <a:prstGeom prst="homePlate">
            <a:avLst>
              <a:gd name="adj" fmla="val 81746"/>
            </a:avLst>
          </a:prstGeom>
          <a:solidFill>
            <a:srgbClr val="0A55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9" name="TextBox 28"/>
          <p:cNvSpPr txBox="1"/>
          <p:nvPr/>
        </p:nvSpPr>
        <p:spPr>
          <a:xfrm>
            <a:off x="6020560" y="3877977"/>
            <a:ext cx="3372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buFont typeface="Georgia" panose="02040502050405020303" pitchFamily="18" charset="0"/>
              <a:buChar char="−"/>
              <a:tabLst>
                <a:tab pos="216000" algn="l"/>
              </a:tabLst>
            </a:pPr>
            <a:r>
              <a:rPr lang="ru-RU" sz="1200" dirty="0" smtClean="0"/>
              <a:t>ОО ДОД, </a:t>
            </a:r>
          </a:p>
          <a:p>
            <a:pPr marL="216000" indent="-216000">
              <a:buFont typeface="Georgia" panose="02040502050405020303" pitchFamily="18" charset="0"/>
              <a:buChar char="−"/>
              <a:tabLst>
                <a:tab pos="216000" algn="l"/>
              </a:tabLst>
            </a:pPr>
            <a:r>
              <a:rPr lang="ru-RU" sz="1200" dirty="0" smtClean="0"/>
              <a:t>ОО СПО </a:t>
            </a:r>
          </a:p>
          <a:p>
            <a:pPr marL="216000" indent="-216000">
              <a:buFont typeface="Georgia" panose="02040502050405020303" pitchFamily="18" charset="0"/>
              <a:buChar char="−"/>
              <a:tabLst>
                <a:tab pos="216000" algn="l"/>
              </a:tabLst>
            </a:pPr>
            <a:r>
              <a:rPr lang="ru-RU" sz="1200" dirty="0" smtClean="0"/>
              <a:t>ОО ВПО</a:t>
            </a:r>
          </a:p>
          <a:p>
            <a:pPr marL="216000" indent="-216000">
              <a:buFont typeface="Georgia" panose="02040502050405020303" pitchFamily="18" charset="0"/>
              <a:buChar char="−"/>
              <a:tabLst>
                <a:tab pos="216000" algn="l"/>
              </a:tabLst>
            </a:pPr>
            <a:r>
              <a:rPr lang="ru-RU" sz="1200" dirty="0" smtClean="0"/>
              <a:t>предприятия Ярославской области</a:t>
            </a:r>
            <a:endParaRPr lang="ru-RU" sz="1200" dirty="0"/>
          </a:p>
        </p:txBody>
      </p:sp>
      <p:sp>
        <p:nvSpPr>
          <p:cNvPr id="30" name="Пятиугольник 29"/>
          <p:cNvSpPr/>
          <p:nvPr/>
        </p:nvSpPr>
        <p:spPr>
          <a:xfrm>
            <a:off x="5829667" y="3822903"/>
            <a:ext cx="208729" cy="869222"/>
          </a:xfrm>
          <a:prstGeom prst="homePlate">
            <a:avLst>
              <a:gd name="adj" fmla="val 81746"/>
            </a:avLst>
          </a:prstGeom>
          <a:solidFill>
            <a:srgbClr val="0A55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31" name="TextBox 30"/>
          <p:cNvSpPr txBox="1"/>
          <p:nvPr/>
        </p:nvSpPr>
        <p:spPr>
          <a:xfrm flipH="1">
            <a:off x="6036887" y="5210410"/>
            <a:ext cx="3358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Первый опыт проведения уроков и внеурочных занятий</a:t>
            </a:r>
            <a:endParaRPr lang="ru-RU" sz="1200" dirty="0"/>
          </a:p>
        </p:txBody>
      </p:sp>
      <p:sp>
        <p:nvSpPr>
          <p:cNvPr id="32" name="Пятиугольник 31"/>
          <p:cNvSpPr/>
          <p:nvPr/>
        </p:nvSpPr>
        <p:spPr>
          <a:xfrm>
            <a:off x="5843018" y="5060689"/>
            <a:ext cx="208729" cy="869222"/>
          </a:xfrm>
          <a:prstGeom prst="homePlate">
            <a:avLst>
              <a:gd name="adj" fmla="val 81746"/>
            </a:avLst>
          </a:prstGeom>
          <a:solidFill>
            <a:srgbClr val="0A55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10" y="4680136"/>
            <a:ext cx="720000" cy="69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710" y="2378618"/>
            <a:ext cx="720000" cy="720000"/>
          </a:xfrm>
          <a:prstGeom prst="ellipse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Прямоугольник 2"/>
          <p:cNvSpPr/>
          <p:nvPr/>
        </p:nvSpPr>
        <p:spPr>
          <a:xfrm>
            <a:off x="1279370" y="3673815"/>
            <a:ext cx="201454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600"/>
              </a:spcAft>
            </a:pPr>
            <a:r>
              <a:rPr lang="ru-RU" altLang="ru-RU" sz="1600" b="1" dirty="0">
                <a:solidFill>
                  <a:srgbClr val="960000"/>
                </a:solidFill>
              </a:rPr>
              <a:t>КОНЦЕПЦИЯ преподавания </a:t>
            </a:r>
            <a:r>
              <a:rPr lang="ru-RU" altLang="ru-RU" sz="1400" b="1" dirty="0" smtClean="0">
                <a:solidFill>
                  <a:srgbClr val="960000"/>
                </a:solidFill>
              </a:rPr>
              <a:t>ПО ТЕХНОЛОГИЯ</a:t>
            </a:r>
            <a:endParaRPr lang="ru-RU" altLang="ru-RU" sz="1400" b="1" dirty="0">
              <a:solidFill>
                <a:srgbClr val="960000"/>
              </a:solidFill>
            </a:endParaRPr>
          </a:p>
        </p:txBody>
      </p:sp>
      <p:sp>
        <p:nvSpPr>
          <p:cNvPr id="28" name="Пятиугольник 27"/>
          <p:cNvSpPr/>
          <p:nvPr/>
        </p:nvSpPr>
        <p:spPr>
          <a:xfrm>
            <a:off x="8956925" y="1167807"/>
            <a:ext cx="298789" cy="4963039"/>
          </a:xfrm>
          <a:prstGeom prst="homePlate">
            <a:avLst>
              <a:gd name="adj" fmla="val 81746"/>
            </a:avLst>
          </a:prstGeom>
          <a:solidFill>
            <a:srgbClr val="0A55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5" name="Прямоугольник 4"/>
          <p:cNvSpPr/>
          <p:nvPr/>
        </p:nvSpPr>
        <p:spPr>
          <a:xfrm>
            <a:off x="9288921" y="1292592"/>
            <a:ext cx="2864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960000"/>
                </a:solidFill>
              </a:rPr>
              <a:t>Профессиональные дефициты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395602" y="1974341"/>
            <a:ext cx="2160814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b="1" dirty="0"/>
              <a:t>Предметные </a:t>
            </a:r>
            <a:r>
              <a:rPr lang="ru-RU" sz="1400" b="1" dirty="0" smtClean="0"/>
              <a:t>компетенции</a:t>
            </a:r>
            <a:endParaRPr lang="ru-RU" sz="1400" b="1" dirty="0"/>
          </a:p>
          <a:p>
            <a:pPr>
              <a:spcAft>
                <a:spcPts val="600"/>
              </a:spcAft>
            </a:pPr>
            <a:r>
              <a:rPr lang="ru-RU" sz="1400" b="1" dirty="0" err="1"/>
              <a:t>Метапредметные</a:t>
            </a:r>
            <a:r>
              <a:rPr lang="ru-RU" sz="1400" b="1" dirty="0"/>
              <a:t> </a:t>
            </a:r>
            <a:r>
              <a:rPr lang="ru-RU" sz="1400" b="1" dirty="0" smtClean="0"/>
              <a:t>компетенции:</a:t>
            </a:r>
          </a:p>
          <a:p>
            <a:pPr marL="171450" indent="-171450">
              <a:buFont typeface="Georgia" panose="02040502050405020303" pitchFamily="18" charset="0"/>
              <a:buChar char="−"/>
            </a:pPr>
            <a:r>
              <a:rPr lang="ru-RU" sz="1200" dirty="0"/>
              <a:t>Целеполагание</a:t>
            </a:r>
          </a:p>
          <a:p>
            <a:pPr marL="171450" indent="-171450">
              <a:buFont typeface="Georgia" panose="02040502050405020303" pitchFamily="18" charset="0"/>
              <a:buChar char="−"/>
            </a:pPr>
            <a:r>
              <a:rPr lang="ru-RU" sz="1200" dirty="0"/>
              <a:t>Технологическая</a:t>
            </a:r>
          </a:p>
          <a:p>
            <a:pPr marL="171450" indent="-171450">
              <a:buFont typeface="Georgia" panose="02040502050405020303" pitchFamily="18" charset="0"/>
              <a:buChar char="−"/>
            </a:pPr>
            <a:r>
              <a:rPr lang="ru-RU" sz="1200" dirty="0"/>
              <a:t>Оценочная</a:t>
            </a:r>
          </a:p>
          <a:p>
            <a:pPr marL="171450" indent="-171450">
              <a:buFont typeface="Georgia" panose="02040502050405020303" pitchFamily="18" charset="0"/>
              <a:buChar char="−"/>
            </a:pPr>
            <a:r>
              <a:rPr lang="ru-RU" sz="1200" dirty="0"/>
              <a:t>Коммуникативная</a:t>
            </a:r>
          </a:p>
          <a:p>
            <a:pPr marL="171450" indent="-171450">
              <a:buFont typeface="Georgia" panose="02040502050405020303" pitchFamily="18" charset="0"/>
              <a:buChar char="−"/>
            </a:pPr>
            <a:r>
              <a:rPr lang="ru-RU" sz="1200" dirty="0"/>
              <a:t>Методическая</a:t>
            </a:r>
          </a:p>
          <a:p>
            <a:pPr marL="171450" indent="-171450">
              <a:buFont typeface="Georgia" panose="02040502050405020303" pitchFamily="18" charset="0"/>
              <a:buChar char="−"/>
            </a:pPr>
            <a:r>
              <a:rPr lang="ru-RU" sz="1200" dirty="0"/>
              <a:t>Информационная (ИКТ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9210696" y="4914262"/>
            <a:ext cx="26725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6000" indent="-216000">
              <a:buClr>
                <a:srgbClr val="960000"/>
              </a:buClr>
              <a:buFont typeface="Wingdings" panose="05000000000000000000" pitchFamily="2" charset="2"/>
              <a:buChar char="ü"/>
              <a:tabLst>
                <a:tab pos="216000" algn="l"/>
              </a:tabLst>
            </a:pPr>
            <a:r>
              <a:rPr lang="ru-RU" b="1" dirty="0" smtClean="0">
                <a:solidFill>
                  <a:srgbClr val="960000"/>
                </a:solidFill>
              </a:rPr>
              <a:t>Информирование</a:t>
            </a:r>
          </a:p>
          <a:p>
            <a:pPr marL="216000" indent="-216000">
              <a:buClr>
                <a:srgbClr val="960000"/>
              </a:buClr>
              <a:buFont typeface="Wingdings" panose="05000000000000000000" pitchFamily="2" charset="2"/>
              <a:buChar char="ü"/>
              <a:tabLst>
                <a:tab pos="216000" algn="l"/>
              </a:tabLst>
            </a:pPr>
            <a:r>
              <a:rPr lang="ru-RU" b="1" dirty="0" smtClean="0">
                <a:solidFill>
                  <a:srgbClr val="960000"/>
                </a:solidFill>
              </a:rPr>
              <a:t>Деятельность </a:t>
            </a:r>
          </a:p>
          <a:p>
            <a:pPr marL="216000" indent="-216000">
              <a:buClr>
                <a:srgbClr val="960000"/>
              </a:buClr>
              <a:buFont typeface="Wingdings" panose="05000000000000000000" pitchFamily="2" charset="2"/>
              <a:buChar char="ü"/>
              <a:tabLst>
                <a:tab pos="216000" algn="l"/>
              </a:tabLst>
            </a:pPr>
            <a:r>
              <a:rPr lang="ru-RU" b="1" dirty="0" smtClean="0">
                <a:solidFill>
                  <a:srgbClr val="960000"/>
                </a:solidFill>
              </a:rPr>
              <a:t>Сопровождение </a:t>
            </a:r>
            <a:endParaRPr lang="ru-RU" b="1" dirty="0">
              <a:solidFill>
                <a:srgbClr val="960000"/>
              </a:solidFill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10280065" y="4302694"/>
            <a:ext cx="1" cy="646986"/>
          </a:xfrm>
          <a:prstGeom prst="straightConnector1">
            <a:avLst/>
          </a:prstGeom>
          <a:ln w="57150">
            <a:solidFill>
              <a:srgbClr val="96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10.04.2019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246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1492809" y="1680144"/>
            <a:ext cx="3630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A557F"/>
                </a:solidFill>
              </a:rPr>
              <a:t>Повышение квалификации</a:t>
            </a:r>
            <a:endParaRPr lang="ru-RU" b="1" dirty="0">
              <a:solidFill>
                <a:srgbClr val="0A557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1247" y="2109891"/>
            <a:ext cx="3054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Актуальная проблематика содержания, </a:t>
            </a:r>
          </a:p>
          <a:p>
            <a:r>
              <a:rPr lang="ru-RU" sz="1200" dirty="0" smtClean="0"/>
              <a:t>практико-ориентированное обучение</a:t>
            </a:r>
          </a:p>
          <a:p>
            <a:r>
              <a:rPr lang="ru-RU" sz="1200" dirty="0" smtClean="0"/>
              <a:t>Направленность на устранение дефицитов в профессиональной деятельности учителя</a:t>
            </a:r>
            <a:endParaRPr lang="ru-RU" sz="1200" dirty="0"/>
          </a:p>
        </p:txBody>
      </p:sp>
      <p:grpSp>
        <p:nvGrpSpPr>
          <p:cNvPr id="26" name="Группа 25"/>
          <p:cNvGrpSpPr>
            <a:grpSpLocks noChangeAspect="1"/>
          </p:cNvGrpSpPr>
          <p:nvPr/>
        </p:nvGrpSpPr>
        <p:grpSpPr>
          <a:xfrm>
            <a:off x="831247" y="3127608"/>
            <a:ext cx="2293846" cy="720000"/>
            <a:chOff x="2263545" y="2546114"/>
            <a:chExt cx="6311423" cy="1839381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2263545" y="2570132"/>
              <a:ext cx="1946435" cy="1815363"/>
              <a:chOff x="1824" y="633"/>
              <a:chExt cx="2834" cy="2849"/>
            </a:xfrm>
          </p:grpSpPr>
          <p:sp>
            <p:nvSpPr>
              <p:cNvPr id="9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BE7D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FFCC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D8EBB3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C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3742148" y="2562126"/>
              <a:ext cx="1946432" cy="1815363"/>
              <a:chOff x="1824" y="633"/>
              <a:chExt cx="2834" cy="2849"/>
            </a:xfrm>
          </p:grpSpPr>
          <p:sp>
            <p:nvSpPr>
              <p:cNvPr id="14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BE7D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FFCC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D8EBB3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C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" name="Group 15"/>
            <p:cNvGrpSpPr>
              <a:grpSpLocks/>
            </p:cNvGrpSpPr>
            <p:nvPr/>
          </p:nvGrpSpPr>
          <p:grpSpPr bwMode="auto">
            <a:xfrm>
              <a:off x="6628533" y="2546114"/>
              <a:ext cx="1946435" cy="1815363"/>
              <a:chOff x="1824" y="633"/>
              <a:chExt cx="2834" cy="2849"/>
            </a:xfrm>
          </p:grpSpPr>
          <p:sp>
            <p:nvSpPr>
              <p:cNvPr id="19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BE7D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FFCC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D8EBB3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C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AutoShape 20"/>
            <p:cNvSpPr>
              <a:spLocks noChangeArrowheads="1"/>
            </p:cNvSpPr>
            <p:nvPr/>
          </p:nvSpPr>
          <p:spPr bwMode="auto">
            <a:xfrm>
              <a:off x="5770131" y="3318692"/>
              <a:ext cx="851967" cy="452340"/>
            </a:xfrm>
            <a:prstGeom prst="leftArrow">
              <a:avLst>
                <a:gd name="adj1" fmla="val 50000"/>
                <a:gd name="adj2" fmla="val 43916"/>
              </a:avLst>
            </a:prstGeom>
            <a:solidFill>
              <a:srgbClr val="DF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811231" y="3938878"/>
            <a:ext cx="16085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Georgia"/>
              </a:rPr>
              <a:t>ИНВАРИАНТНОЕ СОДЕРЖАНИЕ</a:t>
            </a:r>
            <a:endParaRPr lang="ru-RU" sz="10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2218528" y="3925895"/>
            <a:ext cx="15593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0000FF"/>
                </a:solidFill>
                <a:latin typeface="Georgia"/>
              </a:rPr>
              <a:t>ВАРИАТИВНЫЕ МОДУЛИ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96691" y="4371384"/>
            <a:ext cx="29276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Семинары, вебинары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Круглые столы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Практикумы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Мастер-классы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С</a:t>
            </a:r>
            <a:r>
              <a:rPr lang="ru-RU" sz="1400" dirty="0" smtClean="0"/>
              <a:t>тажировки</a:t>
            </a:r>
            <a:endParaRPr lang="ru-RU" sz="1400" dirty="0"/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901" y="2203932"/>
            <a:ext cx="3333152" cy="3843707"/>
          </a:xfrm>
          <a:prstGeom prst="rect">
            <a:avLst/>
          </a:prstGeom>
        </p:spPr>
      </p:pic>
      <p:sp>
        <p:nvSpPr>
          <p:cNvPr id="110" name="Прямоугольник 109"/>
          <p:cNvSpPr/>
          <p:nvPr/>
        </p:nvSpPr>
        <p:spPr>
          <a:xfrm>
            <a:off x="7771064" y="1519393"/>
            <a:ext cx="3859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E60A80"/>
                </a:solidFill>
              </a:rPr>
              <a:t>Региональное методическое объединение «ТЕМП»</a:t>
            </a:r>
            <a:endParaRPr lang="ru-RU" dirty="0">
              <a:solidFill>
                <a:srgbClr val="E60A80"/>
              </a:solidFill>
            </a:endParaRPr>
          </a:p>
        </p:txBody>
      </p:sp>
      <p:pic>
        <p:nvPicPr>
          <p:cNvPr id="111" name="Рисунок 1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397" y="1556415"/>
            <a:ext cx="1086666" cy="540000"/>
          </a:xfrm>
          <a:prstGeom prst="rect">
            <a:avLst/>
          </a:prstGeom>
        </p:spPr>
      </p:pic>
      <p:graphicFrame>
        <p:nvGraphicFramePr>
          <p:cNvPr id="112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093773"/>
              </p:ext>
            </p:extLst>
          </p:nvPr>
        </p:nvGraphicFramePr>
        <p:xfrm>
          <a:off x="7387916" y="2205084"/>
          <a:ext cx="4157941" cy="1671638"/>
        </p:xfrm>
        <a:graphic>
          <a:graphicData uri="http://schemas.openxmlformats.org/drawingml/2006/table">
            <a:tbl>
              <a:tblPr/>
              <a:tblGrid>
                <a:gridCol w="20797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82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71638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BD078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Направления деятельности РМО «ТЕМП»: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BD078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сопровождение профессионального роста учителей технологии;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BD078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методическая поддержка деятельности учителей технологии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BD078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Формы работы РМО: 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BD078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конференции,  ассамблеи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BD078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конкурсы, выставки, 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BD078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семинары, круглые столы, мастерские, 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BD078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проблемные группы, 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BD078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стажерские площадки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4" name="Прямоугольник 113"/>
          <p:cNvSpPr/>
          <p:nvPr/>
        </p:nvSpPr>
        <p:spPr>
          <a:xfrm>
            <a:off x="3040223" y="1151444"/>
            <a:ext cx="5876481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33" b="1" dirty="0">
                <a:solidFill>
                  <a:srgbClr val="A80719"/>
                </a:solidFill>
                <a:latin typeface="Georgia" panose="02040502050405020303" pitchFamily="18" charset="0"/>
              </a:rPr>
              <a:t>ОБСУЖДАЕМ     СОЗДАЕМ      РЕАЛИЗУЕМ    ПУБЛИКУЕМ</a:t>
            </a:r>
          </a:p>
        </p:txBody>
      </p:sp>
      <p:sp>
        <p:nvSpPr>
          <p:cNvPr id="126" name="Двойная стрелка влево/вправо 125"/>
          <p:cNvSpPr/>
          <p:nvPr/>
        </p:nvSpPr>
        <p:spPr>
          <a:xfrm>
            <a:off x="5243355" y="1680144"/>
            <a:ext cx="1053567" cy="320485"/>
          </a:xfrm>
          <a:prstGeom prst="leftRightArrow">
            <a:avLst/>
          </a:prstGeom>
          <a:solidFill>
            <a:srgbClr val="0A557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557F"/>
              </a:solidFill>
            </a:endParaRPr>
          </a:p>
        </p:txBody>
      </p:sp>
      <p:grpSp>
        <p:nvGrpSpPr>
          <p:cNvPr id="128" name="Группа 127"/>
          <p:cNvGrpSpPr/>
          <p:nvPr/>
        </p:nvGrpSpPr>
        <p:grpSpPr>
          <a:xfrm>
            <a:off x="7498931" y="3876722"/>
            <a:ext cx="4208789" cy="1967001"/>
            <a:chOff x="7511386" y="4258134"/>
            <a:chExt cx="3911003" cy="1882475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11386" y="4258134"/>
              <a:ext cx="3911003" cy="1782448"/>
            </a:xfrm>
            <a:prstGeom prst="rect">
              <a:avLst/>
            </a:prstGeom>
          </p:spPr>
        </p:pic>
        <p:sp>
          <p:nvSpPr>
            <p:cNvPr id="127" name="TextBox 126"/>
            <p:cNvSpPr txBox="1"/>
            <p:nvPr/>
          </p:nvSpPr>
          <p:spPr>
            <a:xfrm>
              <a:off x="8749334" y="5940554"/>
              <a:ext cx="162148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 smtClean="0">
                  <a:solidFill>
                    <a:srgbClr val="C00000"/>
                  </a:solidFill>
                </a:rPr>
                <a:t>ВЫЕЗДНЫЕ ЗАСЕДАНИЯ</a:t>
              </a:r>
              <a:endParaRPr lang="ru-RU" sz="7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673471" y="774316"/>
            <a:ext cx="2704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960000"/>
              </a:buClr>
              <a:tabLst>
                <a:tab pos="216000" algn="l"/>
              </a:tabLst>
            </a:pPr>
            <a:r>
              <a:rPr lang="ru-RU" sz="2000" b="1" u="sng" dirty="0" smtClean="0">
                <a:solidFill>
                  <a:srgbClr val="0A557F"/>
                </a:solidFill>
              </a:rPr>
              <a:t>Информирование</a:t>
            </a:r>
          </a:p>
        </p:txBody>
      </p:sp>
      <p:sp>
        <p:nvSpPr>
          <p:cNvPr id="38" name="Заголовок 9"/>
          <p:cNvSpPr txBox="1">
            <a:spLocks/>
          </p:cNvSpPr>
          <p:nvPr/>
        </p:nvSpPr>
        <p:spPr>
          <a:xfrm>
            <a:off x="838200" y="365126"/>
            <a:ext cx="10515600" cy="8758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A557F"/>
                </a:solidFill>
              </a:rPr>
              <a:t>ПРЕОДОЛЕНИЕ ПРОФЕССИОНАЛЬНЫХ ДЕФИЦИТОВ УЧИТЕЛЕЙ ТЕХНОЛОГИИ</a:t>
            </a:r>
            <a:endParaRPr lang="ru-RU" sz="1800" b="1" dirty="0">
              <a:solidFill>
                <a:srgbClr val="0A557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97480" y="774316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960000"/>
              </a:buClr>
              <a:tabLst>
                <a:tab pos="216000" algn="l"/>
              </a:tabLst>
            </a:pPr>
            <a:r>
              <a:rPr lang="ru-RU" sz="2000" b="1" u="sng" dirty="0" smtClean="0">
                <a:solidFill>
                  <a:srgbClr val="0A557F"/>
                </a:solidFill>
              </a:rPr>
              <a:t>Деятельность  </a:t>
            </a:r>
            <a:endParaRPr lang="ru-RU" sz="2000" b="1" u="sng" dirty="0">
              <a:solidFill>
                <a:srgbClr val="0A557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70757" y="773678"/>
            <a:ext cx="2475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960000"/>
              </a:buClr>
              <a:tabLst>
                <a:tab pos="216000" algn="l"/>
              </a:tabLst>
            </a:pPr>
            <a:r>
              <a:rPr lang="ru-RU" sz="2000" b="1" u="sng" dirty="0" smtClean="0">
                <a:solidFill>
                  <a:srgbClr val="0A557F"/>
                </a:solidFill>
              </a:rPr>
              <a:t>Сопровождение </a:t>
            </a:r>
            <a:endParaRPr lang="ru-RU" sz="2000" b="1" u="sng" dirty="0">
              <a:solidFill>
                <a:srgbClr val="0A557F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162" y="1310536"/>
            <a:ext cx="720000" cy="720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Прямоугольник 27"/>
          <p:cNvSpPr/>
          <p:nvPr/>
        </p:nvSpPr>
        <p:spPr>
          <a:xfrm>
            <a:off x="2866987" y="6217570"/>
            <a:ext cx="5766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0A557F"/>
                </a:solidFill>
              </a:rPr>
              <a:t>НАУЧНО-МЕТОДИЧЕСКОЕ ОБЕСПЕЧЕНИЕ </a:t>
            </a:r>
            <a:endParaRPr lang="ru-RU" dirty="0"/>
          </a:p>
        </p:txBody>
      </p:sp>
      <p:sp>
        <p:nvSpPr>
          <p:cNvPr id="29" name="Двойная стрелка влево/вверх 28"/>
          <p:cNvSpPr/>
          <p:nvPr/>
        </p:nvSpPr>
        <p:spPr>
          <a:xfrm rot="5400000">
            <a:off x="1707023" y="5575602"/>
            <a:ext cx="607164" cy="1283938"/>
          </a:xfrm>
          <a:prstGeom prst="leftUpArrow">
            <a:avLst>
              <a:gd name="adj1" fmla="val 15163"/>
              <a:gd name="adj2" fmla="val 19589"/>
              <a:gd name="adj3" fmla="val 25000"/>
            </a:avLst>
          </a:prstGeom>
          <a:solidFill>
            <a:srgbClr val="0A557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войная стрелка влево/вверх 43"/>
          <p:cNvSpPr/>
          <p:nvPr/>
        </p:nvSpPr>
        <p:spPr>
          <a:xfrm rot="16200000" flipH="1">
            <a:off x="8962154" y="5653896"/>
            <a:ext cx="605695" cy="1131747"/>
          </a:xfrm>
          <a:prstGeom prst="leftUpArrow">
            <a:avLst>
              <a:gd name="adj1" fmla="val 15163"/>
              <a:gd name="adj2" fmla="val 19589"/>
              <a:gd name="adj3" fmla="val 25000"/>
            </a:avLst>
          </a:prstGeom>
          <a:solidFill>
            <a:srgbClr val="0A557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10.04.2019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761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1837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altLang="ru-RU" sz="1800" b="1" dirty="0" smtClean="0">
                <a:solidFill>
                  <a:srgbClr val="0A557F"/>
                </a:solidFill>
                <a:ea typeface="+mn-ea"/>
                <a:cs typeface="+mn-cs"/>
              </a:rPr>
              <a:t>НАУЧНО-МЕТОДИЧЕСКОЕ </a:t>
            </a:r>
            <a:r>
              <a:rPr lang="ru-RU" altLang="ru-RU" sz="1800" b="1" dirty="0">
                <a:solidFill>
                  <a:srgbClr val="0A557F"/>
                </a:solidFill>
                <a:ea typeface="+mn-ea"/>
                <a:cs typeface="+mn-cs"/>
              </a:rPr>
              <a:t>ОБЕСПЕЧЕНИЕ ПРЕОДОЛЕНИЯ ПРОФЕССИОНАЛЬНЫХ ДЕФИЦИТОВ УЧИТЕЛЕЙ </a:t>
            </a:r>
            <a:r>
              <a:rPr lang="ru-RU" altLang="ru-RU" sz="1800" b="1" dirty="0">
                <a:solidFill>
                  <a:srgbClr val="0A557F"/>
                </a:solidFill>
              </a:rPr>
              <a:t>ТЕХНОЛОГИИ   </a:t>
            </a:r>
            <a:r>
              <a:rPr lang="ru-RU" altLang="ru-RU" sz="1800" b="1" u="sng" dirty="0">
                <a:solidFill>
                  <a:srgbClr val="960000"/>
                </a:solidFill>
              </a:rPr>
              <a:t>ПРИМЕР</a:t>
            </a:r>
            <a:endParaRPr lang="ru-RU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3483" y="2307861"/>
            <a:ext cx="1133580" cy="7079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1003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</a:rPr>
              <a:t>ПООП ООО </a:t>
            </a:r>
          </a:p>
          <a:p>
            <a:pPr algn="ctr"/>
            <a:r>
              <a:rPr lang="ru-RU" sz="900" b="1" dirty="0">
                <a:solidFill>
                  <a:srgbClr val="C00000"/>
                </a:solidFill>
              </a:rPr>
              <a:t>ПРЕДМЕТНЫЕ РЕЗУЛЬТАТЫ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74530" y="2301887"/>
            <a:ext cx="1134662" cy="7138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1003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</a:rPr>
              <a:t>ПООП ООО  </a:t>
            </a:r>
          </a:p>
          <a:p>
            <a:pPr algn="ctr"/>
            <a:r>
              <a:rPr lang="ru-RU" sz="900" b="1" dirty="0">
                <a:solidFill>
                  <a:srgbClr val="C00000"/>
                </a:solidFill>
              </a:rPr>
              <a:t>СОДЕРЖАНИЕ </a:t>
            </a:r>
          </a:p>
          <a:p>
            <a:pPr algn="ctr"/>
            <a:r>
              <a:rPr lang="ru-RU" sz="900" b="1" dirty="0">
                <a:solidFill>
                  <a:srgbClr val="C00000"/>
                </a:solidFill>
              </a:rPr>
              <a:t>(учебные единицы)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1309618"/>
            <a:ext cx="2370991" cy="785583"/>
          </a:xfrm>
          <a:prstGeom prst="rect">
            <a:avLst/>
          </a:prstGeom>
          <a:solidFill>
            <a:srgbClr val="0A557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Указ Президента РФ, </a:t>
            </a:r>
          </a:p>
          <a:p>
            <a:pPr algn="ctr"/>
            <a:r>
              <a:rPr lang="ru-RU" sz="1200" b="1" dirty="0" smtClean="0"/>
              <a:t>Концепция </a:t>
            </a:r>
            <a:r>
              <a:rPr lang="ru-RU" sz="1200" b="1" dirty="0"/>
              <a:t>развития ТО, ФГОС </a:t>
            </a:r>
            <a:r>
              <a:rPr lang="ru-RU" sz="1200" b="1" dirty="0" smtClean="0"/>
              <a:t>ОО</a:t>
            </a:r>
            <a:endParaRPr lang="ru-RU" sz="1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27611" y="1312411"/>
            <a:ext cx="1464187" cy="795111"/>
          </a:xfrm>
          <a:prstGeom prst="rect">
            <a:avLst/>
          </a:prstGeom>
          <a:solidFill>
            <a:srgbClr val="96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Направления развития РФ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27611" y="2259335"/>
            <a:ext cx="1464187" cy="75643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/>
              <a:t>Стратегии социально-экономического развития </a:t>
            </a:r>
            <a:r>
              <a:rPr lang="ru-RU" sz="900" b="1" dirty="0" smtClean="0"/>
              <a:t>региона</a:t>
            </a:r>
            <a:endParaRPr lang="ru-RU" sz="900" b="1" dirty="0"/>
          </a:p>
        </p:txBody>
      </p:sp>
      <p:sp>
        <p:nvSpPr>
          <p:cNvPr id="9" name="Стрелка вправо 8"/>
          <p:cNvSpPr/>
          <p:nvPr/>
        </p:nvSpPr>
        <p:spPr>
          <a:xfrm flipH="1">
            <a:off x="3215922" y="1679344"/>
            <a:ext cx="204287" cy="174870"/>
          </a:xfrm>
          <a:prstGeom prst="rightArrow">
            <a:avLst>
              <a:gd name="adj1" fmla="val 50000"/>
              <a:gd name="adj2" fmla="val 68560"/>
            </a:avLst>
          </a:prstGeom>
          <a:solidFill>
            <a:srgbClr val="96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flipH="1">
            <a:off x="3211972" y="2574328"/>
            <a:ext cx="215639" cy="169006"/>
          </a:xfrm>
          <a:prstGeom prst="rightArrow">
            <a:avLst>
              <a:gd name="adj1" fmla="val 50000"/>
              <a:gd name="adj2" fmla="val 64164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4029719" y="2070939"/>
            <a:ext cx="192750" cy="184042"/>
          </a:xfrm>
          <a:prstGeom prst="rightArrow">
            <a:avLst>
              <a:gd name="adj1" fmla="val 56564"/>
              <a:gd name="adj2" fmla="val 50695"/>
            </a:avLst>
          </a:prstGeom>
          <a:solidFill>
            <a:srgbClr val="96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1339181" y="2117450"/>
            <a:ext cx="162183" cy="212664"/>
          </a:xfrm>
          <a:prstGeom prst="rightArrow">
            <a:avLst>
              <a:gd name="adj1" fmla="val 50000"/>
              <a:gd name="adj2" fmla="val 44384"/>
            </a:avLst>
          </a:prstGeom>
          <a:solidFill>
            <a:srgbClr val="0A557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2553561" y="2117450"/>
            <a:ext cx="176600" cy="212664"/>
          </a:xfrm>
          <a:prstGeom prst="rightArrow">
            <a:avLst>
              <a:gd name="adj1" fmla="val 50000"/>
              <a:gd name="adj2" fmla="val 44384"/>
            </a:avLst>
          </a:prstGeom>
          <a:solidFill>
            <a:srgbClr val="0A557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9035" y="3105125"/>
            <a:ext cx="40383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960000"/>
                </a:solidFill>
              </a:rPr>
              <a:t>Обновление содержания образовательных </a:t>
            </a:r>
            <a:r>
              <a:rPr lang="ru-RU" dirty="0" smtClean="0">
                <a:solidFill>
                  <a:srgbClr val="960000"/>
                </a:solidFill>
              </a:rPr>
              <a:t>программ</a:t>
            </a:r>
          </a:p>
          <a:p>
            <a:pPr algn="ctr"/>
            <a:r>
              <a:rPr lang="ru-RU" dirty="0">
                <a:solidFill>
                  <a:srgbClr val="960000"/>
                </a:solidFill>
              </a:rPr>
              <a:t>Обновление методик </a:t>
            </a:r>
            <a:r>
              <a:rPr lang="ru-RU" dirty="0" smtClean="0">
                <a:solidFill>
                  <a:srgbClr val="960000"/>
                </a:solidFill>
              </a:rPr>
              <a:t>преподавания </a:t>
            </a:r>
            <a:endParaRPr lang="ru-RU" dirty="0">
              <a:solidFill>
                <a:srgbClr val="96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8200" y="4709550"/>
            <a:ext cx="1886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960000"/>
                </a:solidFill>
              </a:rPr>
              <a:t>Профессиональные дефициты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72709" y="4440115"/>
            <a:ext cx="21190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900" b="1" dirty="0"/>
              <a:t>Предметные </a:t>
            </a:r>
            <a:r>
              <a:rPr lang="ru-RU" sz="900" b="1" dirty="0" smtClean="0"/>
              <a:t>компетенции</a:t>
            </a:r>
            <a:endParaRPr lang="ru-RU" sz="900" b="1" dirty="0"/>
          </a:p>
          <a:p>
            <a:pPr>
              <a:spcAft>
                <a:spcPts val="600"/>
              </a:spcAft>
            </a:pPr>
            <a:r>
              <a:rPr lang="ru-RU" sz="900" b="1" dirty="0" err="1"/>
              <a:t>Метапредметные</a:t>
            </a:r>
            <a:r>
              <a:rPr lang="ru-RU" sz="900" b="1" dirty="0"/>
              <a:t> </a:t>
            </a:r>
            <a:r>
              <a:rPr lang="ru-RU" sz="900" b="1" dirty="0" smtClean="0"/>
              <a:t>компетенции:</a:t>
            </a:r>
          </a:p>
          <a:p>
            <a:pPr marL="171450" indent="-171450">
              <a:buFont typeface="Georgia" panose="02040502050405020303" pitchFamily="18" charset="0"/>
              <a:buChar char="−"/>
            </a:pPr>
            <a:r>
              <a:rPr lang="ru-RU" sz="900" dirty="0"/>
              <a:t>Целеполагание</a:t>
            </a:r>
          </a:p>
          <a:p>
            <a:pPr marL="171450" indent="-171450">
              <a:buFont typeface="Georgia" panose="02040502050405020303" pitchFamily="18" charset="0"/>
              <a:buChar char="−"/>
            </a:pPr>
            <a:r>
              <a:rPr lang="ru-RU" sz="900" dirty="0"/>
              <a:t>Технологическая</a:t>
            </a:r>
          </a:p>
          <a:p>
            <a:pPr marL="171450" indent="-171450">
              <a:buFont typeface="Georgia" panose="02040502050405020303" pitchFamily="18" charset="0"/>
              <a:buChar char="−"/>
            </a:pPr>
            <a:r>
              <a:rPr lang="ru-RU" sz="900" dirty="0"/>
              <a:t>Оценочная</a:t>
            </a:r>
          </a:p>
          <a:p>
            <a:pPr marL="171450" indent="-171450">
              <a:buFont typeface="Georgia" panose="02040502050405020303" pitchFamily="18" charset="0"/>
              <a:buChar char="−"/>
            </a:pPr>
            <a:r>
              <a:rPr lang="ru-RU" sz="900" dirty="0"/>
              <a:t>Коммуникативная</a:t>
            </a:r>
          </a:p>
          <a:p>
            <a:pPr marL="171450" indent="-171450">
              <a:buFont typeface="Georgia" panose="02040502050405020303" pitchFamily="18" charset="0"/>
              <a:buChar char="−"/>
            </a:pPr>
            <a:r>
              <a:rPr lang="ru-RU" sz="900" dirty="0"/>
              <a:t>Методическая</a:t>
            </a:r>
          </a:p>
          <a:p>
            <a:pPr marL="171450" indent="-171450">
              <a:buFont typeface="Georgia" panose="02040502050405020303" pitchFamily="18" charset="0"/>
              <a:buChar char="−"/>
            </a:pPr>
            <a:r>
              <a:rPr lang="ru-RU" sz="900" dirty="0"/>
              <a:t>Информационная (ИКТ</a:t>
            </a:r>
            <a:r>
              <a:rPr lang="ru-RU" sz="900" dirty="0" smtClean="0"/>
              <a:t>)</a:t>
            </a:r>
            <a:endParaRPr lang="ru-RU" sz="90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789741" y="4106008"/>
            <a:ext cx="3916901" cy="0"/>
          </a:xfrm>
          <a:prstGeom prst="line">
            <a:avLst/>
          </a:prstGeom>
          <a:ln w="38100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749669" y="4106008"/>
            <a:ext cx="0" cy="668215"/>
          </a:xfrm>
          <a:prstGeom prst="straightConnector1">
            <a:avLst/>
          </a:prstGeom>
          <a:ln w="38100">
            <a:solidFill>
              <a:srgbClr val="96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ятиугольник 22"/>
          <p:cNvSpPr/>
          <p:nvPr/>
        </p:nvSpPr>
        <p:spPr>
          <a:xfrm>
            <a:off x="5070639" y="1307911"/>
            <a:ext cx="298789" cy="4963039"/>
          </a:xfrm>
          <a:prstGeom prst="homePlate">
            <a:avLst>
              <a:gd name="adj" fmla="val 81746"/>
            </a:avLst>
          </a:prstGeom>
          <a:solidFill>
            <a:srgbClr val="0A55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4" name="TextBox 23"/>
          <p:cNvSpPr txBox="1"/>
          <p:nvPr/>
        </p:nvSpPr>
        <p:spPr>
          <a:xfrm>
            <a:off x="5624039" y="1294467"/>
            <a:ext cx="2708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ППК </a:t>
            </a:r>
          </a:p>
          <a:p>
            <a:pPr algn="ctr"/>
            <a:r>
              <a:rPr lang="ru-RU" sz="1400" dirty="0" smtClean="0"/>
              <a:t>Профессиональное развитие учителя технологии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956876" y="2298489"/>
            <a:ext cx="5723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Методические письма</a:t>
            </a:r>
            <a:endParaRPr lang="ru-RU" sz="1400" b="1" dirty="0"/>
          </a:p>
          <a:p>
            <a:pPr algn="ctr"/>
            <a:r>
              <a:rPr lang="ru-RU" sz="1400" dirty="0"/>
              <a:t>«Об организации учебного процесса по </a:t>
            </a:r>
            <a:r>
              <a:rPr lang="ru-RU" sz="1400" dirty="0" smtClean="0"/>
              <a:t>технологии»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6005146" y="3226091"/>
            <a:ext cx="25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Модернизация </a:t>
            </a:r>
            <a:r>
              <a:rPr lang="ru-RU" sz="1400" dirty="0"/>
              <a:t>технологий и содержания обучения предметной области «Технология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999068" y="2953785"/>
            <a:ext cx="3058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Методические рекомендации</a:t>
            </a:r>
            <a:endParaRPr lang="ru-RU" sz="1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8818685" y="3195922"/>
            <a:ext cx="27768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ea typeface="Times New Roman" panose="02020603050405020304" pitchFamily="18" charset="0"/>
              </a:rPr>
              <a:t>Предметная область «Технология» как ресурс профессионального самоопределения школьников</a:t>
            </a:r>
            <a:endParaRPr lang="ru-RU" sz="1400" dirty="0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8440" y="4228788"/>
            <a:ext cx="1617279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701" y="4228788"/>
            <a:ext cx="1617279" cy="216000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8453005" y="1311926"/>
            <a:ext cx="3142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 </a:t>
            </a:r>
            <a:r>
              <a:rPr lang="ru-RU" sz="1400" b="1" dirty="0" smtClean="0"/>
              <a:t>ППК</a:t>
            </a:r>
          </a:p>
          <a:p>
            <a:pPr algn="ctr"/>
            <a:r>
              <a:rPr lang="ru-RU" sz="1400" dirty="0" smtClean="0"/>
              <a:t>ФГОС </a:t>
            </a:r>
            <a:r>
              <a:rPr lang="ru-RU" sz="1400" dirty="0"/>
              <a:t>ООО: Профессиональное </a:t>
            </a:r>
            <a:r>
              <a:rPr lang="ru-RU" sz="1400" dirty="0" smtClean="0"/>
              <a:t>самоопределение </a:t>
            </a:r>
            <a:r>
              <a:rPr lang="ru-RU" sz="1400" dirty="0"/>
              <a:t>на уроках технологии: </a:t>
            </a:r>
            <a:r>
              <a:rPr lang="ru-RU" sz="1400" dirty="0" smtClean="0"/>
              <a:t>региональный </a:t>
            </a:r>
            <a:r>
              <a:rPr lang="ru-RU" sz="1400" dirty="0"/>
              <a:t>аспект»</a:t>
            </a:r>
          </a:p>
        </p:txBody>
      </p:sp>
      <p:sp>
        <p:nvSpPr>
          <p:cNvPr id="32" name="Пятиугольник 31"/>
          <p:cNvSpPr/>
          <p:nvPr/>
        </p:nvSpPr>
        <p:spPr>
          <a:xfrm>
            <a:off x="9720426" y="4228788"/>
            <a:ext cx="232466" cy="2160000"/>
          </a:xfrm>
          <a:prstGeom prst="homePlate">
            <a:avLst>
              <a:gd name="adj" fmla="val 81746"/>
            </a:avLst>
          </a:prstGeom>
          <a:solidFill>
            <a:srgbClr val="0A557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33" name="TextBox 32"/>
          <p:cNvSpPr txBox="1"/>
          <p:nvPr/>
        </p:nvSpPr>
        <p:spPr>
          <a:xfrm>
            <a:off x="10057919" y="4386649"/>
            <a:ext cx="162257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/>
              <a:t>Учебные пособия на занятиях ПК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/>
              <a:t>Навигатор (ориентир) при разработке РП и уроков технологии, организации взаимодействия с социальными партнерами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10.04.2019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981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741" y="259154"/>
            <a:ext cx="10754559" cy="821837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altLang="ru-RU" sz="1800" b="1" dirty="0" smtClean="0">
                <a:solidFill>
                  <a:srgbClr val="0A557F"/>
                </a:solidFill>
                <a:ea typeface="+mn-ea"/>
                <a:cs typeface="+mn-cs"/>
              </a:rPr>
              <a:t>НАУЧНО-МЕТОДИЧЕСКОЕ </a:t>
            </a:r>
            <a:r>
              <a:rPr lang="ru-RU" altLang="ru-RU" sz="1800" b="1" dirty="0">
                <a:solidFill>
                  <a:srgbClr val="0A557F"/>
                </a:solidFill>
                <a:ea typeface="+mn-ea"/>
                <a:cs typeface="+mn-cs"/>
              </a:rPr>
              <a:t>ОБЕСПЕЧЕНИЕ ПРЕОДОЛЕНИЯ ПРОФЕССИОНАЛЬНЫХ ДЕФИЦИТОВ УЧИТЕЛЕЙ </a:t>
            </a:r>
            <a:r>
              <a:rPr lang="ru-RU" altLang="ru-RU" sz="1800" b="1" dirty="0" smtClean="0">
                <a:solidFill>
                  <a:srgbClr val="0A557F"/>
                </a:solidFill>
                <a:ea typeface="+mn-ea"/>
                <a:cs typeface="+mn-cs"/>
              </a:rPr>
              <a:t>ТЕХНОЛОГИИ   </a:t>
            </a:r>
            <a:r>
              <a:rPr lang="ru-RU" altLang="ru-RU" sz="1800" b="1" u="sng" dirty="0" smtClean="0">
                <a:solidFill>
                  <a:srgbClr val="960000"/>
                </a:solidFill>
                <a:ea typeface="+mn-ea"/>
                <a:cs typeface="+mn-cs"/>
              </a:rPr>
              <a:t>ПЕРСПЕКТИВЫ</a:t>
            </a:r>
            <a:endParaRPr lang="ru-RU" u="sng" dirty="0">
              <a:solidFill>
                <a:srgbClr val="96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1599753"/>
            <a:ext cx="2370991" cy="2558997"/>
          </a:xfrm>
          <a:prstGeom prst="rect">
            <a:avLst/>
          </a:prstGeom>
          <a:solidFill>
            <a:srgbClr val="0A557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/>
          </a:p>
          <a:p>
            <a:pPr algn="ctr"/>
            <a:endParaRPr lang="ru-RU" sz="1200" b="1" dirty="0"/>
          </a:p>
          <a:p>
            <a:pPr algn="ctr"/>
            <a:endParaRPr lang="ru-RU" sz="1200" b="1" dirty="0" smtClean="0"/>
          </a:p>
          <a:p>
            <a:pPr algn="ctr"/>
            <a:endParaRPr lang="ru-RU" sz="1200" b="1" dirty="0"/>
          </a:p>
          <a:p>
            <a:pPr algn="ctr"/>
            <a:r>
              <a:rPr lang="ru-RU" sz="1200" b="1" dirty="0" smtClean="0"/>
              <a:t>Указ Президента РФ,</a:t>
            </a:r>
          </a:p>
          <a:p>
            <a:pPr algn="ctr"/>
            <a:r>
              <a:rPr lang="ru-RU" sz="1200" b="1" dirty="0" smtClean="0"/>
              <a:t>Национальный проект «ОБРАЗОВАНИЕ»</a:t>
            </a:r>
          </a:p>
          <a:p>
            <a:pPr algn="ctr"/>
            <a:r>
              <a:rPr lang="ru-RU" sz="1200" b="1" dirty="0" smtClean="0"/>
              <a:t>Федеральный проект «Современная школа» </a:t>
            </a:r>
          </a:p>
          <a:p>
            <a:pPr algn="ctr"/>
            <a:r>
              <a:rPr lang="ru-RU" sz="1200" b="1" dirty="0" smtClean="0"/>
              <a:t>Концепция </a:t>
            </a:r>
            <a:r>
              <a:rPr lang="ru-RU" sz="1200" b="1" dirty="0"/>
              <a:t>развития ТО, ФГОС </a:t>
            </a:r>
            <a:r>
              <a:rPr lang="ru-RU" sz="1200" b="1" dirty="0" smtClean="0"/>
              <a:t>ОО</a:t>
            </a:r>
            <a:endParaRPr lang="ru-RU" sz="1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27611" y="1598047"/>
            <a:ext cx="1464187" cy="256070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 smtClean="0"/>
          </a:p>
          <a:p>
            <a:pPr algn="ctr"/>
            <a:endParaRPr lang="ru-RU" sz="900" b="1" dirty="0"/>
          </a:p>
          <a:p>
            <a:pPr algn="ctr"/>
            <a:endParaRPr lang="ru-RU" sz="1100" b="1" dirty="0" smtClean="0"/>
          </a:p>
          <a:p>
            <a:pPr algn="ctr"/>
            <a:endParaRPr lang="ru-RU" sz="1100" b="1" dirty="0"/>
          </a:p>
          <a:p>
            <a:pPr algn="ctr"/>
            <a:endParaRPr lang="ru-RU" sz="1100" b="1" dirty="0" smtClean="0"/>
          </a:p>
          <a:p>
            <a:pPr algn="ctr"/>
            <a:r>
              <a:rPr lang="ru-RU" sz="1100" b="1" dirty="0" smtClean="0"/>
              <a:t>Стратегии </a:t>
            </a:r>
            <a:r>
              <a:rPr lang="ru-RU" sz="1100" b="1" dirty="0"/>
              <a:t>социально-экономического развития </a:t>
            </a:r>
            <a:r>
              <a:rPr lang="ru-RU" sz="1100" b="1" dirty="0" smtClean="0"/>
              <a:t>региона</a:t>
            </a:r>
            <a:endParaRPr lang="ru-RU" sz="1100" b="1" dirty="0"/>
          </a:p>
        </p:txBody>
      </p:sp>
      <p:sp>
        <p:nvSpPr>
          <p:cNvPr id="10" name="Стрелка вправо 9"/>
          <p:cNvSpPr/>
          <p:nvPr/>
        </p:nvSpPr>
        <p:spPr>
          <a:xfrm flipH="1">
            <a:off x="3211972" y="3346186"/>
            <a:ext cx="215639" cy="169006"/>
          </a:xfrm>
          <a:prstGeom prst="rightArrow">
            <a:avLst>
              <a:gd name="adj1" fmla="val 50000"/>
              <a:gd name="adj2" fmla="val 64164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8200" y="4964518"/>
            <a:ext cx="1886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960000"/>
                </a:solidFill>
              </a:rPr>
              <a:t>Профессиональные дефициты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72709" y="4695083"/>
            <a:ext cx="21190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900" b="1" dirty="0"/>
              <a:t>Предметные </a:t>
            </a:r>
            <a:r>
              <a:rPr lang="ru-RU" sz="900" b="1" dirty="0" smtClean="0"/>
              <a:t>компетенции</a:t>
            </a:r>
            <a:endParaRPr lang="ru-RU" sz="900" b="1" dirty="0"/>
          </a:p>
          <a:p>
            <a:pPr>
              <a:spcAft>
                <a:spcPts val="600"/>
              </a:spcAft>
            </a:pPr>
            <a:r>
              <a:rPr lang="ru-RU" sz="900" b="1" dirty="0" err="1"/>
              <a:t>Метапредметные</a:t>
            </a:r>
            <a:r>
              <a:rPr lang="ru-RU" sz="900" b="1" dirty="0"/>
              <a:t> </a:t>
            </a:r>
            <a:r>
              <a:rPr lang="ru-RU" sz="900" b="1" dirty="0" smtClean="0"/>
              <a:t>компетенции:</a:t>
            </a:r>
          </a:p>
          <a:p>
            <a:pPr marL="171450" indent="-171450">
              <a:buFont typeface="Georgia" panose="02040502050405020303" pitchFamily="18" charset="0"/>
              <a:buChar char="−"/>
            </a:pPr>
            <a:r>
              <a:rPr lang="ru-RU" sz="900" dirty="0"/>
              <a:t>Целеполагание</a:t>
            </a:r>
          </a:p>
          <a:p>
            <a:pPr marL="171450" indent="-171450">
              <a:buFont typeface="Georgia" panose="02040502050405020303" pitchFamily="18" charset="0"/>
              <a:buChar char="−"/>
            </a:pPr>
            <a:r>
              <a:rPr lang="ru-RU" sz="900" dirty="0"/>
              <a:t>Технологическая</a:t>
            </a:r>
          </a:p>
          <a:p>
            <a:pPr marL="171450" indent="-171450">
              <a:buFont typeface="Georgia" panose="02040502050405020303" pitchFamily="18" charset="0"/>
              <a:buChar char="−"/>
            </a:pPr>
            <a:r>
              <a:rPr lang="ru-RU" sz="900" dirty="0"/>
              <a:t>Оценочная</a:t>
            </a:r>
          </a:p>
          <a:p>
            <a:pPr marL="171450" indent="-171450">
              <a:buFont typeface="Georgia" panose="02040502050405020303" pitchFamily="18" charset="0"/>
              <a:buChar char="−"/>
            </a:pPr>
            <a:r>
              <a:rPr lang="ru-RU" sz="900" dirty="0"/>
              <a:t>Коммуникативная</a:t>
            </a:r>
          </a:p>
          <a:p>
            <a:pPr marL="171450" indent="-171450">
              <a:buFont typeface="Georgia" panose="02040502050405020303" pitchFamily="18" charset="0"/>
              <a:buChar char="−"/>
            </a:pPr>
            <a:r>
              <a:rPr lang="ru-RU" sz="900" dirty="0"/>
              <a:t>Методическая</a:t>
            </a:r>
          </a:p>
          <a:p>
            <a:pPr marL="171450" indent="-171450">
              <a:buFont typeface="Georgia" panose="02040502050405020303" pitchFamily="18" charset="0"/>
              <a:buChar char="−"/>
            </a:pPr>
            <a:r>
              <a:rPr lang="ru-RU" sz="900" dirty="0"/>
              <a:t>Информационная (ИКТ</a:t>
            </a:r>
            <a:r>
              <a:rPr lang="ru-RU" sz="900" dirty="0" smtClean="0"/>
              <a:t>)</a:t>
            </a:r>
            <a:endParaRPr lang="ru-RU" sz="90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789741" y="4360976"/>
            <a:ext cx="3916901" cy="0"/>
          </a:xfrm>
          <a:prstGeom prst="line">
            <a:avLst/>
          </a:prstGeom>
          <a:ln w="38100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749669" y="4360976"/>
            <a:ext cx="0" cy="668215"/>
          </a:xfrm>
          <a:prstGeom prst="straightConnector1">
            <a:avLst/>
          </a:prstGeom>
          <a:ln w="38100">
            <a:solidFill>
              <a:srgbClr val="96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ятиугольник 22"/>
          <p:cNvSpPr/>
          <p:nvPr/>
        </p:nvSpPr>
        <p:spPr>
          <a:xfrm>
            <a:off x="5070639" y="1596153"/>
            <a:ext cx="298789" cy="4674797"/>
          </a:xfrm>
          <a:prstGeom prst="homePlate">
            <a:avLst>
              <a:gd name="adj" fmla="val 81746"/>
            </a:avLst>
          </a:prstGeom>
          <a:solidFill>
            <a:srgbClr val="0A55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4" name="TextBox 23"/>
          <p:cNvSpPr txBox="1"/>
          <p:nvPr/>
        </p:nvSpPr>
        <p:spPr>
          <a:xfrm>
            <a:off x="5574004" y="1552168"/>
            <a:ext cx="2535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ППК</a:t>
            </a:r>
          </a:p>
          <a:p>
            <a:pPr algn="ctr"/>
            <a:r>
              <a:rPr lang="ru-RU" sz="1200" dirty="0" smtClean="0"/>
              <a:t>Федеральный </a:t>
            </a:r>
            <a:r>
              <a:rPr lang="ru-RU" sz="1200" dirty="0"/>
              <a:t>проект «Современная школа»: обновление содержания и методов обучения предметной области «Технология</a:t>
            </a:r>
            <a:r>
              <a:rPr lang="ru-RU" sz="1200" dirty="0" smtClean="0"/>
              <a:t>»</a:t>
            </a:r>
            <a:endParaRPr lang="ru-RU" sz="1200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04" y="1811204"/>
            <a:ext cx="721356" cy="72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880" y="1811204"/>
            <a:ext cx="720000" cy="720000"/>
          </a:xfrm>
          <a:prstGeom prst="ellipse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266" y="1913040"/>
            <a:ext cx="720000" cy="69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673471" y="1011700"/>
            <a:ext cx="2704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960000"/>
              </a:buClr>
              <a:tabLst>
                <a:tab pos="216000" algn="l"/>
              </a:tabLst>
            </a:pPr>
            <a:r>
              <a:rPr lang="ru-RU" sz="2000" b="1" u="sng" dirty="0" smtClean="0">
                <a:solidFill>
                  <a:srgbClr val="0A557F"/>
                </a:solidFill>
              </a:rPr>
              <a:t>Информирование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97480" y="1011700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960000"/>
              </a:buClr>
              <a:tabLst>
                <a:tab pos="216000" algn="l"/>
              </a:tabLst>
            </a:pPr>
            <a:r>
              <a:rPr lang="ru-RU" sz="2000" b="1" u="sng" dirty="0" smtClean="0">
                <a:solidFill>
                  <a:srgbClr val="0A557F"/>
                </a:solidFill>
              </a:rPr>
              <a:t>Деятельность  </a:t>
            </a:r>
            <a:endParaRPr lang="ru-RU" sz="2000" b="1" u="sng" dirty="0">
              <a:solidFill>
                <a:srgbClr val="0A557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70757" y="1011062"/>
            <a:ext cx="2475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960000"/>
              </a:buClr>
              <a:tabLst>
                <a:tab pos="216000" algn="l"/>
              </a:tabLst>
            </a:pPr>
            <a:r>
              <a:rPr lang="ru-RU" sz="2000" b="1" u="sng" dirty="0" smtClean="0">
                <a:solidFill>
                  <a:srgbClr val="0A557F"/>
                </a:solidFill>
              </a:rPr>
              <a:t>Сопровождение </a:t>
            </a:r>
            <a:endParaRPr lang="ru-RU" sz="2000" b="1" u="sng" dirty="0">
              <a:solidFill>
                <a:srgbClr val="0A557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721318" y="1593299"/>
            <a:ext cx="29716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ВЕБИНАР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«</a:t>
            </a:r>
            <a:r>
              <a:rPr lang="ru-RU" sz="1200" dirty="0"/>
              <a:t>Федеральный проект «Современная школа»: обновление содержания и совершенствование методов обучения предметной области «Технология</a:t>
            </a:r>
            <a:r>
              <a:rPr lang="ru-RU" sz="1200" dirty="0" smtClean="0"/>
              <a:t>»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730111" y="2720262"/>
            <a:ext cx="29628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МЕЖМУНИЦИПАЛЬНЫЕ СЕМИНАРЫ</a:t>
            </a:r>
          </a:p>
          <a:p>
            <a:pPr algn="ctr"/>
            <a:r>
              <a:rPr lang="ru-RU" sz="1200" dirty="0" smtClean="0"/>
              <a:t>Сетевая </a:t>
            </a:r>
            <a:r>
              <a:rPr lang="ru-RU" sz="1200" dirty="0"/>
              <a:t>форма реализации образовательных программ по предметной области «Технология</a:t>
            </a:r>
            <a:r>
              <a:rPr lang="ru-RU" sz="1200" dirty="0" smtClean="0"/>
              <a:t>» 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575938" y="2733783"/>
            <a:ext cx="25355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ППК</a:t>
            </a:r>
          </a:p>
          <a:p>
            <a:pPr algn="ctr"/>
            <a:r>
              <a:rPr lang="ru-RU" sz="1200" dirty="0" smtClean="0"/>
              <a:t>Национальная </a:t>
            </a:r>
            <a:r>
              <a:rPr lang="ru-RU" sz="1200" dirty="0"/>
              <a:t>система </a:t>
            </a:r>
            <a:r>
              <a:rPr lang="ru-RU" sz="1200" dirty="0" smtClean="0"/>
              <a:t>учительского </a:t>
            </a:r>
            <a:r>
              <a:rPr lang="ru-RU" sz="1200" dirty="0"/>
              <a:t>роста: подготовка учителей </a:t>
            </a:r>
            <a:r>
              <a:rPr lang="ru-RU" sz="1200" dirty="0" smtClean="0"/>
              <a:t>технологии</a:t>
            </a:r>
            <a:endParaRPr lang="ru-RU" sz="12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574004" y="3547196"/>
            <a:ext cx="2535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ППК</a:t>
            </a:r>
          </a:p>
          <a:p>
            <a:pPr algn="ctr"/>
            <a:r>
              <a:rPr lang="ru-RU" sz="1200" dirty="0" smtClean="0"/>
              <a:t>Стажировка </a:t>
            </a:r>
            <a:r>
              <a:rPr lang="ru-RU" sz="1200" dirty="0"/>
              <a:t>на базе технопарков "</a:t>
            </a:r>
            <a:r>
              <a:rPr lang="ru-RU" sz="1200" dirty="0" err="1" smtClean="0"/>
              <a:t>Кванториум</a:t>
            </a:r>
            <a:r>
              <a:rPr lang="ru-RU" sz="1200" dirty="0"/>
              <a:t>"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721317" y="3861673"/>
            <a:ext cx="2971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МЕТОДИЧЕСКИЕ РЕКОМЕНДАЦИИ</a:t>
            </a:r>
          </a:p>
          <a:p>
            <a:pPr algn="ctr"/>
            <a:r>
              <a:rPr lang="ru-RU" sz="1200" dirty="0" smtClean="0"/>
              <a:t>Региональная </a:t>
            </a:r>
            <a:r>
              <a:rPr lang="ru-RU" sz="1200" dirty="0"/>
              <a:t>модель освоения </a:t>
            </a:r>
            <a:r>
              <a:rPr lang="ru-RU" sz="1200" dirty="0" smtClean="0"/>
              <a:t>предметной </a:t>
            </a:r>
            <a:r>
              <a:rPr lang="ru-RU" sz="1200" dirty="0"/>
              <a:t>области «Технология</a:t>
            </a:r>
            <a:r>
              <a:rPr lang="ru-RU" sz="1200" dirty="0" smtClean="0"/>
              <a:t>»</a:t>
            </a:r>
            <a:endParaRPr lang="ru-RU" sz="12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550287" y="4898741"/>
            <a:ext cx="51162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E60A80"/>
                </a:solidFill>
              </a:rPr>
              <a:t>Региональное методическое объединение «ТЕМП»</a:t>
            </a:r>
            <a:endParaRPr lang="ru-RU" sz="1400" dirty="0">
              <a:solidFill>
                <a:srgbClr val="E60A80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3778" y="4849530"/>
            <a:ext cx="724444" cy="360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0544" y="5308988"/>
            <a:ext cx="719646" cy="720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8950" y="5327681"/>
            <a:ext cx="703167" cy="701307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7308342" y="5190008"/>
            <a:ext cx="438460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РАБОЧИЕ ГРУППЫ</a:t>
            </a:r>
          </a:p>
          <a:p>
            <a:pPr>
              <a:spcAft>
                <a:spcPts val="600"/>
              </a:spcAft>
            </a:pPr>
            <a:r>
              <a:rPr lang="ru-RU" sz="900" dirty="0" smtClean="0"/>
              <a:t>1</a:t>
            </a:r>
            <a:r>
              <a:rPr lang="ru-RU" sz="900" dirty="0"/>
              <a:t>. Рабочая группа по инвентаризации инфраструктурных, материально-технических и кадровых ресурсов организаций </a:t>
            </a:r>
            <a:r>
              <a:rPr lang="ru-RU" sz="900" dirty="0" smtClean="0"/>
              <a:t>для </a:t>
            </a:r>
            <a:r>
              <a:rPr lang="ru-RU" sz="900" dirty="0"/>
              <a:t>реализации предметной области «Технология» и других предметных областей.</a:t>
            </a:r>
          </a:p>
          <a:p>
            <a:pPr>
              <a:spcAft>
                <a:spcPts val="600"/>
              </a:spcAft>
            </a:pPr>
            <a:r>
              <a:rPr lang="ru-RU" sz="900" dirty="0"/>
              <a:t>2. Рабочая группа по обновлению содержания региональной программы по технологии «Технологии отраслей профессиональной деятельности Ярославской области</a:t>
            </a:r>
            <a:r>
              <a:rPr lang="ru-RU" sz="900" dirty="0" smtClean="0"/>
              <a:t>»</a:t>
            </a:r>
            <a:endParaRPr lang="ru-RU" sz="900" dirty="0"/>
          </a:p>
        </p:txBody>
      </p:sp>
      <p:sp>
        <p:nvSpPr>
          <p:cNvPr id="45" name="TextBox 44"/>
          <p:cNvSpPr txBox="1"/>
          <p:nvPr/>
        </p:nvSpPr>
        <p:spPr>
          <a:xfrm>
            <a:off x="5574004" y="4198363"/>
            <a:ext cx="2840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МЕТОДИЧЕСКИЕ ПИСЬМА</a:t>
            </a:r>
          </a:p>
          <a:p>
            <a:pPr algn="ctr"/>
            <a:r>
              <a:rPr lang="ru-RU" sz="1200" dirty="0" smtClean="0"/>
              <a:t>«</a:t>
            </a:r>
            <a:r>
              <a:rPr lang="ru-RU" sz="1200" dirty="0"/>
              <a:t>Об организации учебного процесса по </a:t>
            </a:r>
            <a:r>
              <a:rPr lang="ru-RU" sz="1200" dirty="0" smtClean="0"/>
              <a:t>технологии»</a:t>
            </a:r>
            <a:endParaRPr lang="ru-RU" sz="1200" dirty="0"/>
          </a:p>
        </p:txBody>
      </p:sp>
      <p:cxnSp>
        <p:nvCxnSpPr>
          <p:cNvPr id="48" name="Соединительная линия уступом 47"/>
          <p:cNvCxnSpPr/>
          <p:nvPr/>
        </p:nvCxnSpPr>
        <p:spPr>
          <a:xfrm flipV="1">
            <a:off x="11396533" y="4306810"/>
            <a:ext cx="12700" cy="1505306"/>
          </a:xfrm>
          <a:prstGeom prst="bentConnector3">
            <a:avLst>
              <a:gd name="adj1" fmla="val 1800000"/>
            </a:avLst>
          </a:prstGeom>
          <a:ln w="38100">
            <a:solidFill>
              <a:srgbClr val="0A557F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10.04.2019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968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574</Words>
  <Application>Microsoft Office PowerPoint</Application>
  <PresentationFormat>Произвольный</PresentationFormat>
  <Paragraphs>158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1_Тема Office</vt:lpstr>
      <vt:lpstr>НАУЧНО-МЕТОДИЧЕСКОЕ ОБЕСПЕЧЕНИЕ ПРЕОДОЛЕНИЯ ПРОФЕССИОНАЛЬНЫХ ДЕФИЦИТОВ УЧИТЕЛЕЙ ТЕХНОЛОГИИ</vt:lpstr>
      <vt:lpstr>Предметная область «Технология»: направления работы</vt:lpstr>
      <vt:lpstr>Презентация PowerPoint</vt:lpstr>
      <vt:lpstr>НАУЧНО-МЕТОДИЧЕСКОЕ ОБЕСПЕЧЕНИЕ ПРЕОДОЛЕНИЯ ПРОФЕССИОНАЛЬНЫХ ДЕФИЦИТОВ УЧИТЕЛЕЙ ТЕХНОЛОГИИ   ПРИМЕР</vt:lpstr>
      <vt:lpstr>НАУЧНО-МЕТОДИЧЕСКОЕ ОБЕСПЕЧЕНИЕ ПРЕОДОЛЕНИЯ ПРОФЕССИОНАЛЬНЫХ ДЕФИЦИТОВ УЧИТЕЛЕЙ ТЕХНОЛОГИИ   ПЕРСПЕКТИВЫ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Предметная область «Технология»</dc:title>
  <dc:creator>Пользователь Windows</dc:creator>
  <cp:lastModifiedBy>Галина Валентиновна Куприянова</cp:lastModifiedBy>
  <cp:revision>51</cp:revision>
  <cp:lastPrinted>2019-04-12T09:17:56Z</cp:lastPrinted>
  <dcterms:created xsi:type="dcterms:W3CDTF">2018-12-04T20:03:24Z</dcterms:created>
  <dcterms:modified xsi:type="dcterms:W3CDTF">2019-04-12T09:18:23Z</dcterms:modified>
</cp:coreProperties>
</file>