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3"/>
  </p:notesMasterIdLst>
  <p:handoutMasterIdLst>
    <p:handoutMasterId r:id="rId44"/>
  </p:handoutMasterIdLst>
  <p:sldIdLst>
    <p:sldId id="259" r:id="rId3"/>
    <p:sldId id="281" r:id="rId4"/>
    <p:sldId id="280" r:id="rId5"/>
    <p:sldId id="283" r:id="rId6"/>
    <p:sldId id="305" r:id="rId7"/>
    <p:sldId id="287" r:id="rId8"/>
    <p:sldId id="297" r:id="rId9"/>
    <p:sldId id="345" r:id="rId10"/>
    <p:sldId id="288" r:id="rId11"/>
    <p:sldId id="293" r:id="rId12"/>
    <p:sldId id="296" r:id="rId13"/>
    <p:sldId id="341" r:id="rId14"/>
    <p:sldId id="306" r:id="rId15"/>
    <p:sldId id="342" r:id="rId16"/>
    <p:sldId id="303" r:id="rId17"/>
    <p:sldId id="340" r:id="rId18"/>
    <p:sldId id="346" r:id="rId19"/>
    <p:sldId id="334" r:id="rId20"/>
    <p:sldId id="347" r:id="rId21"/>
    <p:sldId id="337" r:id="rId22"/>
    <p:sldId id="338" r:id="rId23"/>
    <p:sldId id="351" r:id="rId24"/>
    <p:sldId id="349" r:id="rId25"/>
    <p:sldId id="318" r:id="rId26"/>
    <p:sldId id="359" r:id="rId27"/>
    <p:sldId id="344" r:id="rId28"/>
    <p:sldId id="352" r:id="rId29"/>
    <p:sldId id="356" r:id="rId30"/>
    <p:sldId id="357" r:id="rId31"/>
    <p:sldId id="353" r:id="rId32"/>
    <p:sldId id="355" r:id="rId33"/>
    <p:sldId id="309" r:id="rId34"/>
    <p:sldId id="350" r:id="rId35"/>
    <p:sldId id="358" r:id="rId36"/>
    <p:sldId id="361" r:id="rId37"/>
    <p:sldId id="360" r:id="rId38"/>
    <p:sldId id="343" r:id="rId39"/>
    <p:sldId id="354" r:id="rId40"/>
    <p:sldId id="329" r:id="rId41"/>
    <p:sldId id="264" r:id="rId4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D36"/>
    <a:srgbClr val="B25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6279" autoAdjust="0"/>
  </p:normalViewPr>
  <p:slideViewPr>
    <p:cSldViewPr snapToGrid="0">
      <p:cViewPr>
        <p:scale>
          <a:sx n="55" d="100"/>
          <a:sy n="55" d="100"/>
        </p:scale>
        <p:origin x="-86" y="-37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nn\Documents\Data\document\&#1048;&#1056;&#1054;\&#1062;&#1048;&#1058;\&#1084;&#1086;&#1077;\&#1086;&#1090;&#1095;&#1077;&#1090;-&#1079;&#1072;-2017\&#1054;&#1090;&#1095;&#1077;&#1090;-&#1089;&#1072;&#1081;&#1090;&#1099;-&#1086;&#1073;&#1097;&#1080;&#1081;-2017-&#1076;&#1083;&#1103;%20&#1088;&#1077;&#1082;&#1090;&#1086;&#1088;&#1072;&#1090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Выполнение работ по всем сайтам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4479396325459318"/>
          <c:y val="0.32944663167104116"/>
          <c:w val="0.85520603674540685"/>
          <c:h val="0.57772163896179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Лист3!$J$18</c:f>
              <c:strCache>
                <c:ptCount val="1"/>
                <c:pt idx="0">
                  <c:v>РЧЧ По всем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Лист3!$I$19:$I$21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Лист3!$J$19:$J$21</c:f>
              <c:numCache>
                <c:formatCode>General</c:formatCode>
                <c:ptCount val="3"/>
                <c:pt idx="0">
                  <c:v>14367</c:v>
                </c:pt>
                <c:pt idx="1">
                  <c:v>13848</c:v>
                </c:pt>
                <c:pt idx="2">
                  <c:v>18529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C2-4B91-A431-B003D427B3A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12122368"/>
        <c:axId val="35166400"/>
      </c:barChart>
      <c:catAx>
        <c:axId val="11212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5166400"/>
        <c:crosses val="autoZero"/>
        <c:auto val="1"/>
        <c:lblAlgn val="ctr"/>
        <c:lblOffset val="100"/>
        <c:noMultiLvlLbl val="0"/>
      </c:catAx>
      <c:valAx>
        <c:axId val="351664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21223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1747937285638699"/>
          <c:y val="0.16859166595115077"/>
          <c:w val="0.33330737466676591"/>
          <c:h val="6.0117201488552097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6F6E3-835E-4725-B3AF-474FC3993CA9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20792-CC55-41C3-83E7-8B23D0BD3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610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55FD3-E00F-4BAA-8CF5-5D98C2387A0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6B342-CA46-458E-821A-04DD9A7D1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778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dcommunity.ru/pages/2017/p_pushkin/itogi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iro.yar.ru/index.php?id=2825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index.php?id=2714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iro.yar.ru/index.php?id=2739" TargetMode="External"/><Relationship Id="rId4" Type="http://schemas.openxmlformats.org/officeDocument/2006/relationships/hyperlink" Target="http://www.iro.yar.ru/index.php?id=2750" TargetMode="Externa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Годовые</a:t>
            </a:r>
            <a:r>
              <a:rPr lang="ru-RU" baseline="0" dirty="0" smtClean="0"/>
              <a:t> о</a:t>
            </a:r>
            <a:r>
              <a:rPr lang="ru-RU" dirty="0" smtClean="0"/>
              <a:t>тчеты Центра представлены на ресурсе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cath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\\)\Информационный центр\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Г.Д.Редченкова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\_ОТЧЁТЫ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6B342-CA46-458E-821A-04DD9A7D1FA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420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Педагоги,</a:t>
            </a:r>
            <a:r>
              <a:rPr lang="ru-RU" baseline="0" dirty="0" smtClean="0"/>
              <a:t> не прошедшие очное обучение, получили материалы в режиме ДОТ</a:t>
            </a:r>
            <a:endParaRPr lang="en-US" baseline="0" dirty="0" smtClean="0"/>
          </a:p>
          <a:p>
            <a:r>
              <a:rPr lang="en-US" baseline="0" dirty="0" smtClean="0"/>
              <a:t>2018 </a:t>
            </a:r>
            <a:r>
              <a:rPr lang="ru-RU" baseline="0" dirty="0" smtClean="0"/>
              <a:t> г. – обучение </a:t>
            </a:r>
            <a:r>
              <a:rPr lang="en-US" baseline="0" dirty="0" smtClean="0"/>
              <a:t>II-</a:t>
            </a:r>
            <a:r>
              <a:rPr lang="ru-RU" baseline="0" dirty="0" smtClean="0"/>
              <a:t>й этап </a:t>
            </a:r>
            <a:r>
              <a:rPr lang="ru-RU" baseline="0" smtClean="0"/>
              <a:t>прошли 151 человек </a:t>
            </a:r>
            <a:r>
              <a:rPr lang="ru-RU" baseline="0" dirty="0" smtClean="0"/>
              <a:t>(6 групп)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6B342-CA46-458E-821A-04DD9A7D1FA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577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2015 г.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– «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Использование систем электронного опроса и тестирования в формирующем оценивании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(от 92 до 100%) –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апробация для передачи </a:t>
            </a:r>
            <a:r>
              <a:rPr lang="ru-RU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тьюторам</a:t>
            </a:r>
            <a:endParaRPr lang="ru-RU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u="sng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u="sng" dirty="0" err="1" smtClean="0"/>
              <a:t>тьюторы</a:t>
            </a:r>
            <a:endParaRPr lang="ru-RU" u="sng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– «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Интерактивные средства обучения (основная школа)» (от 84 до 100%)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«Проектирование сетевого учебного пространства средствами сервисов сети Интернет» (от 92 до 100%)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«Проектная деятельность в информационной образовательной среде XXI века» (100%)</a:t>
            </a:r>
            <a:endParaRPr lang="ru-RU" dirty="0" smtClean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effectLst/>
              </a:rPr>
              <a:t>2016 г.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 smtClean="0">
                <a:effectLst/>
              </a:rPr>
              <a:t>– «Реализация требований ФГОС основного общего образования. Информатика» (от 50 до 100%)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 smtClean="0">
                <a:effectLst/>
              </a:rPr>
              <a:t>– «Проектная деятельность в информационной образовательной среде XXI века» (от 93 до 100%)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dirty="0" smtClean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u="sng" dirty="0" err="1" smtClean="0">
                <a:effectLst/>
              </a:rPr>
              <a:t>тьюторы</a:t>
            </a:r>
            <a:endParaRPr lang="ru-RU" b="0" u="sng" dirty="0" smtClean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 smtClean="0">
                <a:effectLst/>
              </a:rPr>
              <a:t>– «Использование систем электронного опроса и тестирования в формирующем оценивании»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2017 г.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«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Документ-камера как инструмент работы педагога» (100%)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апробация для передачи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тьюторам</a:t>
            </a: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дидактических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ПО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ActivInspire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(100%)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видео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съемка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обработка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медиаматериалов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(100%)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презентационной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графикой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(89%)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6B342-CA46-458E-821A-04DD9A7D1FA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554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2016 – ЦИТ 36, </a:t>
            </a:r>
            <a:r>
              <a:rPr lang="ru-RU" dirty="0" err="1" smtClean="0"/>
              <a:t>ИнфЦ</a:t>
            </a:r>
            <a:r>
              <a:rPr lang="ru-RU" dirty="0" smtClean="0"/>
              <a:t> (библиотека) 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6B342-CA46-458E-821A-04DD9A7D1FA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46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ЦИБО (Библиотека)</a:t>
            </a:r>
            <a:r>
              <a:rPr lang="ru-RU" baseline="0" dirty="0" smtClean="0"/>
              <a:t> 2015 г.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     Поступления   Средства СП     Расходы СП</a:t>
            </a:r>
          </a:p>
          <a:p>
            <a:pPr marL="228600" indent="-228600">
              <a:buAutoNum type="arabicPlain" startAt="2015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54 000,00         5 400,00            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 </a:t>
            </a:r>
          </a:p>
          <a:p>
            <a:pPr marL="0" indent="0">
              <a:buNone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счету СП на 31.12.2017 года было 15 080,00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6B342-CA46-458E-821A-04DD9A7D1FA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16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Представлена на портале </a:t>
            </a:r>
            <a:r>
              <a:rPr lang="ru-RU" dirty="0" err="1" smtClean="0"/>
              <a:t>ВикиИРО</a:t>
            </a: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Калинина Елена Викторовна, </a:t>
            </a:r>
            <a:r>
              <a:rPr lang="ru-RU" dirty="0" smtClean="0"/>
              <a:t>педагог МОУ СОШ №15 г. Ярославля при нашем сопровождении подготовила</a:t>
            </a:r>
            <a:r>
              <a:rPr lang="ru-RU" baseline="0" dirty="0" smtClean="0"/>
              <a:t> конкурсные материалы для участия в </a:t>
            </a:r>
            <a:r>
              <a:rPr lang="ru-RU" dirty="0" smtClean="0"/>
              <a:t>Международном заочном конкурсе «IT-технологии в образовании XXI века» (республика Казахстан, республика</a:t>
            </a:r>
            <a:r>
              <a:rPr lang="ru-RU" baseline="0" dirty="0" smtClean="0"/>
              <a:t> </a:t>
            </a:r>
            <a:r>
              <a:rPr lang="ru-RU" dirty="0" smtClean="0"/>
              <a:t>Беларусь, Донецкая народная республика, Ярославская область) (ноябрь 25017)</a:t>
            </a:r>
          </a:p>
          <a:p>
            <a:r>
              <a:rPr lang="ru-RU" b="1" dirty="0" smtClean="0"/>
              <a:t>1-е место</a:t>
            </a:r>
            <a:r>
              <a:rPr lang="ru-RU" dirty="0" smtClean="0"/>
              <a:t> в номинации «</a:t>
            </a:r>
            <a:r>
              <a:rPr lang="ru-RU" b="1" dirty="0" err="1" smtClean="0"/>
              <a:t>Геймификация</a:t>
            </a:r>
            <a:r>
              <a:rPr lang="ru-RU" b="1" dirty="0" smtClean="0"/>
              <a:t> обучения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2017 году состоялись серии открытых уроков в МОУ СОШ №13 и 15, 2 мастер-класса. Было организовано взаимное посещение мероприятий.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 марта 2017 года в рамках работы базовой площадки в МОУ СОШ №13 состоялся педагогический совет по теме "Современные технические средства обучения в образовательном процессе как средство реализации ФГОС". Учителя делились педагогическим опытом по использованию современных ТСО (ИСО и ИКТ) в процессах обучения и воспитания.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апреля 2017 года в Государственном музее А.С. Пушкина в Москве состоялся мастер-класс "Интерактивные технологии на уроках о жизни и творчестве А.С. Пушкина", который провела учитель МОУ СШ№15 Щербакова Наталья Валерьевна.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апреля – 6 июня 2017 года. Инициирован и реализован общероссийский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сетевой проект «По следам А.С. Пушкина и его героев»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(на образовательном портале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Polymedia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Edcommunity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Руководство ГБОУ Государственный музей А.С. Пушкина выразило благодарность авторам и ведущим проекта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Кувакиной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Е.В. и Щербаковой Н.В.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июля – 25 августа 2017 года на сайте сообщества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Edcommunity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силами педагогов БП проведен мастер-класс «Основы работы в среде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AitivInspire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начинающих». 4 июля состоялся установочный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вебинар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Разработана и реализована ППК в 2017 году «Создание дидактических игр в ПО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ActivInspire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(2 группы, в дистанционной форме, 36 ч на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ILIAS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планировавшаяся ППК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Скрайбинг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создаем учебное видео» переведена в формат мастер-класса на 2018 год.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Сформирован банк методических разработок в одном из файловых хранилищ (на портале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ВикиИРО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Диск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Разработан и проведен для учителей (преподавателей) информатики мастер-класс 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KODU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лаборатория игр» (27 октября 2017 года).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Учитель информатики МОУ СШ №15 г. Ярославля Калинина Е.В. стала победителем (1-е место) в номинации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Геймификация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обучения» Международного заочного конкурса «IT-технологии в образовании XXI века» с работой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Геймификация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обучения.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KODU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лаборатория игр»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http://www.iro.yar.ru/index.php?id=2825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(ноябрь 2017 года)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6B342-CA46-458E-821A-04DD9A7D1FA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524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Представлена на портале </a:t>
            </a:r>
            <a:r>
              <a:rPr lang="ru-RU" dirty="0" err="1" smtClean="0"/>
              <a:t>ВикиИРО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6B342-CA46-458E-821A-04DD9A7D1FA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14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6B342-CA46-458E-821A-04DD9A7D1FA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207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Мониторинг</a:t>
            </a:r>
            <a:r>
              <a:rPr lang="ru-RU" baseline="0" dirty="0" smtClean="0"/>
              <a:t> ИКТ-компетентности – дополнительно к официально проводимому на региональном уровне мониторингу по согласованию с МР для проведения своего «внутреннего» мониторинга материалами воспользовались 2 ОО, 1 ММС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6B342-CA46-458E-821A-04DD9A7D1FA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012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6B342-CA46-458E-821A-04DD9A7D1FA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099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6B342-CA46-458E-821A-04DD9A7D1FA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582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ставка библиографа – сотрудник в декретном отпуске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6B342-CA46-458E-821A-04DD9A7D1FA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834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6B342-CA46-458E-821A-04DD9A7D1FA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292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конкурс «Организация пространства учебных взаимодействий в сети Интернет» (октябрь-декабрь 2016) </a:t>
            </a:r>
            <a:endParaRPr lang="ru-RU" dirty="0" smtClean="0"/>
          </a:p>
          <a:p>
            <a:r>
              <a:rPr lang="en-US" dirty="0" smtClean="0"/>
              <a:t>http://wiki.iro.yar.ru/index.php/%D0%9A%D0%BE%D0%BD%D0%BA%D1%83%D1%80%D1%81_%D0%9E%D1%80%D0%B3%D0%B0%D0%BD%D0%B8%D0%B7%D0%B0%D1%86%D0%B8%D1%8F_%D0%BF%D1%80%D0%BE%D1%81%D1%82%D1%80%D0%B0%D0%BD%D1%81%D1%82%D0%B2%D0%B0_%D1%83%D1%87%D0%B5%D0%B1%D0%BD%D1%8B%D1%85_%D0%B2%D0%B7%D0%B0%D0%B8%D0%BC%D0%BE%D0%B4%D0%B5%D0%B9%D1%81%D1%82%D0%B2%D0%B8%D0%B9_%D0%B2_%D1%81%D0%B5%D1%82%D0%B8_%D0%98%D0%BD%D1%82%D0%B5%D1%80%D0%BD%D0%B5%D1%82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6B342-CA46-458E-821A-04DD9A7D1FA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7069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6B342-CA46-458E-821A-04DD9A7D1FA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109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6B342-CA46-458E-821A-04DD9A7D1FA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2392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6B342-CA46-458E-821A-04DD9A7D1FA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0046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6B342-CA46-458E-821A-04DD9A7D1FA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2094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Сайт ИРО – норма в ГЗ 2015 г.  - 1000 РЧЧ</a:t>
            </a:r>
          </a:p>
          <a:p>
            <a:r>
              <a:rPr lang="ru-RU" dirty="0" smtClean="0"/>
              <a:t>Сайт</a:t>
            </a:r>
            <a:r>
              <a:rPr lang="ru-RU" baseline="0" dirty="0" smtClean="0"/>
              <a:t> Департамента – норма в ГЗ 2015 г. – 5500 РЧЧ</a:t>
            </a:r>
          </a:p>
          <a:p>
            <a:endParaRPr lang="ru-RU" baseline="0" dirty="0" smtClean="0"/>
          </a:p>
          <a:p>
            <a:r>
              <a:rPr lang="ru-RU" baseline="0" dirty="0" smtClean="0"/>
              <a:t>Сайт ИРО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Разработка новых разделов сайта ИРО для массовых мероприятий, для презентационных мероприятий ИРО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Подготовка презентационных материалов</a:t>
            </a:r>
            <a:endParaRPr lang="ru-RU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Разработка и сопровождение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раздела "Сервис-гид"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сайте ИРО для  Московского международного салона образования: Научно-методическая продукция (70 изданий), Проекты, Реализуемые программы: КПК – 38 программ, ППП – 5 программ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Сопровождение массовых мероприятий</a:t>
            </a:r>
            <a:endParaRPr lang="ru-RU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Разработка и сопровождение раздела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«Межрегиональная научно-практическая конференция «Актуальные вопросы развития образования в Ярославской области: итоги 2017 года»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(сопровождение раздела на сайте ИРО, создание анкеты для регистрации, сбор, систематизация и выставление итоговых документов - более 100 презентаций,  140 фото мероприятий, размещение видеоматериалов в облачном хранилище ИРО)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Разработка и сопровождение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раздела «Всероссийский съезд краеведов-филологов »</a:t>
            </a:r>
            <a:b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(сопровождение раздела на сайте ИРО, выставление итоговых документов,  создание анкеты для регистрации, рассылка приглашений, сбор заявок, формирование списков на сайте)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Создание раздела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Дни ИРО в Ярославской области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://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.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iro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.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yar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.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ru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/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index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.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php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?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id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=2714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Августовский педсовет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http://www.iro.yar.ru/index.php?id=2750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Программа профессионального развития учителей и педагогов Ярославской области «Преобразование»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Всероссийский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форум «Будущие интеллектуальные лидеры России»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http://www.iro.yar.ru/index.php?id=2739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Сопровождение федеральных проектов (ФЦПРО 2017)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Переход на новую версию программного обеспечения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Тестирование работы сайта после перехода на новую версию программного обеспечения typo3 (проверка работоспособности, функциональных возможностей)</a:t>
            </a:r>
          </a:p>
          <a:p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6B342-CA46-458E-821A-04DD9A7D1FA2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1894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6B342-CA46-458E-821A-04DD9A7D1FA2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5556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Требуется актуализация документов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6B342-CA46-458E-821A-04DD9A7D1FA2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862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«Информационно-методическое сопровождение образовательного процесса» </a:t>
            </a:r>
            <a:r>
              <a:rPr lang="ru-RU" sz="1200" b="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закрытый, актуализирован с 2017 г.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удобства пользователей логины и пароли совпадают с данными для входа на корпоративный порта для записи на курсы.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6B342-CA46-458E-821A-04DD9A7D1FA2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882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6B342-CA46-458E-821A-04DD9A7D1FA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8869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ФЦПРО 2016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Программы, имеющие содержательное наполнение (в том числе, теоретические, проверочные материалы). 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6 программ в СДО созданы оболочки курсов (не имеют содержательного наполнения), но обучение по данным программам с помощью системы не проводилось.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ППК «Актуальные вопросы развития региональной системы образования» – 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21 модуль. Модули содержат видео и тестовые материалы, </a:t>
            </a:r>
            <a:r>
              <a:rPr lang="ru-RU" altLang="ru-RU" sz="12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все модули содержат теоретические и проверочные материалы.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6B342-CA46-458E-821A-04DD9A7D1FA2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2005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6B342-CA46-458E-821A-04DD9A7D1FA2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311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6B342-CA46-458E-821A-04DD9A7D1FA2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9563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Расширению пользователей портала способствовали курсы по ППК</a:t>
            </a:r>
            <a:r>
              <a:rPr lang="ru-RU" baseline="0" dirty="0" smtClean="0"/>
              <a:t> «</a:t>
            </a:r>
            <a:r>
              <a:rPr lang="ru-RU" sz="1200" dirty="0" smtClean="0"/>
              <a:t>Организация проектной деятельности в сети Интернет» (авторы программы: </a:t>
            </a:r>
            <a:r>
              <a:rPr lang="ru-RU" sz="1200" dirty="0" err="1" smtClean="0"/>
              <a:t>Карастелина</a:t>
            </a:r>
            <a:r>
              <a:rPr lang="ru-RU" sz="1200" dirty="0" smtClean="0"/>
              <a:t> С.В. (ИОЦ г. Рыбинск), Кувакина Е.В.)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Форма обучения по данной программе – очно-заочная с ДОТ. В качестве платформы для дистанционного обучения используется портал </a:t>
            </a:r>
            <a:r>
              <a:rPr lang="ru-RU" sz="1200" dirty="0" err="1" smtClean="0"/>
              <a:t>ВикиИРО</a:t>
            </a:r>
            <a:r>
              <a:rPr lang="ru-RU" sz="1200" dirty="0" smtClean="0"/>
              <a:t>.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r>
              <a:rPr lang="ru-RU" dirty="0" smtClean="0"/>
              <a:t>Например, активности (последние 10 дней).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Жбанникова</a:t>
            </a: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О.А. [10 правок], Кувакина Е.В. [1261 правка], </a:t>
            </a:r>
            <a:r>
              <a:rPr lang="ru-RU" sz="1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Редченкова</a:t>
            </a: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Г.Д. [117 правок].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6B342-CA46-458E-821A-04DD9A7D1FA2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8095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целях популяризации информационных поводов ИРО,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информированности населения о деятельности ИРО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осуществляется администрирование группы ИРО в популярной социальной сети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Вконтакте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6B342-CA46-458E-821A-04DD9A7D1FA2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5227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Материалы на сайте ДО размещаются гл. специалистом </a:t>
            </a:r>
            <a:r>
              <a:rPr lang="ru-RU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Лейнганг</a:t>
            </a:r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Т.А., в социальных сетях размещает </a:t>
            </a:r>
            <a:r>
              <a:rPr lang="ru-RU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Ракова</a:t>
            </a:r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И.Н.</a:t>
            </a:r>
          </a:p>
          <a:p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Информационное сопровождение (подготовка пресс-релизов)</a:t>
            </a:r>
            <a:r>
              <a:rPr lang="ru-RU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осуществляется и для ИРО.</a:t>
            </a:r>
            <a:endParaRPr lang="ru-RU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Подробные годовые отчеты по работе пресс-службы с количественными и качественными показателями (за 2016 и 2017 гг.) </a:t>
            </a:r>
            <a:r>
              <a:rPr lang="ru-RU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 просмотреть в годовых отчетах Информационного центра 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\\)\Информационный центр\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Г.Д.Редченкова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\_ОТЧЁТЫ\</a:t>
            </a:r>
            <a:endParaRPr lang="ru-RU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6B342-CA46-458E-821A-04DD9A7D1FA2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5597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группы (представление различного контента) обеспечивает высокую информированность населения региона о деятельности департамента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6B342-CA46-458E-821A-04DD9A7D1FA2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5800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Например, в настоящий момент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выставка «Учебная и методическая литература издательства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Русское слово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Задачи библиотеки в рамках образовательного процесса: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формирование фонда в соответствии с профилем учреждения (в том числе работа по актуализации фонда);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предоставление документов по запросу читателя, информирование о наличии документа в фонде, консультирование по вопросам поиска и отбора документов;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организация работы читателей с внешними ресурсами (электронный читальный зал);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составление рекомендательных библиографических списков и указателей;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организация выставок, в том числе виртуальных;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содействие в формировании у читателей навыков работы с информацией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 smtClean="0"/>
              <a:t>Фонд научно-методической и учебной литературы по профилю деятельности ИРО составляет 35000 экземпляров.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 smtClean="0"/>
              <a:t>80% фонда научно-методическая литература.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 smtClean="0"/>
              <a:t>Проблема: не обновление фонда. Обеспеченность программ составляет от 20% до 40%.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6B342-CA46-458E-821A-04DD9A7D1FA2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1480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Например, в настоящий момент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выставка «Учебная и методическая литература издательства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Русское слово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Задачи библиотеки в рамках образовательного процесса: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формирование фонда в соответствии с профилем учреждения (в том числе работа по актуализации фонда);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предоставление документов по запросу читателя, информирование о наличии документа в фонде, консультирование по вопросам поиска и отбора документов;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организация работы читателей с внешними ресурсами (электронный читальный зал);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составление рекомендательных библиографических списков и указателей;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организация выставок, в том числе виртуальных;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содействие в формировании у читателей навыков работы с информацией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 smtClean="0"/>
              <a:t>Фонд научно-методической и учебной литературы по профилю деятельности ИРО составляет 35000 экземпляров.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 smtClean="0"/>
              <a:t>80% фонда научно-методическая литература.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 smtClean="0"/>
              <a:t>Проблема: не обновление фонда. Обеспеченность программ составляет от 20% до 40%.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6B342-CA46-458E-821A-04DD9A7D1FA2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1673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РИП</a:t>
            </a:r>
            <a:r>
              <a:rPr lang="ru-RU" dirty="0" smtClean="0"/>
              <a:t> Муниципальное общеобразовательное учреждение «Средняя школа № 80 с углубленным изучением английского языка» г. Ярославля </a:t>
            </a:r>
            <a:br>
              <a:rPr lang="ru-RU" dirty="0" smtClean="0"/>
            </a:br>
            <a:r>
              <a:rPr lang="ru-RU" dirty="0" smtClean="0"/>
              <a:t>(Проект «МИКС» -  модернизация  информационно-коммуникационной среды школы)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Каталог библиотеки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Бесплатный вариант (не лучший вариант, но нет денег на приобретение специального ПО)</a:t>
            </a:r>
            <a:r>
              <a:rPr lang="ru-RU" baseline="0" dirty="0" smtClean="0"/>
              <a:t> в</a:t>
            </a:r>
            <a:r>
              <a:rPr lang="ru-RU" dirty="0" smtClean="0"/>
              <a:t>нешнего доступа к электронному каталогу библиотеки ИРО (договоренность о размещении электронного каталога на портале библиотек Ярославской области - координатор Областная библиотека)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работы базовых площадок, подготовка итоговых материалов по результатам деятельности базовых площадок.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6B342-CA46-458E-821A-04DD9A7D1FA2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747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6B342-CA46-458E-821A-04DD9A7D1FA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309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u="none" dirty="0" smtClean="0">
                <a:solidFill>
                  <a:srgbClr val="002060"/>
                </a:solidFill>
                <a:effectLst/>
                <a:latin typeface="+mn-lt"/>
                <a:ea typeface="Calibri"/>
                <a:cs typeface="Times New Roman"/>
              </a:rPr>
              <a:t>в</a:t>
            </a:r>
            <a:r>
              <a:rPr lang="ru-RU" sz="1200" b="1" u="none" baseline="0" dirty="0" smtClean="0">
                <a:solidFill>
                  <a:srgbClr val="002060"/>
                </a:solidFill>
                <a:effectLst/>
                <a:latin typeface="+mn-lt"/>
                <a:ea typeface="Calibri"/>
                <a:cs typeface="Times New Roman"/>
              </a:rPr>
              <a:t> РИНЦ</a:t>
            </a:r>
            <a:r>
              <a:rPr lang="ru-RU" sz="1200" u="none" baseline="0" dirty="0" smtClean="0">
                <a:solidFill>
                  <a:srgbClr val="002060"/>
                </a:solidFill>
                <a:effectLst/>
                <a:latin typeface="+mn-lt"/>
                <a:ea typeface="Calibri"/>
                <a:cs typeface="Times New Roman"/>
              </a:rPr>
              <a:t/>
            </a:r>
            <a:br>
              <a:rPr lang="ru-RU" sz="1200" u="none" baseline="0" dirty="0" smtClean="0">
                <a:solidFill>
                  <a:srgbClr val="002060"/>
                </a:solidFill>
                <a:effectLst/>
                <a:latin typeface="+mn-lt"/>
                <a:ea typeface="Calibri"/>
                <a:cs typeface="Times New Roman"/>
              </a:rPr>
            </a:br>
            <a:r>
              <a:rPr lang="ru-RU" sz="1200" u="none" dirty="0" smtClean="0">
                <a:solidFill>
                  <a:srgbClr val="002060"/>
                </a:solidFill>
                <a:effectLst/>
                <a:latin typeface="+mn-lt"/>
                <a:ea typeface="Calibri"/>
                <a:cs typeface="Times New Roman"/>
              </a:rPr>
              <a:t>всего (за</a:t>
            </a:r>
            <a:r>
              <a:rPr lang="ru-RU" sz="1200" u="none" baseline="0" dirty="0" smtClean="0">
                <a:solidFill>
                  <a:srgbClr val="002060"/>
                </a:solidFill>
                <a:effectLst/>
                <a:latin typeface="+mn-lt"/>
                <a:ea typeface="Calibri"/>
                <a:cs typeface="Times New Roman"/>
              </a:rPr>
              <a:t> отчетный период)</a:t>
            </a:r>
            <a:endParaRPr lang="ru-RU" sz="1200" u="none" dirty="0" smtClean="0">
              <a:solidFill>
                <a:srgbClr val="002060"/>
              </a:solidFill>
              <a:effectLst/>
              <a:latin typeface="+mn-lt"/>
              <a:ea typeface="Calibri"/>
              <a:cs typeface="Times New Roman"/>
            </a:endParaRPr>
          </a:p>
          <a:p>
            <a:r>
              <a:rPr lang="ru-RU" dirty="0" smtClean="0"/>
              <a:t>Кувакина Е.В. – 13(3)</a:t>
            </a:r>
          </a:p>
          <a:p>
            <a:r>
              <a:rPr lang="ru-RU" dirty="0" smtClean="0"/>
              <a:t>Новикова Н.Н. – 1(0)</a:t>
            </a:r>
          </a:p>
          <a:p>
            <a:r>
              <a:rPr lang="ru-RU" dirty="0" smtClean="0"/>
              <a:t>Редченкова Г.Д. – 4(3)</a:t>
            </a:r>
          </a:p>
          <a:p>
            <a:r>
              <a:rPr lang="ru-RU" dirty="0" smtClean="0"/>
              <a:t>Успенская С.В. – 8(3)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6B342-CA46-458E-821A-04DD9A7D1FA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089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6B342-CA46-458E-821A-04DD9A7D1FA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563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2015 г. новая программа </a:t>
            </a:r>
            <a:r>
              <a:rPr lang="ru-RU" dirty="0" smtClean="0"/>
              <a:t>– ППК «Использование систем электронного опроса и тестирования в формирующем оценивании» (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 Протокол №1 от 06.02.2015)</a:t>
            </a:r>
            <a:endParaRPr lang="ru-RU" dirty="0" smtClean="0"/>
          </a:p>
          <a:p>
            <a:r>
              <a:rPr lang="ru-RU" dirty="0" err="1" smtClean="0"/>
              <a:t>Тьюторами</a:t>
            </a:r>
            <a:r>
              <a:rPr lang="ru-RU" dirty="0" smtClean="0"/>
              <a:t> обучено: 2016 – 14 групп, 2017 – 6 групп</a:t>
            </a:r>
          </a:p>
          <a:p>
            <a:endParaRPr lang="ru-RU" dirty="0" smtClean="0"/>
          </a:p>
          <a:p>
            <a:r>
              <a:rPr lang="ru-RU" b="1" dirty="0" smtClean="0"/>
              <a:t>2017 г. новые программы:</a:t>
            </a:r>
          </a:p>
          <a:p>
            <a:r>
              <a:rPr lang="ru-RU" dirty="0" smtClean="0"/>
              <a:t>ФГОС – «ФГОС: система оценивания планируемых результатов. Информатика» (УС Протокол №9 от 10.11.2017)</a:t>
            </a:r>
          </a:p>
          <a:p>
            <a:r>
              <a:rPr lang="ru-RU" dirty="0" smtClean="0"/>
              <a:t>Средства ИКТ – «Работа с компьютерной графикой» (УС Протокол №1</a:t>
            </a:r>
            <a:r>
              <a:rPr lang="ru-RU" baseline="0" dirty="0" smtClean="0"/>
              <a:t> от 03.02.2017)</a:t>
            </a:r>
            <a:r>
              <a:rPr lang="ru-RU" dirty="0" smtClean="0"/>
              <a:t>, «Фото и видеосъемка,</a:t>
            </a:r>
            <a:r>
              <a:rPr lang="ru-RU" baseline="0" dirty="0" smtClean="0"/>
              <a:t> обработка </a:t>
            </a:r>
            <a:r>
              <a:rPr lang="ru-RU" baseline="0" dirty="0" err="1" smtClean="0"/>
              <a:t>медиаматериалов</a:t>
            </a:r>
            <a:r>
              <a:rPr lang="ru-RU" baseline="0" dirty="0" smtClean="0"/>
              <a:t>» </a:t>
            </a:r>
            <a:r>
              <a:rPr lang="ru-RU" dirty="0" smtClean="0"/>
              <a:t>(УС Протокол №2</a:t>
            </a:r>
            <a:r>
              <a:rPr lang="ru-RU" baseline="0" dirty="0" smtClean="0"/>
              <a:t> от 20.02.2017), «Работа с презентационной графикой» </a:t>
            </a:r>
            <a:r>
              <a:rPr lang="ru-RU" dirty="0" smtClean="0"/>
              <a:t>(УС Протокол №3</a:t>
            </a:r>
            <a:r>
              <a:rPr lang="ru-RU" baseline="0" dirty="0" smtClean="0"/>
              <a:t> от 17.03.2017)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ИКТ в педагогической деятельности – «Документ</a:t>
            </a:r>
            <a:r>
              <a:rPr 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-камера как инструмент работы педагога» </a:t>
            </a:r>
            <a:r>
              <a:rPr lang="ru-RU" dirty="0" smtClean="0"/>
              <a:t>(УС Протокол №2</a:t>
            </a:r>
            <a:r>
              <a:rPr lang="ru-RU" baseline="0" dirty="0" smtClean="0"/>
              <a:t> от 20.02.2017)</a:t>
            </a:r>
            <a:r>
              <a:rPr 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«Организация проектной деятельности в сети Интернет» </a:t>
            </a:r>
            <a:r>
              <a:rPr lang="ru-RU" dirty="0" smtClean="0"/>
              <a:t>(УС Протокол №3</a:t>
            </a:r>
            <a:r>
              <a:rPr lang="ru-RU" baseline="0" dirty="0" smtClean="0"/>
              <a:t> от 17.03.2017)</a:t>
            </a:r>
            <a:r>
              <a:rPr 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«Создание дидактических игр в ПО </a:t>
            </a:r>
            <a:r>
              <a:rPr lang="en-US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ActivInspire</a:t>
            </a:r>
            <a:r>
              <a:rPr 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smtClean="0"/>
              <a:t>(УС Протокол №7</a:t>
            </a:r>
            <a:r>
              <a:rPr lang="ru-RU" baseline="0" dirty="0" smtClean="0"/>
              <a:t> от 16.06.2017)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6B342-CA46-458E-821A-04DD9A7D1FA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817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6B342-CA46-458E-821A-04DD9A7D1FA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010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2016 - ЦИТ </a:t>
            </a:r>
          </a:p>
          <a:p>
            <a:r>
              <a:rPr lang="ru-RU" dirty="0" smtClean="0"/>
              <a:t>ППК "Проектирование сетевого учебного пространства средствами сервисов сети Интернет" (силами </a:t>
            </a:r>
            <a:r>
              <a:rPr lang="ru-RU" dirty="0" err="1" smtClean="0"/>
              <a:t>тьюторов</a:t>
            </a:r>
            <a:r>
              <a:rPr lang="ru-RU" dirty="0" smtClean="0"/>
              <a:t> на базе МР) – 3 группы снято (отказались ММС), плановое кол-во 36 человек</a:t>
            </a:r>
          </a:p>
          <a:p>
            <a:r>
              <a:rPr lang="ru-RU" dirty="0" smtClean="0"/>
              <a:t>Причина – запрет использования сервисов </a:t>
            </a:r>
            <a:r>
              <a:rPr lang="en-US" dirty="0" smtClean="0"/>
              <a:t>Google </a:t>
            </a:r>
            <a:r>
              <a:rPr lang="ru-RU" dirty="0" smtClean="0"/>
              <a:t>(сервера не на территории РФ)</a:t>
            </a:r>
          </a:p>
          <a:p>
            <a:endParaRPr lang="ru-RU" dirty="0" smtClean="0"/>
          </a:p>
          <a:p>
            <a:r>
              <a:rPr lang="ru-RU" dirty="0" smtClean="0"/>
              <a:t>2015, 2017 гг.</a:t>
            </a:r>
            <a:r>
              <a:rPr lang="ru-RU" baseline="0" dirty="0" smtClean="0"/>
              <a:t> – по факту количество групп меньше планового количества. При этом объемные показатели перевыполнены -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объясняется увеличением средней численности групп.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Значительная часть учебных мероприятий проводилась на базе МР силами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тьюторов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(имело место увеличение средней численности групп), для проведения занятий на базе ИРО использовалась аудитория 407 (при возможности добирали группы), имеющая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большее количество рабочих мест. Подобное увеличение нельзя считать стабильным, т.к. стандартная «емкость» учебной аудитории на 12 учебных мест.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6B342-CA46-458E-821A-04DD9A7D1FA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707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16.05.2018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16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16.05.2018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25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16.05.2018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15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16.05.2018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919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16.05.2018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709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16.05.2018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119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16.05.2018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227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16.05.2018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673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16.05.2018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003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16.05.2018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590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16.05.2018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14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16.05.2018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702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16.05.2018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10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16.05.2018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95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16.05.2018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27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16.05.2018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36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16.05.2018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16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16.05.2018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0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16.05.2018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73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16.05.2018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2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16.05.2018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18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16.05.2018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24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16.05.2018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46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16.05.2018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05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iro.yar.ru/index.php?id=545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index.php?id=2157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iro.yar.ru/index.php/%D0%A1%D0%BE%D0%B2%D1%80%D0%B5%D0%BC%D0%B5%D0%BD%D0%BD%D1%8B%D0%B5_%D1%82%D0%B5%D1%85%D0%BD%D0%B8%D1%87%D0%B5%D1%81%D0%BA%D0%B8%D0%B5_%D1%81%D1%80%D0%B5%D0%B4%D1%81%D1%82%D0%B2%D0%B0_%D0%BE%D0%B1%D1%83%D1%87%D0%B5%D0%BD%D0%B8%D1%8F_%D0%B2_%D0%BE%D0%B1%D1%80%D0%B0%D0%B7%D0%BE%D0%B2%D0%B0%D1%82%D0%B5%D0%BB%D1%8C%D0%BD%D0%BE%D0%BC_%D0%BF%D1%80%D0%BE%D1%86%D0%B5%D1%81%D1%81%D0%B5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edcommunity.ru/pages/2017/p_pushkin/itogi/" TargetMode="Externa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iro.yar.ru/index.php/%D0%A4%D0%93%D0%9E%D0%A1:_%D0%BF%D1%80%D0%BE%D0%B5%D0%BA%D1%82%D0%BD%D0%B0%D1%8F_%D0%B4%D0%B5%D1%8F%D1%82%D0%B5%D0%BB%D1%8C%D0%BD%D0%BE%D1%81%D1%82%D1%8C_%D0%B2_%D1%83%D1%81%D0%BB%D0%BE%D0%B2%D0%B8%D1%8F%D1%85_%D1%81%D0%BE%D0%B2%D1%80%D0%B5%D0%BC%D0%B5%D0%BD%D0%BD%D0%BE%D0%B9_%D0%98%D0%9E%D0%A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index.php?id=545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iro.yar.ru/index.php?id=68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index.php?id=1562#c6339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iro.yar.ru/index.php?id=2962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index.php?id=1766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ro.yar.ru/index.php?id=2825" TargetMode="External"/><Relationship Id="rId5" Type="http://schemas.openxmlformats.org/officeDocument/2006/relationships/hyperlink" Target="http://www.iro.yar.ru/index.php?id=2709" TargetMode="External"/><Relationship Id="rId4" Type="http://schemas.openxmlformats.org/officeDocument/2006/relationships/hyperlink" Target="http://wiki.iro.yar.ru/index.php/%D0%9A%D0%BE%D0%BD%D0%BA%D1%83%D1%80%D1%81_%D0%9E%D1%80%D0%B3%D0%B0%D0%BD%D0%B8%D0%B7%D0%B0%D1%86%D0%B8%D1%8F_%D0%BF%D1%80%D0%BE%D1%81%D1%82%D1%80%D0%B0%D0%BD%D1%81%D1%82%D0%B2%D0%B0_%D1%83%D1%87%D0%B5%D0%B1%D0%BD%D1%8B%D1%85_%D0%B2%D0%B7%D0%B0%D0%B8%D0%BC%D0%BE%D0%B4%D0%B5%D0%B9%D1%81%D1%82%D0%B2%D0%B8%D0%B9_%D0%B2_%D1%81%D0%B5%D1%82%D0%B8_%D0%98%D0%BD%D1%82%D0%B5%D1%80%D0%BD%D0%B5%D1%82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index.php?id=3172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iro.yar.ru/index.php?id=2728" TargetMode="External"/><Relationship Id="rId4" Type="http://schemas.openxmlformats.org/officeDocument/2006/relationships/hyperlink" Target="http://www.iro.yar.ru/index.php?id=2729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index.php?id=1493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hyperlink" Target="http://www.iro.yar.ru/index.php?id=1619" TargetMode="External"/><Relationship Id="rId4" Type="http://schemas.openxmlformats.org/officeDocument/2006/relationships/hyperlink" Target="https://vk.com/cibo_window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1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inf.iro.yar.ru/" TargetMode="External"/><Relationship Id="rId3" Type="http://schemas.openxmlformats.org/officeDocument/2006/relationships/hyperlink" Target="http://conf.iro.yar.ru/index.php?id=285" TargetMode="External"/><Relationship Id="rId7" Type="http://schemas.openxmlformats.org/officeDocument/2006/relationships/hyperlink" Target="http://www.iro.yar.ru/index.php?id=1942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dpo.iro.yar.ru/" TargetMode="External"/><Relationship Id="rId5" Type="http://schemas.openxmlformats.org/officeDocument/2006/relationships/hyperlink" Target="http://dno.iro.yar.ru/" TargetMode="External"/><Relationship Id="rId10" Type="http://schemas.openxmlformats.org/officeDocument/2006/relationships/hyperlink" Target="http://schoolsport.club/" TargetMode="External"/><Relationship Id="rId4" Type="http://schemas.openxmlformats.org/officeDocument/2006/relationships/hyperlink" Target="http://wiki.iro.yar.ru/index.php/%D0%97%D0%B0%D0%B3%D0%BB%D0%B0%D0%B2%D0%BD%D0%B0%D1%8F_%D1%81%D1%82%D1%80%D0%B0%D0%BD%D0%B8%D1%86%D0%B0" TargetMode="External"/><Relationship Id="rId9" Type="http://schemas.openxmlformats.org/officeDocument/2006/relationships/hyperlink" Target="http://ios.iro.yar.ru/ilias.php?baseClass=ilrepositorygui&amp;reloadpublic=1&amp;cmd=frameset&amp;ref_id=1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lias.iro.yar.ru/ilias.php?baseClass=ilrepositorygui&amp;reloadpublic=1&amp;cmd=frameset&amp;ref_id=1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ilias.iro.yar.ru/ilias.php?baseClass=ilrepositorygui&amp;reloadpublic=1&amp;cmd=frameset&amp;ref_id=1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ilias.iro.yar.ru/ilias.php?baseClass=ilrepositorygui&amp;reloadpublic=1&amp;cmd=frameset&amp;ref_id=1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vk.com/yar_iro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depobr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ru-ru.facebook.com/yarobrazovanie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index.php?id=755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72" y="195401"/>
            <a:ext cx="11540728" cy="14326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439972"/>
            <a:ext cx="12192000" cy="14180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83577" y="2672212"/>
            <a:ext cx="9824845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000" b="1" cap="none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Презентация деятельности</a:t>
            </a:r>
            <a:br>
              <a:rPr lang="ru-RU" sz="5000" b="1" cap="none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000" b="1" cap="none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Информационного центра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1272" y="6355179"/>
            <a:ext cx="5524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ИРО&gt;Об </a:t>
            </a:r>
            <a:r>
              <a:rPr lang="ru-RU" dirty="0"/>
              <a:t>институте&gt;Центры&gt;</a:t>
            </a:r>
            <a:r>
              <a:rPr lang="ru-RU" dirty="0">
                <a:hlinkClick r:id="rId5" tooltip="Информационный центр"/>
              </a:rPr>
              <a:t>Информационный центр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98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480" y="-3883"/>
            <a:ext cx="11041039" cy="2230316"/>
          </a:xfrm>
        </p:spPr>
        <p:txBody>
          <a:bodyPr>
            <a:noAutofit/>
          </a:bodyPr>
          <a:lstStyle/>
          <a:p>
            <a:pPr algn="ctr"/>
            <a:r>
              <a:rPr lang="ru-RU" sz="22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ФЦПРО </a:t>
            </a:r>
            <a:r>
              <a:rPr lang="ru-RU" sz="22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22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2200" b="1" dirty="0"/>
              <a:t>Мероприятие </a:t>
            </a:r>
            <a:r>
              <a:rPr lang="ru-RU" sz="2200" b="1" dirty="0" smtClean="0"/>
              <a:t>2.4 </a:t>
            </a:r>
            <a:r>
              <a:rPr lang="ru-RU" sz="22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«Модернизация </a:t>
            </a:r>
            <a:r>
              <a:rPr lang="ru-RU" sz="22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технологий и содержания обучения в соответствии с новым ФГОС посредством разработки концепций модернизации конкретных областей, поддержки региональных программ развития образования и поддержки сетевых методических объединений</a:t>
            </a:r>
            <a:r>
              <a:rPr lang="ru-RU" sz="22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»</a:t>
            </a:r>
            <a:br>
              <a:rPr lang="ru-RU" sz="22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2200" b="1" dirty="0"/>
              <a:t>Направление</a:t>
            </a:r>
            <a:r>
              <a:rPr lang="ru-RU" sz="22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2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22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Модернизация </a:t>
            </a:r>
            <a:r>
              <a:rPr lang="ru-RU" sz="22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организационно-технологической инфраструктуры и обновление фондов школьных </a:t>
            </a:r>
            <a:r>
              <a:rPr lang="ru-RU" sz="22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библиотек</a:t>
            </a:r>
            <a:r>
              <a:rPr lang="ru-RU" sz="22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r>
              <a:rPr lang="ru-RU" sz="22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endParaRPr lang="ru-RU" sz="2200" b="1" spc="50" dirty="0">
              <a:ln w="11430"/>
              <a:solidFill>
                <a:srgbClr val="B25A4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544" y="2089792"/>
            <a:ext cx="8948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2016-2017</a:t>
            </a:r>
            <a:r>
              <a:rPr lang="ru-RU" sz="2200" dirty="0" smtClean="0"/>
              <a:t> </a:t>
            </a:r>
            <a:r>
              <a:rPr lang="ru-RU" sz="22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гг. </a:t>
            </a:r>
            <a:r>
              <a:rPr lang="ru-RU" sz="2200" dirty="0" smtClean="0">
                <a:solidFill>
                  <a:srgbClr val="002060"/>
                </a:solidFill>
              </a:rPr>
              <a:t>(региональная сеть ШИБЦ: 2016 </a:t>
            </a:r>
            <a:r>
              <a:rPr lang="ru-RU" sz="2200" dirty="0">
                <a:solidFill>
                  <a:srgbClr val="002060"/>
                </a:solidFill>
              </a:rPr>
              <a:t>г. – 20 ОО, 2017 г. – </a:t>
            </a:r>
            <a:r>
              <a:rPr lang="ru-RU" sz="2200" dirty="0" smtClean="0">
                <a:solidFill>
                  <a:srgbClr val="002060"/>
                </a:solidFill>
              </a:rPr>
              <a:t>40 </a:t>
            </a:r>
            <a:r>
              <a:rPr lang="ru-RU" sz="2200" dirty="0">
                <a:solidFill>
                  <a:srgbClr val="002060"/>
                </a:solidFill>
              </a:rPr>
              <a:t>ОО)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half" idx="4294967295"/>
          </p:nvPr>
        </p:nvSpPr>
        <p:spPr>
          <a:xfrm>
            <a:off x="300544" y="2394312"/>
            <a:ext cx="11891456" cy="4046064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ДПОП:</a:t>
            </a:r>
            <a:endParaRPr lang="en-US" sz="2200" b="1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solidFill>
                  <a:srgbClr val="002060"/>
                </a:solidFill>
              </a:rPr>
              <a:t>план / факт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</a:rPr>
              <a:t>ППК «Информационно-библиотечный центр образовательной организации» 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(</a:t>
            </a:r>
            <a:r>
              <a:rPr lang="en-US" sz="2200" dirty="0" smtClean="0">
                <a:solidFill>
                  <a:srgbClr val="002060"/>
                </a:solidFill>
              </a:rPr>
              <a:t>I</a:t>
            </a:r>
            <a:r>
              <a:rPr lang="ru-RU" sz="2200" dirty="0" smtClean="0">
                <a:solidFill>
                  <a:srgbClr val="002060"/>
                </a:solidFill>
              </a:rPr>
              <a:t>-й этап обучения, 48 час.)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</a:rPr>
              <a:t>2016 г. – </a:t>
            </a:r>
            <a:r>
              <a:rPr lang="en-US" sz="2200" dirty="0" smtClean="0">
                <a:solidFill>
                  <a:srgbClr val="002060"/>
                </a:solidFill>
              </a:rPr>
              <a:t>80 / </a:t>
            </a:r>
            <a:r>
              <a:rPr lang="ru-RU" sz="2200" dirty="0" smtClean="0">
                <a:solidFill>
                  <a:srgbClr val="002060"/>
                </a:solidFill>
              </a:rPr>
              <a:t>80 чел</a:t>
            </a:r>
            <a:r>
              <a:rPr lang="ru-RU" sz="2200" dirty="0">
                <a:solidFill>
                  <a:srgbClr val="002060"/>
                </a:solidFill>
              </a:rPr>
              <a:t>., </a:t>
            </a:r>
            <a:r>
              <a:rPr lang="en-US" sz="2200" dirty="0" smtClean="0">
                <a:solidFill>
                  <a:srgbClr val="002060"/>
                </a:solidFill>
              </a:rPr>
              <a:t>3840 / </a:t>
            </a:r>
            <a:r>
              <a:rPr lang="ru-RU" sz="2200" dirty="0" smtClean="0">
                <a:solidFill>
                  <a:srgbClr val="002060"/>
                </a:solidFill>
              </a:rPr>
              <a:t>3840 </a:t>
            </a:r>
            <a:r>
              <a:rPr lang="ru-RU" sz="2200" dirty="0">
                <a:solidFill>
                  <a:srgbClr val="002060"/>
                </a:solidFill>
              </a:rPr>
              <a:t>чел-час. </a:t>
            </a:r>
            <a:r>
              <a:rPr lang="ru-RU" sz="2200" dirty="0" smtClean="0">
                <a:solidFill>
                  <a:srgbClr val="002060"/>
                </a:solidFill>
              </a:rPr>
              <a:t>(3 группы)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</a:rPr>
              <a:t>2017 г. – </a:t>
            </a:r>
            <a:r>
              <a:rPr lang="en-US" sz="2200" dirty="0" smtClean="0">
                <a:solidFill>
                  <a:srgbClr val="002060"/>
                </a:solidFill>
              </a:rPr>
              <a:t>160 / </a:t>
            </a:r>
            <a:r>
              <a:rPr lang="ru-RU" sz="2200" dirty="0" smtClean="0">
                <a:solidFill>
                  <a:srgbClr val="002060"/>
                </a:solidFill>
              </a:rPr>
              <a:t>177 чел., </a:t>
            </a:r>
            <a:r>
              <a:rPr lang="en-US" sz="2200" dirty="0" smtClean="0">
                <a:solidFill>
                  <a:srgbClr val="002060"/>
                </a:solidFill>
              </a:rPr>
              <a:t>7680 / 8496 </a:t>
            </a:r>
            <a:r>
              <a:rPr lang="ru-RU" sz="2200" dirty="0" smtClean="0">
                <a:solidFill>
                  <a:srgbClr val="002060"/>
                </a:solidFill>
              </a:rPr>
              <a:t>чел-час. (7 групп)</a:t>
            </a:r>
          </a:p>
          <a:p>
            <a:pPr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</a:rPr>
              <a:t>ППК «Сетевое взаимодействие школьных ИБЦ» (</a:t>
            </a:r>
            <a:r>
              <a:rPr lang="en-US" sz="2200" dirty="0" smtClean="0">
                <a:solidFill>
                  <a:srgbClr val="002060"/>
                </a:solidFill>
              </a:rPr>
              <a:t>II</a:t>
            </a:r>
            <a:r>
              <a:rPr lang="ru-RU" sz="2200" dirty="0" smtClean="0">
                <a:solidFill>
                  <a:srgbClr val="002060"/>
                </a:solidFill>
              </a:rPr>
              <a:t>-й этап обучения, 36 час.)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2017 г . –  </a:t>
            </a:r>
            <a:r>
              <a:rPr lang="en-US" sz="2200" dirty="0" smtClean="0">
                <a:solidFill>
                  <a:srgbClr val="002060"/>
                </a:solidFill>
              </a:rPr>
              <a:t>80 / </a:t>
            </a:r>
            <a:r>
              <a:rPr lang="en-US" sz="2200" dirty="0" smtClean="0">
                <a:solidFill>
                  <a:srgbClr val="FF0000"/>
                </a:solidFill>
              </a:rPr>
              <a:t>74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чел., </a:t>
            </a:r>
            <a:r>
              <a:rPr lang="en-US" sz="2200" dirty="0" smtClean="0">
                <a:solidFill>
                  <a:srgbClr val="002060"/>
                </a:solidFill>
              </a:rPr>
              <a:t> 2880 / </a:t>
            </a:r>
            <a:r>
              <a:rPr lang="en-US" sz="2200" dirty="0" smtClean="0">
                <a:solidFill>
                  <a:srgbClr val="FF0000"/>
                </a:solidFill>
              </a:rPr>
              <a:t>2664</a:t>
            </a:r>
            <a:r>
              <a:rPr lang="ru-RU" sz="2200" dirty="0" smtClean="0">
                <a:solidFill>
                  <a:srgbClr val="002060"/>
                </a:solidFill>
              </a:rPr>
              <a:t> чел-час. (3 группы)</a:t>
            </a:r>
          </a:p>
          <a:p>
            <a:pPr marL="0" indent="0">
              <a:lnSpc>
                <a:spcPct val="80000"/>
              </a:lnSpc>
              <a:spcBef>
                <a:spcPts val="800"/>
              </a:spcBef>
              <a:buNone/>
            </a:pPr>
            <a:r>
              <a:rPr lang="ru-RU" sz="2200" b="1" dirty="0">
                <a:solidFill>
                  <a:srgbClr val="002060"/>
                </a:solidFill>
              </a:rPr>
              <a:t>ДПОП</a:t>
            </a:r>
            <a:r>
              <a:rPr lang="ru-RU" sz="2600" i="1" dirty="0" smtClean="0">
                <a:solidFill>
                  <a:srgbClr val="002060"/>
                </a:solidFill>
              </a:rPr>
              <a:t> </a:t>
            </a:r>
            <a:r>
              <a:rPr lang="ru-RU" sz="2600" dirty="0" smtClean="0">
                <a:solidFill>
                  <a:srgbClr val="002060"/>
                </a:solidFill>
              </a:rPr>
              <a:t>«</a:t>
            </a:r>
            <a:r>
              <a:rPr lang="ru-RU" sz="2200" dirty="0">
                <a:solidFill>
                  <a:srgbClr val="002060"/>
                </a:solidFill>
              </a:rPr>
              <a:t>Реализация региональной концепции модернизации школьных библиотек</a:t>
            </a:r>
            <a:r>
              <a:rPr lang="ru-RU" sz="2200" dirty="0" smtClean="0">
                <a:solidFill>
                  <a:srgbClr val="002060"/>
                </a:solidFill>
              </a:rPr>
              <a:t>» 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i="1" dirty="0" smtClean="0">
                <a:solidFill>
                  <a:srgbClr val="002060"/>
                </a:solidFill>
              </a:rPr>
              <a:t>(</a:t>
            </a:r>
            <a:r>
              <a:rPr lang="ru-RU" sz="2200" i="1" dirty="0">
                <a:solidFill>
                  <a:srgbClr val="002060"/>
                </a:solidFill>
              </a:rPr>
              <a:t>для библиотекарей </a:t>
            </a:r>
            <a:r>
              <a:rPr lang="ru-RU" sz="2200" i="1" dirty="0" smtClean="0">
                <a:solidFill>
                  <a:srgbClr val="002060"/>
                </a:solidFill>
              </a:rPr>
              <a:t>ОО Красноярского </a:t>
            </a:r>
            <a:r>
              <a:rPr lang="ru-RU" sz="2200" i="1" dirty="0">
                <a:solidFill>
                  <a:srgbClr val="002060"/>
                </a:solidFill>
              </a:rPr>
              <a:t>края на базе Красноярского института повышения </a:t>
            </a:r>
            <a:r>
              <a:rPr lang="ru-RU" sz="2200" i="1" dirty="0" smtClean="0">
                <a:solidFill>
                  <a:srgbClr val="002060"/>
                </a:solidFill>
              </a:rPr>
              <a:t>квалификации) </a:t>
            </a:r>
            <a:r>
              <a:rPr lang="ru-RU" sz="2200" dirty="0" smtClean="0">
                <a:solidFill>
                  <a:srgbClr val="002060"/>
                </a:solidFill>
              </a:rPr>
              <a:t>2017 г. – 25 чел.,  900 чел-час.</a:t>
            </a:r>
            <a:endParaRPr lang="ru-RU" sz="2200" dirty="0">
              <a:solidFill>
                <a:srgbClr val="002060"/>
              </a:solidFill>
            </a:endParaRP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100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544" y="6309099"/>
            <a:ext cx="53170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</a:rPr>
              <a:t>Серия семинаров на базе опорных ШИБЦ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28089" y="6339876"/>
            <a:ext cx="5524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ИРО&gt;Об </a:t>
            </a:r>
            <a:r>
              <a:rPr lang="ru-RU" dirty="0"/>
              <a:t>институте&gt;Центры&gt;</a:t>
            </a:r>
            <a:r>
              <a:rPr lang="ru-RU" dirty="0">
                <a:hlinkClick r:id="rId3" tooltip="Информационный центр"/>
              </a:rPr>
              <a:t>Информационный центр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03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154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Результаты мониторинга качества реализации ДПП </a:t>
            </a:r>
            <a:endParaRPr lang="ru-RU" sz="3200" b="1" spc="50" dirty="0">
              <a:ln w="11430"/>
              <a:solidFill>
                <a:srgbClr val="B25A4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874616"/>
              </p:ext>
            </p:extLst>
          </p:nvPr>
        </p:nvGraphicFramePr>
        <p:xfrm>
          <a:off x="166687" y="415452"/>
          <a:ext cx="11858625" cy="63473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15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24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628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7895">
                <a:tc>
                  <a:txBody>
                    <a:bodyPr/>
                    <a:lstStyle/>
                    <a:p>
                      <a:pPr algn="ctr" fontAlgn="t"/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курсов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измерения качества реализации заказа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442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ППК</a:t>
                      </a:r>
                    </a:p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учебное мероприятие)</a:t>
                      </a:r>
                    </a:p>
                    <a:p>
                      <a:pPr algn="ctr" fontAlgn="t"/>
                      <a:r>
                        <a:rPr lang="ru-RU" sz="1600" b="0" i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сотрудники ЦИТ, </a:t>
                      </a:r>
                      <a:r>
                        <a:rPr lang="ru-RU" sz="1600" b="0" i="1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«апробация»</a:t>
                      </a:r>
                      <a:r>
                        <a:rPr lang="ru-RU" sz="1600" b="0" i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ППК</a:t>
                      </a:r>
                      <a:endParaRPr lang="ru-RU" sz="16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удовлетворенности слушателей: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92 до 100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marL="85725" indent="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мотивации слушателей: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«очень высокий» </a:t>
                      </a:r>
                    </a:p>
                    <a:p>
                      <a:pPr marL="85725" indent="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 качества услуг: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«отличное»</a:t>
                      </a:r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7111">
                <a:tc vMerge="1">
                  <a:txBody>
                    <a:bodyPr/>
                    <a:lstStyle/>
                    <a:p>
                      <a:pPr algn="ctr" fontAlgn="t"/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ППК </a:t>
                      </a:r>
                    </a:p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учебных мероприятия)</a:t>
                      </a:r>
                      <a:b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0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тьюторы</a:t>
                      </a:r>
                      <a:r>
                        <a:rPr lang="ru-RU" sz="16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МР</a:t>
                      </a:r>
                      <a:endParaRPr lang="ru-RU" sz="16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удовлетворенности слушателей: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 (1 мероприятие), от 92 до 100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(1 мероприятие), от 84 до 100% (1 мероприятие)</a:t>
                      </a:r>
                    </a:p>
                    <a:p>
                      <a:pPr marL="85725" indent="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мотивации слушателей: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«очень высокий» (2 мероприятия), «высокий» (1 мероприятие) </a:t>
                      </a:r>
                    </a:p>
                    <a:p>
                      <a:pPr marL="85725" indent="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 качества услуг: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«отличное» (3 мероприятия)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303126758"/>
                  </a:ext>
                </a:extLst>
              </a:tr>
              <a:tr h="114379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ППК</a:t>
                      </a:r>
                    </a:p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учебных мероприятия)</a:t>
                      </a:r>
                    </a:p>
                    <a:p>
                      <a:pPr algn="ctr" fontAlgn="t"/>
                      <a:r>
                        <a:rPr lang="ru-RU" sz="16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сотрудники ЦИТ</a:t>
                      </a:r>
                      <a:endParaRPr lang="ru-RU" sz="16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удовлетворенности слушателей: </a:t>
                      </a:r>
                      <a:b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50 до 100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%, %, от 93 до 100%</a:t>
                      </a:r>
                    </a:p>
                    <a:p>
                      <a:pPr marL="85725" indent="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мотивации слушателей: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«очень высокий» (2 мероприятия)</a:t>
                      </a:r>
                    </a:p>
                    <a:p>
                      <a:pPr marL="85725" indent="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 качества услуг: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«отличное» (2 мероприятия)</a:t>
                      </a:r>
                    </a:p>
                    <a:p>
                      <a:pPr marL="85725" indent="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Процент слушателей, давших отрицательную оценку: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78421">
                <a:tc vMerge="1">
                  <a:txBody>
                    <a:bodyPr/>
                    <a:lstStyle/>
                    <a:p>
                      <a:pPr algn="ctr" fontAlgn="t"/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ППК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 учебных мероприятия)</a:t>
                      </a:r>
                    </a:p>
                    <a:p>
                      <a:pPr algn="ctr" fontAlgn="t"/>
                      <a:r>
                        <a:rPr lang="ru-RU" sz="1600" b="0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тьюторы</a:t>
                      </a:r>
                      <a:r>
                        <a:rPr lang="ru-RU" sz="16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МР</a:t>
                      </a:r>
                      <a:endParaRPr lang="ru-RU" sz="16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удовлетворенности слушателей: </a:t>
                      </a:r>
                      <a:b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 (2 мероприятия), от 43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100%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(1 мероприятие),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33 до 78% (1 мероприятие)</a:t>
                      </a:r>
                    </a:p>
                    <a:p>
                      <a:pPr marL="85725" indent="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мотивации слушателей: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«очень высокий» (3 мероприятия), «высокий» (1 мероприятие)</a:t>
                      </a:r>
                    </a:p>
                    <a:p>
                      <a:pPr marL="85725" indent="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 качества услуг:</a:t>
                      </a:r>
                      <a:b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«отличное» (3 мероприятия), «хорошее» (1 мероприятие)</a:t>
                      </a:r>
                    </a:p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Процент слушателей, давших отрицательную оценку: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43572673"/>
                  </a:ext>
                </a:extLst>
              </a:tr>
              <a:tr h="13657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ППК </a:t>
                      </a:r>
                      <a:b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 учебных мероприятия)</a:t>
                      </a:r>
                      <a:b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сотрудники  </a:t>
                      </a:r>
                      <a:r>
                        <a:rPr lang="ru-RU" sz="1600" b="0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ИнфЦ</a:t>
                      </a:r>
                      <a:r>
                        <a:rPr lang="ru-RU" sz="16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br>
                        <a:rPr lang="ru-RU" sz="16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0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«апробация» </a:t>
                      </a:r>
                      <a:r>
                        <a:rPr lang="ru-RU" sz="16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из ППК</a:t>
                      </a:r>
                      <a:endParaRPr lang="ru-RU" sz="16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удовлетворенности слушателей: </a:t>
                      </a:r>
                      <a:b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 (3 мероприятия), 89% (1 мероприятие)</a:t>
                      </a:r>
                    </a:p>
                    <a:p>
                      <a:pPr marL="85725" indent="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мотивации слушателей: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«очень высокий» (3 мероприятия), «высокий» (1 мероприятие)</a:t>
                      </a:r>
                    </a:p>
                    <a:p>
                      <a:pPr marL="85725" indent="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 качества услуг:</a:t>
                      </a:r>
                      <a:b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«отличное» (4 мероприятия)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00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41695" y="413266"/>
            <a:ext cx="10385947" cy="1052513"/>
          </a:xfrm>
        </p:spPr>
        <p:txBody>
          <a:bodyPr>
            <a:noAutofit/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Сведения о работе специалистов, </a:t>
            </a:r>
            <a:r>
              <a:rPr lang="ru-RU" sz="36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36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6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привлеченных </a:t>
            </a:r>
            <a:r>
              <a:rPr lang="ru-RU" sz="36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к реализации </a:t>
            </a:r>
            <a:r>
              <a:rPr lang="ru-RU" sz="36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программ ДПО</a:t>
            </a:r>
            <a:endParaRPr lang="ru-RU" sz="3600" b="1" spc="50" dirty="0">
              <a:ln w="11430"/>
              <a:solidFill>
                <a:srgbClr val="B25A4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48784"/>
              </p:ext>
            </p:extLst>
          </p:nvPr>
        </p:nvGraphicFramePr>
        <p:xfrm>
          <a:off x="791569" y="1897041"/>
          <a:ext cx="10619381" cy="32498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77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79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098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812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28864">
                <a:tc>
                  <a:txBody>
                    <a:bodyPr/>
                    <a:lstStyle/>
                    <a:p>
                      <a:pPr algn="ctr" fontAlgn="t"/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привлеченных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привлеченных докторов наук и профессоров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привлеченных кандидатов наук и доцентов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Практические работники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16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(ЦИТ)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2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ru-RU" sz="2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(ЦИТ)</a:t>
                      </a:r>
                    </a:p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2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0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ИнфЦ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06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2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2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64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7150"/>
            <a:ext cx="10515600" cy="5770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Приносящая доход деятельность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420765"/>
              </p:ext>
            </p:extLst>
          </p:nvPr>
        </p:nvGraphicFramePr>
        <p:xfrm>
          <a:off x="838200" y="1944001"/>
          <a:ext cx="10473267" cy="35920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44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077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317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53294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средств, полученных от п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овышения квалификации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</a:t>
                      </a:r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85738" indent="0"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</a:t>
                      </a:r>
                    </a:p>
                    <a:p>
                      <a:pPr marL="185738" indent="0" algn="ctr" fontAlgn="ctr"/>
                      <a:endParaRPr lang="ru-RU" sz="2000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85738" indent="0" algn="ctr" fontAlgn="ctr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ПРИОБРЕТЕНО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42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240 200,00</a:t>
                      </a:r>
                      <a:endParaRPr lang="ru-RU" sz="20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24 260,00</a:t>
                      </a:r>
                      <a:endParaRPr lang="ru-RU" sz="20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182563" indent="0" algn="ctr" fontAlgn="ctr"/>
                      <a:r>
                        <a:rPr lang="ru-RU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17 880,00</a:t>
                      </a:r>
                    </a:p>
                    <a:p>
                      <a:pPr marL="92075" indent="0" algn="ctr" defTabSz="914400" rtl="0" eaLnBrk="1" fontAlgn="ctr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МФУ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(библиотека)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03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121 000,00</a:t>
                      </a:r>
                      <a:endParaRPr lang="ru-RU" sz="20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12 100,00</a:t>
                      </a:r>
                      <a:endParaRPr lang="ru-RU" sz="20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182563" indent="0" algn="ctr" defTabSz="914400" rtl="0" eaLnBrk="1" fontAlgn="ctr" latinLnBrk="0" hangingPunct="1"/>
                      <a:r>
                        <a:rPr lang="ru-RU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8 800,00</a:t>
                      </a:r>
                    </a:p>
                    <a:p>
                      <a:pPr marL="84138" indent="0" algn="ctr" defTabSz="914400" rtl="0" eaLnBrk="1" fontAlgn="ctr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экранное оборудование для презентационной зоны (библиотека)</a:t>
                      </a:r>
                      <a:endParaRPr lang="ru-RU" sz="2000" b="0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361 200,00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36 300,00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9388" indent="0"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26 680,00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3246543"/>
              </p:ext>
            </p:extLst>
          </p:nvPr>
        </p:nvGraphicFramePr>
        <p:xfrm>
          <a:off x="838200" y="776559"/>
          <a:ext cx="10521077" cy="880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4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488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0290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06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ru-RU" sz="2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Русская каллиграфия и вязь</a:t>
                      </a:r>
                      <a:endParaRPr lang="ru-RU" sz="20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ru-RU" sz="2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группы, 4392 чел-час</a:t>
                      </a:r>
                      <a:endParaRPr lang="ru-RU" sz="2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85725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Русская каллиграфия и вязь</a:t>
                      </a:r>
                      <a:endParaRPr lang="ru-RU" sz="20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85725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группы, 2016 чел-час</a:t>
                      </a:r>
                      <a:endParaRPr lang="ru-RU" sz="2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345672"/>
            <a:ext cx="16928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Библиотека</a:t>
            </a:r>
            <a:endParaRPr lang="ru-RU" sz="2200" b="1" spc="50" dirty="0">
              <a:ln w="11430"/>
              <a:solidFill>
                <a:srgbClr val="B25A4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51" y="5596116"/>
            <a:ext cx="1162049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b="1" i="1" dirty="0" smtClean="0"/>
              <a:t>30 тыс. руб</a:t>
            </a:r>
            <a:r>
              <a:rPr lang="ru-RU" sz="1900" i="1" dirty="0" smtClean="0"/>
              <a:t>. – средства</a:t>
            </a:r>
            <a:r>
              <a:rPr lang="ru-RU" sz="1900" i="1" dirty="0"/>
              <a:t>, полученные </a:t>
            </a:r>
            <a:r>
              <a:rPr lang="ru-RU" sz="1900" b="1" i="1" dirty="0" smtClean="0"/>
              <a:t>в 2016 г. по </a:t>
            </a:r>
            <a:r>
              <a:rPr lang="ru-RU" sz="1900" b="1" i="1" dirty="0"/>
              <a:t>договорам пожертвования </a:t>
            </a:r>
            <a:r>
              <a:rPr lang="ru-RU" sz="1900" i="1" dirty="0"/>
              <a:t>от издательств «Русское слово - учебник», «ДРОФА-</a:t>
            </a:r>
            <a:r>
              <a:rPr lang="ru-RU" sz="1900" i="1" dirty="0" err="1"/>
              <a:t>Вентана</a:t>
            </a:r>
            <a:r>
              <a:rPr lang="ru-RU" sz="1900" i="1" dirty="0"/>
              <a:t>-граф», </a:t>
            </a:r>
            <a:r>
              <a:rPr lang="ru-RU" sz="1900" i="1" dirty="0" smtClean="0"/>
              <a:t>были использованы на </a:t>
            </a:r>
            <a:r>
              <a:rPr lang="ru-RU" sz="1900" i="1" dirty="0"/>
              <a:t>организацию и проведение </a:t>
            </a:r>
            <a:r>
              <a:rPr lang="ru-RU" sz="1900" i="1" dirty="0" smtClean="0"/>
              <a:t>регионального конкурса «</a:t>
            </a:r>
            <a:r>
              <a:rPr lang="ru-RU" sz="1900" i="1" dirty="0"/>
              <a:t>Библиотека образовательного учреждения – пространство неформального образования</a:t>
            </a:r>
            <a:r>
              <a:rPr lang="ru-RU" sz="1900" i="1" dirty="0" smtClean="0"/>
              <a:t>» в 2016 году</a:t>
            </a:r>
            <a:endParaRPr lang="ru-RU" sz="1900" i="1" dirty="0"/>
          </a:p>
        </p:txBody>
      </p:sp>
    </p:spTree>
    <p:extLst>
      <p:ext uri="{BB962C8B-B14F-4D97-AF65-F5344CB8AC3E}">
        <p14:creationId xmlns:p14="http://schemas.microsoft.com/office/powerpoint/2010/main" val="399604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4793"/>
            <a:ext cx="10515600" cy="10405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Научно-методическая </a:t>
            </a:r>
            <a:r>
              <a:rPr lang="ru-RU" sz="36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деятельность</a:t>
            </a:r>
            <a:br>
              <a:rPr lang="ru-RU" sz="36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6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Базовые площадки </a:t>
            </a:r>
            <a:endParaRPr lang="ru-RU" sz="3600" b="1" spc="50" dirty="0">
              <a:ln w="11430"/>
              <a:solidFill>
                <a:srgbClr val="B25A4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45309" y="1125386"/>
            <a:ext cx="8956185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Современные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технические средства обучения в образовательном процессе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Bef>
                <a:spcPts val="600"/>
              </a:spcBef>
            </a:pP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СОШ №13, 15 г. Ярославля</a:t>
            </a:r>
            <a:b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2016-2017 гг.</a:t>
            </a:r>
            <a:endParaRPr lang="ru-RU"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 descr="Kev isoik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721" y="751544"/>
            <a:ext cx="2499962" cy="188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08204" y="2771991"/>
            <a:ext cx="11775591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банк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разработок (уроков, внеурочных мероприятий)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ТСО в образовательном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(на портале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ВикиИРО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разработаны (2017 г.):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185738">
              <a:buFont typeface="Times New Roman" panose="02020603050405020304" pitchFamily="18" charset="0"/>
              <a:buChar char="−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ППК «Создание дидактических игр в ПО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ActivInspire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(36 ч) (программа утверждена УС</a:t>
            </a:r>
            <a:r>
              <a:rPr lang="ru-RU" sz="19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ИРО, проведено обучение 2 групп слушателей)</a:t>
            </a:r>
          </a:p>
          <a:p>
            <a:pPr marL="357188" lvl="1" indent="-185738">
              <a:buFont typeface="Times New Roman" panose="02020603050405020304" pitchFamily="18" charset="0"/>
              <a:buChar char="−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«KODU – лаборатория игр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для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 информатики (вариативный модуль ППК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 развития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РСО»)</a:t>
            </a:r>
          </a:p>
          <a:p>
            <a:pPr indent="-285750">
              <a:buFont typeface="Wingdings" panose="05000000000000000000" pitchFamily="2" charset="2"/>
              <a:buChar char="§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серия открытых уроков и 2 мастер-класса на базе ОО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Инициирован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реализован общероссийский </a:t>
            </a:r>
            <a:r>
              <a:rPr lang="ru-RU" sz="19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сетевой проект «По следам А.С. Пушкина и его героев»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(апрель-июнь 2017 на образовательном портале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Polymedia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Edcommunity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 от ГБОУ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музей А.С. Пушкина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авторам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ведущим проекта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Кувакиной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Е.В. и Щербаковой Н.В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 БП проведен мастер-класс «Основы работы в среде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AitivInspire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начинающих» (на сайте сообщества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Edcommunity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июль-август 2017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88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5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Научно-методическая </a:t>
            </a:r>
            <a:r>
              <a:rPr lang="ru-RU" sz="36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деятельность</a:t>
            </a:r>
            <a:br>
              <a:rPr lang="ru-RU" sz="36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6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Базовые площадки </a:t>
            </a:r>
            <a:endParaRPr lang="ru-RU" sz="3600" b="1" spc="50" dirty="0">
              <a:ln w="11430"/>
              <a:solidFill>
                <a:srgbClr val="B25A4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97615" y="1460632"/>
            <a:ext cx="97943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ФГОС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 проектная деятельность в условиях современной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ИОС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Любимская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Любимский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МР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2015-2017 гг.</a:t>
            </a:r>
            <a:endParaRPr lang="ru-RU"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Kev teach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837" y="1281253"/>
            <a:ext cx="2128905" cy="175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39171" y="3303695"/>
            <a:ext cx="1151365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ОО </a:t>
            </a:r>
            <a:r>
              <a:rPr lang="ru-RU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Любимского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МР участвуют в реализации мероприятий БП</a:t>
            </a:r>
          </a:p>
          <a:p>
            <a:pPr marL="342900" indent="-342900">
              <a:buFont typeface="Times New Roman" panose="02020603050405020304" pitchFamily="18" charset="0"/>
              <a:buChar char="−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2015–2016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гг. проведены 3 очных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 (проектировочных)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семинара для педагогов ОО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Любимского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</a:t>
            </a:r>
          </a:p>
          <a:p>
            <a:pPr marL="342900" indent="-342900">
              <a:buFont typeface="Times New Roman" panose="02020603050405020304" pitchFamily="18" charset="0"/>
              <a:buChar char="−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Обсуждены и </a:t>
            </a:r>
            <a:r>
              <a:rPr lang="ru-RU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Положени</a:t>
            </a:r>
            <a:r>
              <a:rPr lang="ru-RU" sz="230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муниципальном конкурсе учебных проектов, критерии оценивания учебного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Times New Roman" panose="02020603050405020304" pitchFamily="18" charset="0"/>
              <a:buChar char="−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2 муниципальных конкурса учебных проектов 2015-2016 и 2016-2017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уч.г.г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Times New Roman" panose="02020603050405020304" pitchFamily="18" charset="0"/>
              <a:buChar char="−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публичная ярмарка идей сетевых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проектов, разработан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муниципальный краеведческий сетевой проект «Приезжайте к нам в гости» 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31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3945" y="266603"/>
            <a:ext cx="8496869" cy="612337"/>
          </a:xfrm>
        </p:spPr>
        <p:txBody>
          <a:bodyPr>
            <a:normAutofit/>
          </a:bodyPr>
          <a:lstStyle/>
          <a:p>
            <a:pPr algn="ctr"/>
            <a:r>
              <a:rPr lang="ru-RU" sz="35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Научно-методическая продукция</a:t>
            </a:r>
            <a:endParaRPr lang="ru-RU" sz="3500" dirty="0"/>
          </a:p>
        </p:txBody>
      </p:sp>
      <p:sp>
        <p:nvSpPr>
          <p:cNvPr id="8" name="TextBox 7"/>
          <p:cNvSpPr txBox="1"/>
          <p:nvPr/>
        </p:nvSpPr>
        <p:spPr>
          <a:xfrm>
            <a:off x="403672" y="878940"/>
            <a:ext cx="9454703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ФЦПРО </a:t>
            </a:r>
            <a:r>
              <a:rPr lang="ru-RU" sz="23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Мероприятие </a:t>
            </a:r>
            <a:r>
              <a:rPr lang="ru-RU" sz="23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2.4 </a:t>
            </a:r>
            <a:r>
              <a:rPr lang="ru-RU" sz="23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«Модернизация </a:t>
            </a:r>
            <a:r>
              <a:rPr lang="ru-RU" sz="23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технологий и содержания обучения в соответствии с новым ФГОС посредством разработки концепций модернизации конкретных областей, поддержки региональных программ развития образования и поддержки сетевых методических </a:t>
            </a:r>
            <a:r>
              <a:rPr lang="ru-RU" sz="23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объединений» </a:t>
            </a:r>
            <a:r>
              <a:rPr lang="ru-RU" sz="2200" dirty="0" smtClean="0">
                <a:cs typeface="Times New Roman" panose="02020603050405020304" pitchFamily="18" charset="0"/>
              </a:rPr>
              <a:t>(</a:t>
            </a:r>
            <a:r>
              <a:rPr lang="ru-RU" sz="2200" dirty="0">
                <a:cs typeface="Times New Roman" panose="02020603050405020304" pitchFamily="18" charset="0"/>
              </a:rPr>
              <a:t>руководитель Смирнова А.Н.)</a:t>
            </a:r>
            <a:r>
              <a:rPr lang="ru-RU" sz="23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  <a:endParaRPr lang="ru-RU" sz="2300" b="1" spc="50" dirty="0">
              <a:ln w="11430"/>
              <a:solidFill>
                <a:srgbClr val="B25A4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ts val="600"/>
              </a:spcBef>
            </a:pPr>
            <a:r>
              <a:rPr lang="ru-RU" sz="23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Серия «Федеральные государственные образовательные стандарты»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авторского коллектива</a:t>
            </a:r>
            <a:b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региональной сети ИБЦ общеобразовательных организаций : методические рекомендации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(2016 г.)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авторского коллектива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профессиональных педагогических сообществ : методические рекомендации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авторского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коллектива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 участников региональной сети информационно-библиотечных центров образовательных организаций Ярославской 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: методические рекомендации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(201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546" y="685393"/>
            <a:ext cx="1996204" cy="286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6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65" y="460376"/>
            <a:ext cx="8496869" cy="706438"/>
          </a:xfrm>
        </p:spPr>
        <p:txBody>
          <a:bodyPr/>
          <a:lstStyle/>
          <a:p>
            <a:r>
              <a:rPr lang="ru-RU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Научно-методическая продукция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3921" y="1218744"/>
            <a:ext cx="1151602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для мониторинга уровня ИКТ-компетентности педагогов (самодиагностика педагога) (разработка и уточнения (доработка) 2014, 2015 гг.)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Информационно-методический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«Интерактивные средства обучения в образовательном процессе»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(из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 работы мультимедийных ресурсных центров, оснащённых цифровым оборудованием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(2015 г.) 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</a:t>
            </a: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DVD, Издательский центр 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ГОАУ ЯО </a:t>
            </a: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ИРО</a:t>
            </a:r>
            <a:endParaRPr lang="ru-RU" sz="2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библиографических описаний в соответствии с ГОСТ: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справочно-инструктивные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/ сост. : О. Ю. Антонова, С. В. Успенская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100" dirty="0"/>
              <a:t>–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Ярославль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ГАУ ДПО ЯО ИРО, 2017. </a:t>
            </a:r>
            <a:r>
              <a:rPr lang="ru-RU" sz="2100" dirty="0"/>
              <a:t>–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с. </a:t>
            </a: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ИРО</a:t>
            </a:r>
            <a:endParaRPr lang="ru-RU" sz="2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письма по преподаванию предмета информатика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написании отчета ИРО по анализу результатов ЕГЭ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47" y="6403487"/>
            <a:ext cx="11244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ИРО&gt;Об институте&gt;Центры&gt;</a:t>
            </a:r>
            <a:r>
              <a:rPr lang="ru-RU" sz="1400" dirty="0" smtClean="0">
                <a:hlinkClick r:id="rId3" tooltip="Информационный центр"/>
              </a:rPr>
              <a:t>Информационный центр</a:t>
            </a:r>
            <a:r>
              <a:rPr lang="ru-RU" sz="1400" dirty="0" smtClean="0"/>
              <a:t>&gt;</a:t>
            </a:r>
            <a:r>
              <a:rPr lang="ru-RU" sz="1400" dirty="0" smtClean="0">
                <a:hlinkClick r:id="rId4" tooltip="Разработки и публикации"/>
              </a:rPr>
              <a:t>Разработки </a:t>
            </a:r>
            <a:r>
              <a:rPr lang="ru-RU" sz="1400" dirty="0">
                <a:hlinkClick r:id="rId4" tooltip="Разработки и публикации"/>
              </a:rPr>
              <a:t>и публикации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5743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2659" y="568861"/>
            <a:ext cx="11786681" cy="606692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2015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Научно-практическая конференция «Педагогические технологии в условиях модернизации образования» (ЯГПУ, ГОАУ ЯО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ИРО, сентябрь 2015)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6. «Информационные технологии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Редченкова Г.Д. – докладчик, Кувакина Е.В. – докладчик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съезд работников сферы дополнительного образования. Конференция 2 «Расширение спектра дополнительных общеобразовательных программ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2015 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1809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дополнительного образования детей средствами дистанционных образовательных технологий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Редченкова Г.Д. – модератор секции, Кувакина Е.В. – докладчик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2016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 межрегиональная научная конференция «Книжная культура Ярославского края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Успенская С.В. – докладчик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XIV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конференция «Профессионализация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основа динамического развития муниципальной системы образования»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Рыбинск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(февраль 2016)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Редченкова Г.Д. – докладчик, Кувакина Е.В. – докладчик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аучно-практическая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Угличский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МР (апрель 2016)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Кувакина Е.В. – общественный эксперт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Межрегиональная научно-практическая конференция «Инновации в образовании: региональные практики» (декабрь 2016)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Редченкова Г.Д. – общественный эксперт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47755" y="73561"/>
            <a:ext cx="11120367" cy="495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0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Участие в работе научно-практических конференций</a:t>
            </a:r>
          </a:p>
        </p:txBody>
      </p:sp>
    </p:spTree>
    <p:extLst>
      <p:ext uri="{BB962C8B-B14F-4D97-AF65-F5344CB8AC3E}">
        <p14:creationId xmlns:p14="http://schemas.microsoft.com/office/powerpoint/2010/main" val="424226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247" y="251461"/>
            <a:ext cx="12081753" cy="660654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</a:t>
            </a:r>
            <a:r>
              <a:rPr lang="ru-RU" sz="20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</a:p>
          <a:p>
            <a:pPr>
              <a:lnSpc>
                <a:spcPct val="9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научно-практическая конференция «Чтение детей и взрослых: развитие интереса к чтению как часть национальной культурной политики» (апрель </a:t>
            </a:r>
            <a: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2017)</a:t>
            </a:r>
            <a:b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«</a:t>
            </a: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библиотеки в развитие интереса к чтению детей и взрослых</a:t>
            </a:r>
            <a: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b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Успенская С.В. – публикация</a:t>
            </a:r>
            <a:endParaRPr lang="ru-RU" sz="16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</a:t>
            </a: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форум «Евразийский образовательный диалог</a:t>
            </a:r>
            <a: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(апрель 2017)</a:t>
            </a: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 «Опыт Ярославской области по модернизации содержания и технологий образования в условиях ФГОС</a:t>
            </a:r>
            <a: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b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Кувакина Е.В., Редченкова Г.Д., Успенская С.В. – ведущие мастер-классов</a:t>
            </a:r>
          </a:p>
          <a:p>
            <a:pPr>
              <a:lnSpc>
                <a:spcPct val="9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Межмуниципальная конференция «Педагогический поиск: интеграция образовательных технологий и ИКТ», Ростовский МР (май 2017</a:t>
            </a:r>
            <a: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Редченкова Г.Д. – докладчик</a:t>
            </a:r>
          </a:p>
          <a:p>
            <a:pPr>
              <a:lnSpc>
                <a:spcPct val="9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научно-практическая конференция «Великая Российская революция 1917 г.: трудные вопросы истории</a:t>
            </a:r>
            <a: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(октябрь 2017)</a:t>
            </a:r>
            <a:b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Антонова О.Ю., Успенская С.В. – докладчики</a:t>
            </a:r>
          </a:p>
          <a:p>
            <a:pPr>
              <a:lnSpc>
                <a:spcPct val="9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научно-практическая конференция «Экологическое воспитание детей и подростков: партнёрство школ и библиотек</a:t>
            </a:r>
            <a: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(июль 2017)</a:t>
            </a:r>
            <a:b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Успенская С.В. П – публикация</a:t>
            </a:r>
          </a:p>
          <a:p>
            <a:pPr>
              <a:lnSpc>
                <a:spcPct val="9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Межрегиональная научно-практическая конференция «Новые возможности и направления развития детских библиотек в условиях современного общества</a:t>
            </a:r>
            <a: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(ноябрь 2017)</a:t>
            </a:r>
            <a:b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Успенская С.В. – докладчик</a:t>
            </a:r>
          </a:p>
          <a:p>
            <a:pPr>
              <a:lnSpc>
                <a:spcPct val="9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Межрегиональная научно-практическая конференция «Актуальные вопросы развития образования в Ярославской области: итоги 2017 года» </a:t>
            </a:r>
            <a: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(декабрь 2017)</a:t>
            </a:r>
            <a:b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Успенская С.В. – модератор </a:t>
            </a:r>
            <a: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круглого стола </a:t>
            </a: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«Реализация концепции региональной сети ШИБЦ: реалии и перспективы</a:t>
            </a:r>
            <a: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6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 </a:t>
            </a: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круглого стола для школьных библиотекарей «Школьная библиотека – центр формирования информационной культуры</a:t>
            </a:r>
            <a: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9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Межрегиональный этап XVI международной ярмарки социально-педагогических инноваций </a:t>
            </a:r>
            <a: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(декабрь 2017)</a:t>
            </a: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Успенская С.В. – </a:t>
            </a:r>
            <a:r>
              <a:rPr lang="ru-RU" sz="16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</a:t>
            </a:r>
            <a:endParaRPr lang="ru-RU" sz="16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71582" y="0"/>
            <a:ext cx="11120367" cy="502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0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Участие в работе научно-практических конференций</a:t>
            </a:r>
          </a:p>
        </p:txBody>
      </p:sp>
    </p:spTree>
    <p:extLst>
      <p:ext uri="{BB962C8B-B14F-4D97-AF65-F5344CB8AC3E}">
        <p14:creationId xmlns:p14="http://schemas.microsoft.com/office/powerpoint/2010/main" val="404772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373" y="989121"/>
            <a:ext cx="6073254" cy="720576"/>
          </a:xfrm>
        </p:spPr>
        <p:txBody>
          <a:bodyPr>
            <a:normAutofit/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Кадровый </a:t>
            </a:r>
            <a:r>
              <a:rPr lang="ru-RU" sz="36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состав</a:t>
            </a:r>
            <a:endParaRPr lang="ru-RU" sz="3600" b="1" spc="50" dirty="0">
              <a:ln w="11430"/>
              <a:solidFill>
                <a:srgbClr val="B25A4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306" y="158124"/>
            <a:ext cx="11628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апреле 2017 г.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слияние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информационных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и Информационного центра (который создан в октябре 2016 г.)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1306" y="1538447"/>
            <a:ext cx="11860694" cy="4998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штате: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заместители руководителя – 3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информатика, использование ИКТ в образовательном процессе (планирование, разработка и внедрение методических услуг)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информационно-библиотечное обслуживание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общественностью и средствами массовой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мая 2017 г.)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гл. специалисты –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из них</a:t>
            </a:r>
          </a:p>
          <a:p>
            <a:pPr>
              <a:lnSpc>
                <a:spcPct val="80000"/>
              </a:lnSpc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специалист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связям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общественностью и СМИ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 сентября 2016 г. до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марта 2017 г.)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гл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специалист по маркетингу (до августа 2017 г.)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библиограф – 2 (из них 1 чел.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августа 2017 г.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библиотекарь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вакансий нет.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4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3463"/>
            <a:ext cx="10515600" cy="584531"/>
          </a:xfrm>
        </p:spPr>
        <p:txBody>
          <a:bodyPr>
            <a:normAutofit/>
          </a:bodyPr>
          <a:lstStyle/>
          <a:p>
            <a:pPr algn="ctr"/>
            <a:r>
              <a:rPr lang="ru-RU" sz="35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Массовые мероприятия</a:t>
            </a:r>
            <a:endParaRPr lang="ru-RU" sz="3500" b="1" spc="50" dirty="0">
              <a:ln w="11430"/>
              <a:solidFill>
                <a:srgbClr val="B25A4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933855"/>
            <a:ext cx="12192000" cy="5170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Межрегиональная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научно-практическая конференция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«Реализация ФГОС общего образования: тенденции и перспективы»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(декабрь 2015) </a:t>
            </a:r>
          </a:p>
          <a:p>
            <a:pPr marL="17462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5.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«Информационно-образовательная среда образовательной организации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режиме видеоконференции)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www.iro.yar.ru/index.php?id=1562#c6339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площадок в режиме </a:t>
            </a: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видеоконференции – 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ИРО, г. Рыбинск, </a:t>
            </a:r>
            <a:r>
              <a:rPr lang="ru-RU" sz="2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Даниловский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Ростовский, </a:t>
            </a:r>
            <a:r>
              <a:rPr lang="ru-RU" sz="21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Угличский</a:t>
            </a: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МР; 2 площадки в режиме видеотрансляции – Рыбинский, Пошехонский </a:t>
            </a: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Межмуниципальная конференция «Педагогический поиск: интеграция образовательных технологий и ИКТ», Ростовский МР (май 2017)</a:t>
            </a:r>
          </a:p>
          <a:p>
            <a:pPr marL="17462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подготовке конференции совместно с методическим центром Ростовского МР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Межрегиональная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научно-практическая конференция «Актуальные вопросы развития образования в Ярославской области: итоги 2017 года»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(декабрь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2017)</a:t>
            </a:r>
          </a:p>
          <a:p>
            <a:pPr marL="17462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проведение круглых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столов по тематике ШИБЦ («Реализация концепции региональной сети ШИБЦ: реалии и перспективы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«Школьная библиотека – центр формирования информационной культуры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www.iro.yar.ru/index.php?id=2962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4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76" y="0"/>
            <a:ext cx="10515600" cy="671316"/>
          </a:xfrm>
        </p:spPr>
        <p:txBody>
          <a:bodyPr>
            <a:normAutofit/>
          </a:bodyPr>
          <a:lstStyle/>
          <a:p>
            <a:pPr algn="ctr"/>
            <a:r>
              <a:rPr lang="ru-RU" sz="35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Массовые мероприятия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25030" y="673161"/>
            <a:ext cx="11541940" cy="4817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2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Конкурсы (библиотекари, педагоги)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апрель-май 2016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конкурс «Библиотека образовательного учреждения – пространство неформального образования»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http://www.iro.yar.ru/index.php?id=1766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октябрь-декабрь 2016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конкурс «Организация пространства учебных взаимодействий в сети Интернет» (дистанционно на портале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ВикиИРО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раздел «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Конкурсы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сентябрь-ноябрь 2017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конкурс для учителей информатики «Программы внеурочной деятельности»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http://www.iro.yar.ru/index.php?id=2709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октябрь-ноябрь 2017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этап Международного заочного конкурса «IT-технологии в образовании XXI века» для учителей информатики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http://www.iro.yar.ru/index.php?id=2825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Казахстан, республика Беларусь, Донецкая народная республика, Ярославская область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региональных конкурсных материалов представлен в сообществе Информатики (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ILIAS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ИРО)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32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657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Массовые мероприятия</a:t>
            </a:r>
          </a:p>
        </p:txBody>
      </p:sp>
      <p:sp>
        <p:nvSpPr>
          <p:cNvPr id="4" name="Объект 3"/>
          <p:cNvSpPr txBox="1">
            <a:spLocks/>
          </p:cNvSpPr>
          <p:nvPr/>
        </p:nvSpPr>
        <p:spPr>
          <a:xfrm>
            <a:off x="230677" y="4688399"/>
            <a:ext cx="11730644" cy="1546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5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ФЦПРО (региональная сеть ШИБЦ)</a:t>
            </a:r>
            <a:endParaRPr lang="en-US" sz="2500" b="1" spc="50" dirty="0">
              <a:ln w="11430"/>
              <a:solidFill>
                <a:srgbClr val="B25A4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2200" b="1" dirty="0" smtClean="0">
                <a:solidFill>
                  <a:srgbClr val="002060"/>
                </a:solidFill>
                <a:hlinkClick r:id="rId3"/>
              </a:rPr>
              <a:t>Сетевые образовательные события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(платформа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ВикиИРО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февраль-март 2017 г. –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сетевой проект «Эй, небо! Сними шляпу!»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(49 команд)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г. – апрель 2018 г. –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сетевой проект «Замечательные люди рядом!»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 команд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164364" y="756993"/>
            <a:ext cx="11863271" cy="3896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5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Участие в проведении Дней ИРО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(26)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 2017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День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ИРО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Тутаевском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МР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47675"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практико-ориентированный семинар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«ИБЦ как ресурс повышения качества образования»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(библиотекари ОО, представители администрации ОО-участников региональной сети ШИБЦ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Тутаевского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МР)</a:t>
            </a:r>
          </a:p>
          <a:p>
            <a:pPr marL="447675"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«Решение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нестандартных задач по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информатике»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(учителя информатики ОО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Тутаевского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МР, с участием ЯГПУ им. К.Д. Ушинского)</a:t>
            </a:r>
          </a:p>
          <a:p>
            <a:pPr marL="0" indent="-23812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августа 2017 г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День ИРО в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Угличском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МР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заседания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объединений педагогов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Угличского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МР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участием специалистов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ИРО 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требований к функционированию школьных библиотек»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(библиотекари ОО)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ru-RU" sz="2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86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45915" y="808848"/>
            <a:ext cx="12046085" cy="5854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</a:t>
            </a:r>
            <a:r>
              <a:rPr lang="ru-RU" sz="22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</a:t>
            </a:r>
          </a:p>
          <a:p>
            <a:pPr marL="174625" indent="-17462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ИКТ-компетентности преподавателя ИРО. Организация и разработка дистанционных (элективных) курсов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(27.04.2015)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indent="-17462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«Работа в СДО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ILIAS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(21.09.2015)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indent="-17462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«Функциональные возможности СДО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ILIAS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курсов с использованием дистанционных образовательных технологий» (для сотрудников КГД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(22.12.2015)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indent="-17462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 ИРО (44 человека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с Единым порталом государственных услуг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(15-17.12.2015)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</a:t>
            </a:r>
            <a:r>
              <a:rPr lang="ru-RU" sz="22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3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«Информационно-библиотечное обеспечение образовательного процесса: новые возможности развития образования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(07.11.2016)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</a:t>
            </a:r>
            <a:r>
              <a:rPr lang="ru-RU" sz="22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проведении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3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«Дистанционный курс: построение, критерии, интернет-приложения и сервисы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(05.06.2017)</a:t>
            </a:r>
          </a:p>
          <a:p>
            <a:pPr marL="174625" indent="-17462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78333" y="195624"/>
            <a:ext cx="10515600" cy="509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Внутрифирменное обучение</a:t>
            </a:r>
            <a:endParaRPr lang="ru-RU" sz="4000" b="1" spc="50" dirty="0">
              <a:ln w="11430"/>
              <a:solidFill>
                <a:srgbClr val="B25A4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058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140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9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Профессиональные</a:t>
            </a:r>
            <a:r>
              <a:rPr lang="ru-RU" sz="49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9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сообщества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538354"/>
              </p:ext>
            </p:extLst>
          </p:nvPr>
        </p:nvGraphicFramePr>
        <p:xfrm>
          <a:off x="486770" y="493514"/>
          <a:ext cx="11218459" cy="2360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892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61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431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6949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Название</a:t>
                      </a:r>
                    </a:p>
                  </a:txBody>
                  <a:tcPr marL="41835" marR="418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участников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2796">
                <a:tc>
                  <a:txBody>
                    <a:bodyPr/>
                    <a:lstStyle/>
                    <a:p>
                      <a:pPr marL="85725" indent="0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РМО библиотекарей образовательных организаций</a:t>
                      </a:r>
                    </a:p>
                    <a:p>
                      <a:pPr marL="85725" indent="0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000" b="0" u="sng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http://www.iro.yar.ru/index.php?id=1493</a:t>
                      </a:r>
                      <a:endParaRPr lang="ru-RU" sz="20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Методическое объединение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более 80 </a:t>
                      </a:r>
                      <a:b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(из всех МР ЯО)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557">
                <a:tc>
                  <a:txBody>
                    <a:bodyPr/>
                    <a:lstStyle/>
                    <a:p>
                      <a:pPr marL="85725" indent="0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Группа «Информатики» (раздел «Сообщества» </a:t>
                      </a:r>
                      <a:b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СДО ИРО ILIAS)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ILIAS</a:t>
                      </a:r>
                      <a:r>
                        <a:rPr lang="ru-RU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закрытое)</a:t>
                      </a:r>
                      <a:endParaRPr lang="ru-RU" sz="20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Интернет-сообщество</a:t>
                      </a:r>
                      <a:endParaRPr lang="ru-RU" sz="20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41835" marR="418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51903">
                <a:tc>
                  <a:txBody>
                    <a:bodyPr/>
                    <a:lstStyle/>
                    <a:p>
                      <a:pPr marL="85725" indent="0"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Интернет-сообщество «Библиотека ИРО»</a:t>
                      </a:r>
                    </a:p>
                    <a:p>
                      <a:pPr marL="85725" marR="0" indent="0" algn="just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u="sng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https://vk.com/cibo_window</a:t>
                      </a:r>
                      <a:endParaRPr lang="ru-RU" sz="2000" b="0" kern="1200" dirty="0" smtClean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Интернет-сообщество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71133" y="3103977"/>
            <a:ext cx="6759132" cy="1634049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традиционного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РМО библиотекарей ОО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b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актуальным вопросам работы школьных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 </a:t>
            </a:r>
            <a:b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(13 мероприятий)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www.iro.yar.ru/index.php?id=1493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113493" y="5107392"/>
            <a:ext cx="6016772" cy="1514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ИРО (Информационный центр) актуализируется раздел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«Учителю информатики»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b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сопровождение педагогов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http://www.iro.yar.ru/index.php?id=1619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0265" y="2397715"/>
            <a:ext cx="4876800" cy="445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94" y="805689"/>
            <a:ext cx="3987420" cy="36635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21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9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Профессиональные</a:t>
            </a:r>
            <a:r>
              <a:rPr lang="ru-RU" sz="49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9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сообщества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85864" y="364697"/>
            <a:ext cx="11420272" cy="498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Интернет-сообщества – акцент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информационно-методическое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132" y="2474792"/>
            <a:ext cx="4925014" cy="43832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7750" y="716735"/>
            <a:ext cx="4937719" cy="53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1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3814" y="33331"/>
            <a:ext cx="10264371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С</a:t>
            </a:r>
            <a:r>
              <a:rPr lang="ru-RU" sz="32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опровождение </a:t>
            </a:r>
            <a:r>
              <a:rPr lang="ru-RU" sz="32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портала органов исполнительной власти (сайта департамента образования), информационно-образовательного портала ИРО (совокупность сайтов, в том числе официальный сайт ИРО</a:t>
            </a:r>
            <a:r>
              <a:rPr lang="ru-RU" sz="32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ru-RU" sz="3200" b="1" spc="50" dirty="0">
              <a:ln w="11430"/>
              <a:solidFill>
                <a:srgbClr val="B25A4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088" y="1700927"/>
            <a:ext cx="7500481" cy="352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показатели – расчетные чел/часы (РЧЧ)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2015</a:t>
            </a:r>
            <a:endParaRPr lang="ru-RU" sz="2300" b="1" spc="50" dirty="0">
              <a:ln w="11430"/>
              <a:solidFill>
                <a:srgbClr val="B25A4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14367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РЧЧ</a:t>
            </a:r>
          </a:p>
          <a:p>
            <a:pPr>
              <a:spcBef>
                <a:spcPts val="800"/>
              </a:spcBef>
            </a:pPr>
            <a:r>
              <a:rPr lang="ru-RU" sz="23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2016</a:t>
            </a:r>
          </a:p>
          <a:p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13848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РЧЧ</a:t>
            </a:r>
          </a:p>
          <a:p>
            <a:pPr>
              <a:spcBef>
                <a:spcPts val="800"/>
              </a:spcBef>
            </a:pPr>
            <a:r>
              <a:rPr lang="ru-RU" sz="23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2017</a:t>
            </a:r>
          </a:p>
          <a:p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18529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РЧЧ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37" y="1598465"/>
            <a:ext cx="4255477" cy="2487152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37" y="4182894"/>
            <a:ext cx="4256873" cy="2580957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85244566"/>
              </p:ext>
            </p:extLst>
          </p:nvPr>
        </p:nvGraphicFramePr>
        <p:xfrm>
          <a:off x="2033579" y="2152303"/>
          <a:ext cx="5251939" cy="382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98292" y="2936027"/>
            <a:ext cx="158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(без </a:t>
            </a:r>
            <a:r>
              <a:rPr lang="ru-RU" sz="1400" dirty="0" err="1" smtClean="0"/>
              <a:t>ВикиИРО</a:t>
            </a:r>
            <a:r>
              <a:rPr lang="ru-RU" sz="1400" dirty="0" smtClean="0"/>
              <a:t>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1313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908" y="138182"/>
            <a:ext cx="1087018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Развитие информационно-образовательного портала </a:t>
            </a:r>
            <a:r>
              <a:rPr lang="ru-RU" sz="32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ИРО</a:t>
            </a:r>
            <a:endParaRPr lang="ru-RU" sz="3200" b="1" spc="50" dirty="0">
              <a:ln w="11430"/>
              <a:solidFill>
                <a:srgbClr val="B25A4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6129"/>
              </p:ext>
            </p:extLst>
          </p:nvPr>
        </p:nvGraphicFramePr>
        <p:xfrm>
          <a:off x="927537" y="624468"/>
          <a:ext cx="10372456" cy="8378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6945">
                  <a:extLst>
                    <a:ext uri="{9D8B030D-6E8A-4147-A177-3AD203B41FA5}">
                      <a16:colId xmlns:a16="http://schemas.microsoft.com/office/drawing/2014/main" xmlns="" val="1608622101"/>
                    </a:ext>
                  </a:extLst>
                </a:gridCol>
                <a:gridCol w="2038167">
                  <a:extLst>
                    <a:ext uri="{9D8B030D-6E8A-4147-A177-3AD203B41FA5}">
                      <a16:colId xmlns:a16="http://schemas.microsoft.com/office/drawing/2014/main" xmlns="" val="397490160"/>
                    </a:ext>
                  </a:extLst>
                </a:gridCol>
                <a:gridCol w="2038167">
                  <a:extLst>
                    <a:ext uri="{9D8B030D-6E8A-4147-A177-3AD203B41FA5}">
                      <a16:colId xmlns:a16="http://schemas.microsoft.com/office/drawing/2014/main" xmlns="" val="3140597399"/>
                    </a:ext>
                  </a:extLst>
                </a:gridCol>
                <a:gridCol w="2039177">
                  <a:extLst>
                    <a:ext uri="{9D8B030D-6E8A-4147-A177-3AD203B41FA5}">
                      <a16:colId xmlns:a16="http://schemas.microsoft.com/office/drawing/2014/main" xmlns="" val="513341104"/>
                    </a:ext>
                  </a:extLst>
                </a:gridCol>
              </a:tblGrid>
              <a:tr h="358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 smtClean="0">
                          <a:effectLst/>
                        </a:rPr>
                        <a:t> </a:t>
                      </a:r>
                      <a:endParaRPr lang="ru-RU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0422297"/>
                  </a:ext>
                </a:extLst>
              </a:tr>
              <a:tr h="458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Созданы порталы (сайты)</a:t>
                      </a:r>
                      <a:endParaRPr lang="ru-RU" sz="23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2713609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6644" y="1433496"/>
            <a:ext cx="11673155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altLang="ru-RU" sz="20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2015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Всероссийский съезд работников сферы дополнительного образования детей </a:t>
            </a:r>
            <a:r>
              <a:rPr lang="en-US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conf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iro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yar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ru</a:t>
            </a:r>
            <a:endParaRPr lang="ru-RU" altLang="ru-RU" sz="20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ВикиИРО</a:t>
            </a:r>
            <a:r>
              <a:rPr lang="en-US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wiki.iro.yar.ru</a:t>
            </a:r>
            <a:endParaRPr lang="en-US" altLang="ru-RU" sz="2000" dirty="0"/>
          </a:p>
          <a:p>
            <a:r>
              <a:rPr lang="ru-RU" altLang="ru-RU" sz="20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2016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Портал «Дополнительное и неформальное образование в Ярославской области» 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dno.iro.yar.ru</a:t>
            </a:r>
            <a:endParaRPr lang="ru-RU" altLang="ru-RU" sz="20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профессиональное образования по вопросам воспитания </a:t>
            </a:r>
            <a:r>
              <a:rPr lang="en-US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dpo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.</a:t>
            </a:r>
            <a:r>
              <a:rPr lang="en-US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iro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.</a:t>
            </a:r>
            <a:r>
              <a:rPr lang="en-US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yar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.</a:t>
            </a:r>
            <a:r>
              <a:rPr lang="en-US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ru</a:t>
            </a:r>
            <a:endParaRPr lang="ru-RU" altLang="ru-RU" sz="20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Консультирование родителей 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http://www.iro.yar.ru/index.php?id=1942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2017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Региональные реестры (Аннотированный каталог региональных ресурсов (Информационно-образовательные ресурсы))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inf.iro.yar.ru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Портал региональной сети ИБЦ ОО Ярославской области (Региональный информационно-библиотечный центр)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ios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.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iro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.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yar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.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ru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2017 г. осуществлялось сопровождение портала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Единая информационная система поддержки развития школьных спортивных клубов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schoolsport.club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3763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0489" y="146200"/>
            <a:ext cx="10264371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32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Система </a:t>
            </a:r>
            <a:r>
              <a:rPr lang="ru-RU" altLang="ru-RU" sz="32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дистанционного обучения </a:t>
            </a:r>
            <a:r>
              <a:rPr lang="ru-RU" altLang="ru-RU" sz="32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ИРО </a:t>
            </a:r>
            <a:r>
              <a:rPr lang="en-US" altLang="ru-RU" sz="32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ILIAS</a:t>
            </a:r>
            <a:r>
              <a:rPr lang="ru-RU" altLang="ru-RU" sz="32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ilias</a:t>
            </a:r>
            <a:r>
              <a:rPr lang="ru-RU" alt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alt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iro</a:t>
            </a:r>
            <a:r>
              <a:rPr lang="ru-RU" alt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alt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yar</a:t>
            </a:r>
            <a:r>
              <a:rPr lang="ru-RU" alt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alt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ru</a:t>
            </a:r>
            <a:endParaRPr lang="ru-RU" sz="3200" b="1" spc="50" dirty="0">
              <a:ln w="11430"/>
              <a:solidFill>
                <a:srgbClr val="B25A4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9228" y="1172635"/>
            <a:ext cx="11832772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5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Нормативное и методическое обеспечение дистанционного обучения</a:t>
            </a:r>
          </a:p>
          <a:p>
            <a:pPr>
              <a:spcBef>
                <a:spcPts val="600"/>
              </a:spcBef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 использовании дистанционных образовательных технологий при реализации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дополнительного профессионального образования.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документы: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Нормы времени учебной, научно-методической и организационно-методической работы профессорско-преподавательского состава ИРО при реализации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ДПО с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ДОТ;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подготовки и размещения курсов для проведения обучения с использованием СДО ИРО;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структуре и оформлению учебных курсов с использованием СДО ИРО;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 для слушателей, педагогических работников, технических специалистов по работе в СДО ИРО</a:t>
            </a:r>
            <a:endParaRPr lang="ru-RU" alt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96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0489" y="146200"/>
            <a:ext cx="10264371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32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Система </a:t>
            </a:r>
            <a:r>
              <a:rPr lang="ru-RU" altLang="ru-RU" sz="32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дистанционного обучения </a:t>
            </a:r>
            <a:r>
              <a:rPr lang="ru-RU" altLang="ru-RU" sz="32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ИРО </a:t>
            </a:r>
            <a:r>
              <a:rPr lang="en-US" altLang="ru-RU" sz="32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ILIAS</a:t>
            </a:r>
            <a:r>
              <a:rPr lang="ru-RU" altLang="ru-RU" sz="32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ilias</a:t>
            </a:r>
            <a:r>
              <a:rPr lang="ru-RU" alt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alt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iro</a:t>
            </a:r>
            <a:r>
              <a:rPr lang="ru-RU" alt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alt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yar</a:t>
            </a:r>
            <a:r>
              <a:rPr lang="ru-RU" alt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alt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ru</a:t>
            </a:r>
            <a:endParaRPr lang="ru-RU" sz="3200" b="1" spc="50" dirty="0">
              <a:ln w="11430"/>
              <a:solidFill>
                <a:srgbClr val="B25A4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83776" y="1057823"/>
            <a:ext cx="106243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5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Рост количества зарегистрированных </a:t>
            </a:r>
            <a:r>
              <a:rPr lang="ru-RU" sz="25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пользователей</a:t>
            </a:r>
          </a:p>
          <a:p>
            <a:pPr lvl="0"/>
            <a:r>
              <a:rPr lang="ru-RU" altLang="ru-RU" sz="2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– </a:t>
            </a:r>
            <a:r>
              <a:rPr lang="ru-RU" altLang="ru-RU" sz="23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7854</a:t>
            </a:r>
            <a:r>
              <a:rPr lang="ru-RU" altLang="ru-RU" sz="2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пользователя (</a:t>
            </a:r>
            <a:r>
              <a:rPr lang="ru-RU" alt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 2-го полугодия 2013 </a:t>
            </a:r>
            <a:r>
              <a:rPr lang="ru-RU" altLang="ru-RU" sz="2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г.)</a:t>
            </a:r>
            <a:endParaRPr lang="ru-RU" altLang="ru-RU" sz="23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49503"/>
              </p:ext>
            </p:extLst>
          </p:nvPr>
        </p:nvGraphicFramePr>
        <p:xfrm>
          <a:off x="732374" y="1888820"/>
          <a:ext cx="10860912" cy="2270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03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42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614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91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 них в период 2015-2017 гг. зарегистрировано пользователей (7161</a:t>
                      </a:r>
                      <a:r>
                        <a:rPr lang="ru-RU" sz="23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2015</a:t>
                      </a:r>
                      <a:endParaRPr lang="ru-RU" sz="22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2016</a:t>
                      </a:r>
                      <a:endParaRPr lang="ru-RU" sz="22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</a:t>
                      </a:r>
                      <a:endParaRPr lang="ru-RU" sz="22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188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Слушатели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2604</a:t>
                      </a:r>
                      <a:r>
                        <a:rPr lang="ru-RU" sz="2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 них 595 др. регионы*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2345</a:t>
                      </a:r>
                      <a:r>
                        <a:rPr lang="ru-RU" sz="2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 них 342 др. регионы**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Образовательные организации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96288" y="4237447"/>
            <a:ext cx="11832772" cy="154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lnSpc>
                <a:spcPct val="90000"/>
              </a:lnSpc>
            </a:pPr>
            <a:r>
              <a:rPr lang="ru-RU" altLang="ru-RU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altLang="ru-RU" sz="2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altLang="ru-RU" sz="21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Астраханская область, Башкортостан, Белгородская, Ивановская области, Красноярский край, Пермская, Смоленская области, республика КОМИ, Томская, Тульская, Ульяновская области (реализация мероприятий в рамках ФЦПРО 2016)</a:t>
            </a:r>
            <a:endParaRPr lang="ru-RU" altLang="ru-RU" sz="2100" i="1" dirty="0" smtClean="0"/>
          </a:p>
          <a:p>
            <a:pPr lvl="0" algn="just">
              <a:lnSpc>
                <a:spcPct val="90000"/>
              </a:lnSpc>
            </a:pPr>
            <a:r>
              <a:rPr lang="ru-RU" altLang="ru-RU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**</a:t>
            </a:r>
            <a:r>
              <a:rPr lang="ru-RU" alt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altLang="ru-RU" sz="2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Вологодская, Ивановская, Псковская, Орловская, Архангельская области (реализация мероприятий в рамках ФЦПРО 2017)</a:t>
            </a:r>
            <a:endParaRPr lang="ru-RU" altLang="ru-RU" sz="2100" i="1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28596" y="5833011"/>
            <a:ext cx="1183277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«Информационно-методическое сопровождение образовательного процесса</a:t>
            </a:r>
            <a:r>
              <a:rPr lang="ru-RU" sz="23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–</a:t>
            </a:r>
            <a:r>
              <a:rPr lang="ru-RU" sz="2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 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материалам только для ОО Ярославского региона (1050 ОО-пользователей).</a:t>
            </a:r>
            <a:endParaRPr lang="ru-RU" altLang="ru-RU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34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950" y="354584"/>
            <a:ext cx="11487150" cy="632053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2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Цели деятельности Информационного центра 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600" dirty="0"/>
              <a:t>Содействие развитию информационно-образовательного пространства РСО и </a:t>
            </a:r>
            <a:r>
              <a:rPr lang="ru-RU" sz="2600" dirty="0" smtClean="0"/>
              <a:t>ИРО;</a:t>
            </a:r>
            <a:r>
              <a:rPr lang="en-US" sz="2600" dirty="0" smtClean="0"/>
              <a:t> </a:t>
            </a:r>
            <a:br>
              <a:rPr lang="en-US" sz="2600" dirty="0" smtClean="0"/>
            </a:br>
            <a:r>
              <a:rPr lang="ru-RU" sz="2600" dirty="0" smtClean="0"/>
              <a:t>удовлетворение </a:t>
            </a:r>
            <a:r>
              <a:rPr lang="ru-RU" sz="2600" dirty="0"/>
              <a:t>потребностей основных заказчиков (Департамент образования, муниципальные органы управления образованием) в повышении квалификации специалистов РСО по направлениям информационные и коммуникационные технологии, общеобразовательный курс </a:t>
            </a:r>
            <a:r>
              <a:rPr lang="ru-RU" sz="2600" dirty="0" smtClean="0"/>
              <a:t>информатика;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dirty="0" err="1"/>
              <a:t>медийное</a:t>
            </a:r>
            <a:r>
              <a:rPr lang="ru-RU" sz="2600" dirty="0"/>
              <a:t> и информационное сопровождение деятельности Департамента образования и </a:t>
            </a:r>
            <a:r>
              <a:rPr lang="ru-RU" sz="2600" dirty="0" smtClean="0"/>
              <a:t>ИРО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32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направления деятельности</a:t>
            </a:r>
            <a:endParaRPr lang="ru-RU" sz="3200" b="1" spc="50" dirty="0">
              <a:ln w="11430"/>
              <a:solidFill>
                <a:srgbClr val="B25A4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2700" dirty="0" smtClean="0"/>
              <a:t>сопровождение </a:t>
            </a:r>
            <a:r>
              <a:rPr lang="ru-RU" sz="2700" dirty="0"/>
              <a:t>портала органов исполнительной власти (сайта департамента образования), информационно-образовательного портала ИРО (совокупность сайтов, в том числе официальный сайт ИРО)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2700" dirty="0" smtClean="0"/>
              <a:t>повышение </a:t>
            </a:r>
            <a:r>
              <a:rPr lang="ru-RU" sz="2700" dirty="0"/>
              <a:t>квалификации специалистов РСО по направлениям информационные и коммуникационные технологии, в </a:t>
            </a:r>
            <a:r>
              <a:rPr lang="ru-RU" sz="2700" dirty="0" smtClean="0"/>
              <a:t>том числе </a:t>
            </a:r>
            <a:r>
              <a:rPr lang="ru-RU" sz="2700" dirty="0"/>
              <a:t>ТСО и программное обеспечение; общеобразовательный курс информатика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2700" dirty="0"/>
              <a:t>библиотечное и информационно-библиографическое обслуживание сотрудников ИРО и слушателей курсов, информационно-методическое сопровождение библиотечных работников образовательных организаций </a:t>
            </a:r>
            <a:r>
              <a:rPr lang="ru-RU" sz="2700" dirty="0" smtClean="0"/>
              <a:t>РСО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2700" dirty="0"/>
              <a:t>организация работы пресс-службы Департамента образования и </a:t>
            </a:r>
            <a:r>
              <a:rPr lang="ru-RU" sz="2700" dirty="0" smtClean="0"/>
              <a:t>ИРО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417593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0489" y="146200"/>
            <a:ext cx="10264371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32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Система </a:t>
            </a:r>
            <a:r>
              <a:rPr lang="ru-RU" altLang="ru-RU" sz="32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дистанционного обучения </a:t>
            </a:r>
            <a:r>
              <a:rPr lang="ru-RU" altLang="ru-RU" sz="32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ИРО </a:t>
            </a:r>
            <a:r>
              <a:rPr lang="en-US" altLang="ru-RU" sz="32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ILIAS</a:t>
            </a:r>
            <a:r>
              <a:rPr lang="ru-RU" altLang="ru-RU" sz="32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ilias</a:t>
            </a:r>
            <a:r>
              <a:rPr lang="ru-RU" alt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alt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iro</a:t>
            </a:r>
            <a:r>
              <a:rPr lang="ru-RU" alt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alt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yar</a:t>
            </a:r>
            <a:r>
              <a:rPr lang="ru-RU" alt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alt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ru</a:t>
            </a:r>
            <a:endParaRPr lang="ru-RU" sz="3200" b="1" spc="50" dirty="0">
              <a:ln w="11430"/>
              <a:solidFill>
                <a:srgbClr val="B25A4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042991"/>
              </p:ext>
            </p:extLst>
          </p:nvPr>
        </p:nvGraphicFramePr>
        <p:xfrm>
          <a:off x="963814" y="1041095"/>
          <a:ext cx="10264371" cy="25624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73832">
                  <a:extLst>
                    <a:ext uri="{9D8B030D-6E8A-4147-A177-3AD203B41FA5}">
                      <a16:colId xmlns:a16="http://schemas.microsoft.com/office/drawing/2014/main" xmlns="" val="2063707825"/>
                    </a:ext>
                  </a:extLst>
                </a:gridCol>
                <a:gridCol w="1042978">
                  <a:extLst>
                    <a:ext uri="{9D8B030D-6E8A-4147-A177-3AD203B41FA5}">
                      <a16:colId xmlns:a16="http://schemas.microsoft.com/office/drawing/2014/main" xmlns="" val="325733854"/>
                    </a:ext>
                  </a:extLst>
                </a:gridCol>
                <a:gridCol w="1226359">
                  <a:extLst>
                    <a:ext uri="{9D8B030D-6E8A-4147-A177-3AD203B41FA5}">
                      <a16:colId xmlns:a16="http://schemas.microsoft.com/office/drawing/2014/main" xmlns="" val="125033727"/>
                    </a:ext>
                  </a:extLst>
                </a:gridCol>
                <a:gridCol w="1421202">
                  <a:extLst>
                    <a:ext uri="{9D8B030D-6E8A-4147-A177-3AD203B41FA5}">
                      <a16:colId xmlns:a16="http://schemas.microsoft.com/office/drawing/2014/main" xmlns="" val="277692344"/>
                    </a:ext>
                  </a:extLst>
                </a:gridCol>
              </a:tblGrid>
              <a:tr h="699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ru-RU" sz="23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Обучение с использованием ДОТ на платформе СДО ИРО </a:t>
                      </a:r>
                      <a:r>
                        <a:rPr lang="en-US" sz="23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ILIAS</a:t>
                      </a:r>
                      <a:r>
                        <a:rPr lang="ru-RU" sz="23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23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184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ИРО разработаны </a:t>
                      </a:r>
                      <a:r>
                        <a:rPr lang="ru-RU" sz="22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 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 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292331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ППП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523455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ППК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385855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ФЦПРО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85822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ППК по ЗНС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86604564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5443" y="3953926"/>
            <a:ext cx="6850464" cy="247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(ППК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ППП)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ФЦПРО 2016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ФЦПРО 2017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программ созданы «оболочки курсов</a:t>
            </a:r>
            <a:r>
              <a:rPr lang="ru-RU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alt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ППК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«Актуальные вопросы развития региональной системы образования» –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модуль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784" y="3810321"/>
            <a:ext cx="4982308" cy="304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24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0489" y="146200"/>
            <a:ext cx="10629125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altLang="ru-RU" sz="32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Мониторинг </a:t>
            </a:r>
            <a:r>
              <a:rPr lang="ru-RU" altLang="ru-RU" sz="32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удовлетворенности качеством предоставленных образовательных услуг в СДО ИРО </a:t>
            </a:r>
            <a:r>
              <a:rPr lang="en-US" altLang="ru-RU" sz="32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ILIAS</a:t>
            </a:r>
            <a:endParaRPr lang="ru-RU" altLang="ru-RU" sz="3200" b="1" spc="50" dirty="0">
              <a:ln w="11430"/>
              <a:solidFill>
                <a:srgbClr val="B25A4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636829"/>
              </p:ext>
            </p:extLst>
          </p:nvPr>
        </p:nvGraphicFramePr>
        <p:xfrm>
          <a:off x="980490" y="1350839"/>
          <a:ext cx="10449510" cy="12943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85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14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897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897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2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1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Мониторинг удовлетворенности (количество учебных групп)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24**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80489" y="2908100"/>
            <a:ext cx="10367868" cy="152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для мониторинга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анкеты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предоставленных образовательных услуг), результаты предоставляются в ОСУП.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alt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группы в рамках реализации мероприятий ФЦПРО 2016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ru-RU" alt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17 групп в рамках реализации мероприятий ФЦПРО 2017</a:t>
            </a:r>
          </a:p>
        </p:txBody>
      </p:sp>
    </p:spTree>
    <p:extLst>
      <p:ext uri="{BB962C8B-B14F-4D97-AF65-F5344CB8AC3E}">
        <p14:creationId xmlns:p14="http://schemas.microsoft.com/office/powerpoint/2010/main" val="105116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6" y="-3892"/>
            <a:ext cx="12063408" cy="5133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Развитие </a:t>
            </a:r>
            <a:r>
              <a:rPr lang="ru-RU" sz="35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продвижение </a:t>
            </a:r>
            <a:r>
              <a:rPr lang="ru-RU" sz="35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портала </a:t>
            </a:r>
            <a:r>
              <a:rPr lang="ru-RU" sz="3500" b="1" spc="50" dirty="0" err="1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ВикиИРО</a:t>
            </a:r>
            <a:r>
              <a:rPr lang="ru-RU" sz="35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3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265" y="445449"/>
            <a:ext cx="11751470" cy="3239583"/>
          </a:xfrm>
        </p:spPr>
        <p:txBody>
          <a:bodyPr>
            <a:noAutofit/>
          </a:bodyPr>
          <a:lstStyle/>
          <a:p>
            <a:pPr marL="0" indent="0">
              <a:lnSpc>
                <a:spcPct val="95000"/>
              </a:lnSpc>
              <a:spcBef>
                <a:spcPts val="200"/>
              </a:spcBef>
              <a:buNone/>
            </a:pP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ВикиИРО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интернет-площадка для организации и проведения различных сетевых активностей (сетевых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акций, дистанционных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конкурсов, тренингов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мастер-классов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др.). Функционирует с ноября 2015 г..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портала, структура 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(Заглавная страница</a:t>
            </a: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‏‎ – 415 версий)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шаблонов</a:t>
            </a:r>
          </a:p>
          <a:p>
            <a:pPr>
              <a:lnSpc>
                <a:spcPct val="95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администрирование 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787 участников; 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 </a:t>
            </a: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объектов) </a:t>
            </a:r>
            <a:endParaRPr lang="ru-RU" sz="1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редактирование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 </a:t>
            </a: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сетевой 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расскажет школьный музей»‏‎ </a:t>
            </a: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387 версий)</a:t>
            </a:r>
          </a:p>
          <a:p>
            <a:pPr>
              <a:lnSpc>
                <a:spcPct val="95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сотрудников ИРО, представителей базовых площадок, координаторов сетевых проектов</a:t>
            </a:r>
          </a:p>
          <a:p>
            <a:pPr>
              <a:lnSpc>
                <a:spcPct val="95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 портала </a:t>
            </a:r>
            <a:b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(группа ВК, курсовые мероприятия)</a:t>
            </a:r>
            <a:endParaRPr lang="ru-RU" sz="21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42" b="6385"/>
          <a:stretch/>
        </p:blipFill>
        <p:spPr>
          <a:xfrm>
            <a:off x="4669971" y="3118755"/>
            <a:ext cx="7505700" cy="367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6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6" y="87548"/>
            <a:ext cx="12063408" cy="5133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Развитие </a:t>
            </a:r>
            <a:r>
              <a:rPr lang="ru-RU" sz="35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продвижение </a:t>
            </a:r>
            <a:r>
              <a:rPr lang="ru-RU" sz="35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портала </a:t>
            </a:r>
            <a:r>
              <a:rPr lang="ru-RU" sz="3500" b="1" spc="50" dirty="0" err="1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ВикиИРО</a:t>
            </a:r>
            <a:r>
              <a:rPr lang="ru-RU" sz="35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35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07180" y="683586"/>
            <a:ext cx="11577639" cy="2224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Технологическое </a:t>
            </a:r>
            <a:r>
              <a:rPr lang="ru-RU" sz="24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сопровождение интернет-проектов на платформе </a:t>
            </a:r>
            <a:r>
              <a:rPr lang="ru-RU" sz="2400" b="1" spc="50" dirty="0" err="1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ВикиИРО</a:t>
            </a:r>
            <a:r>
              <a:rPr lang="ru-RU" sz="24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ru-RU" sz="24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координирование </a:t>
            </a:r>
            <a:r>
              <a:rPr lang="ru-RU" sz="24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интернет-проектов ИРО):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– 2017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гг.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Кувакина Е.В. – 8 проектов,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Редченкова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Г.Д. – 5 проектов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23508" y="2710766"/>
            <a:ext cx="11416735" cy="33797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Активности на портале </a:t>
            </a:r>
            <a:r>
              <a:rPr lang="ru-RU" sz="2400" b="1" spc="50" dirty="0" err="1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ВикиИРО</a:t>
            </a:r>
            <a:r>
              <a:rPr lang="ru-RU" sz="24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787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совершавшие какие-либо действия за последние 30 дней – более 60 чел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место расширение категорий пользователей портала. В частности, </a:t>
            </a:r>
            <a:b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координатором проектов, реализуемых на портале выступил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 «ЦОФ»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Переславля; </a:t>
            </a:r>
            <a:b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базовой площадки ЦПО работают сотрудники ГПОУ ЯО Ярославский автомеханический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колледж.  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46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38738" y="783649"/>
            <a:ext cx="4879674" cy="37588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524" y="61655"/>
            <a:ext cx="1204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0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Пресс-служба. Позиционирование </a:t>
            </a:r>
            <a:r>
              <a:rPr lang="ru-RU" sz="30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Института через социальные сети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2524" y="443683"/>
            <a:ext cx="11832772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5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Администрирование </a:t>
            </a:r>
            <a:r>
              <a:rPr lang="en-US" sz="25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(</a:t>
            </a:r>
            <a:r>
              <a:rPr lang="ru-RU" sz="25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продвижение</a:t>
            </a:r>
            <a:r>
              <a:rPr lang="en-US" sz="25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)</a:t>
            </a:r>
            <a:r>
              <a:rPr lang="ru-RU" sz="25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группы ИРО </a:t>
            </a:r>
            <a:r>
              <a:rPr lang="ru-RU" sz="25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 </a:t>
            </a:r>
            <a:r>
              <a:rPr lang="ru-RU" sz="25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социальной сети </a:t>
            </a:r>
            <a:r>
              <a:rPr lang="ru-RU" sz="2500" b="1" spc="50" dirty="0" err="1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ВКонтакте</a:t>
            </a:r>
            <a:endParaRPr lang="ru-RU" sz="2500" b="1" spc="50" dirty="0">
              <a:ln w="11430"/>
              <a:solidFill>
                <a:srgbClr val="B25A4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https://vk.com/yar_iro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(создана в январе 2016 г.)</a:t>
            </a:r>
          </a:p>
          <a:p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3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2016 г.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106</a:t>
            </a:r>
          </a:p>
          <a:p>
            <a:r>
              <a:rPr lang="ru-RU" sz="23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2017 г.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374</a:t>
            </a:r>
          </a:p>
          <a:p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– 455 чел. 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165813"/>
            <a:ext cx="2925535" cy="3563489"/>
          </a:xfrm>
          <a:prstGeom prst="rect">
            <a:avLst/>
          </a:prstGeom>
          <a:ln w="3175">
            <a:solidFill>
              <a:schemeClr val="tx2">
                <a:lumMod val="20000"/>
                <a:lumOff val="8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25535" y="3165814"/>
            <a:ext cx="4234544" cy="3563489"/>
          </a:xfrm>
          <a:prstGeom prst="rect">
            <a:avLst/>
          </a:prstGeom>
          <a:ln w="3175">
            <a:solidFill>
              <a:schemeClr val="tx2">
                <a:lumMod val="20000"/>
                <a:lumOff val="8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4155" y="4584183"/>
            <a:ext cx="4267507" cy="22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2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6" y="97380"/>
            <a:ext cx="12063408" cy="5133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Пресс-служба Департамента образования</a:t>
            </a:r>
            <a:endParaRPr lang="ru-RU" sz="35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05503" y="516438"/>
            <a:ext cx="11577639" cy="5953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spc="50" dirty="0" err="1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Медиапланирование</a:t>
            </a:r>
            <a:r>
              <a:rPr lang="ru-RU" sz="24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/>
              <a:t>Взаимодействие с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 smtClean="0"/>
              <a:t>департаментом общественных связей, управлением массовых коммуникаций Правительства Ярославской области, федеральными и региональными СМИ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 smtClean="0"/>
              <a:t>департаментом </a:t>
            </a:r>
            <a:r>
              <a:rPr lang="ru-RU" sz="2000" dirty="0"/>
              <a:t>образования ЯО и подведомственными </a:t>
            </a:r>
            <a:r>
              <a:rPr lang="ru-RU" sz="2000" dirty="0" smtClean="0"/>
              <a:t>организациями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 err="1" smtClean="0"/>
              <a:t>Рособрнадзором</a:t>
            </a:r>
            <a:endParaRPr lang="ru-RU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Информационное сопровождение:</a:t>
            </a:r>
            <a:endParaRPr lang="ru-RU" sz="2400" b="1" spc="50" dirty="0">
              <a:ln w="11430"/>
              <a:solidFill>
                <a:srgbClr val="B25A4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Подготовка пресс-релизов о предстоящих событиях согласно </a:t>
            </a:r>
            <a:r>
              <a:rPr lang="ru-RU" sz="2000" dirty="0" err="1"/>
              <a:t>медиаплану</a:t>
            </a:r>
            <a:r>
              <a:rPr lang="ru-RU" sz="2000" dirty="0"/>
              <a:t>, размещение на ресурсах </a:t>
            </a:r>
            <a:r>
              <a:rPr lang="ru-RU" sz="2000" dirty="0" smtClean="0"/>
              <a:t>ДО (официальный сайт и две группы в социальных сетях), рассылка </a:t>
            </a:r>
            <a:r>
              <a:rPr lang="ru-RU" sz="2000" dirty="0"/>
              <a:t>в </a:t>
            </a:r>
            <a:r>
              <a:rPr lang="ru-RU" sz="2000" dirty="0" smtClean="0"/>
              <a:t>СМИ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 smtClean="0"/>
              <a:t>Подготовка </a:t>
            </a:r>
            <a:r>
              <a:rPr lang="ru-RU" sz="2000" dirty="0"/>
              <a:t>информационных материалов (новостей) </a:t>
            </a:r>
            <a:r>
              <a:rPr lang="ru-RU" sz="2000" dirty="0" smtClean="0"/>
              <a:t>и размещение </a:t>
            </a:r>
            <a:r>
              <a:rPr lang="ru-RU" sz="2000" dirty="0"/>
              <a:t>на портале Правительства, в СМИ и на ресурсах </a:t>
            </a:r>
            <a:r>
              <a:rPr lang="ru-RU" sz="2000" dirty="0" smtClean="0"/>
              <a:t>ДО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Мониторинг</a:t>
            </a:r>
            <a:r>
              <a:rPr lang="ru-RU" b="1" dirty="0" smtClean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материалов, размещенных в новостной ленте </a:t>
            </a:r>
            <a:r>
              <a:rPr lang="ru-RU" sz="2000" dirty="0" smtClean="0"/>
              <a:t>ДО на </a:t>
            </a:r>
            <a:r>
              <a:rPr lang="ru-RU" sz="2000" dirty="0"/>
              <a:t>сайте Портала органов </a:t>
            </a:r>
            <a:r>
              <a:rPr lang="ru-RU" sz="2000" dirty="0" smtClean="0"/>
              <a:t>власти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 smtClean="0"/>
              <a:t>электронных </a:t>
            </a:r>
            <a:r>
              <a:rPr lang="ru-RU" sz="2000" dirty="0"/>
              <a:t>и печатных средств массовой </a:t>
            </a:r>
            <a:r>
              <a:rPr lang="ru-RU" sz="2000" dirty="0" smtClean="0"/>
              <a:t>информации, </a:t>
            </a:r>
            <a:r>
              <a:rPr lang="ru-RU" sz="2000" dirty="0"/>
              <a:t>с целью выявления публикаций, размещенных по инициативе СМИ, в </a:t>
            </a:r>
            <a:r>
              <a:rPr lang="ru-RU" sz="2000" dirty="0" smtClean="0"/>
              <a:t>том числе </a:t>
            </a:r>
            <a:r>
              <a:rPr lang="ru-RU" sz="2000" dirty="0"/>
              <a:t>негативных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 smtClean="0"/>
              <a:t>проверка </a:t>
            </a:r>
            <a:r>
              <a:rPr lang="ru-RU" sz="2000" dirty="0"/>
              <a:t>достоверности информации и, при необходимости, внесение исправлений и корректив в опубликованные журналистские материалы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Администрирование </a:t>
            </a:r>
            <a:r>
              <a:rPr lang="ru-RU" sz="24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групп в социальных сетях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2411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291" y="39227"/>
            <a:ext cx="11717418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Позиционирование </a:t>
            </a:r>
            <a:r>
              <a:rPr lang="ru-RU" sz="32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Департамента образование </a:t>
            </a:r>
            <a:br>
              <a:rPr lang="ru-RU" sz="32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2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через </a:t>
            </a:r>
            <a:r>
              <a:rPr lang="ru-RU" sz="32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социальные сети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7291" y="1011435"/>
            <a:ext cx="11832772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5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Администрирование</a:t>
            </a:r>
          </a:p>
          <a:p>
            <a:r>
              <a:rPr lang="ru-RU" sz="25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группы ДО ЯО </a:t>
            </a:r>
            <a:r>
              <a:rPr lang="ru-RU" sz="25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 </a:t>
            </a:r>
            <a:r>
              <a:rPr lang="ru-RU" sz="25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социальной сети </a:t>
            </a:r>
            <a:r>
              <a:rPr lang="ru-RU" sz="2500" b="1" spc="50" dirty="0" err="1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ВКонтакте</a:t>
            </a:r>
            <a:endParaRPr lang="ru-RU" sz="2500" b="1" spc="50" dirty="0">
              <a:ln w="11430"/>
              <a:solidFill>
                <a:srgbClr val="B25A4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vk.com/depobr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в марте 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г.)</a:t>
            </a:r>
          </a:p>
          <a:p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3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2016 г.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более 500</a:t>
            </a:r>
          </a:p>
          <a:p>
            <a:r>
              <a:rPr lang="ru-RU" sz="23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2017 г.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891</a:t>
            </a:r>
          </a:p>
          <a:p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– 1085 чел.</a:t>
            </a:r>
          </a:p>
          <a:p>
            <a:endParaRPr lang="ru-RU" dirty="0" smtClean="0"/>
          </a:p>
          <a:p>
            <a:r>
              <a:rPr lang="ru-RU" sz="25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группы </a:t>
            </a:r>
            <a:r>
              <a:rPr lang="ru-RU" sz="25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ДО ЯО в социальной сети </a:t>
            </a:r>
            <a:r>
              <a:rPr lang="en-US" sz="2500" b="1" spc="5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Facebook</a:t>
            </a:r>
            <a:r>
              <a:rPr lang="ru-RU" sz="2500" b="1" spc="5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(обновлена с июля 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года)</a:t>
            </a:r>
            <a:b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://ru-ru.facebook.com/yarobrazovanie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конца 2017 года страница набрала 27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подписчиков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подписчиков – 42 чел.  </a:t>
            </a:r>
          </a:p>
        </p:txBody>
      </p:sp>
    </p:spTree>
    <p:extLst>
      <p:ext uri="{BB962C8B-B14F-4D97-AF65-F5344CB8AC3E}">
        <p14:creationId xmlns:p14="http://schemas.microsoft.com/office/powerpoint/2010/main" val="120017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8383" y="0"/>
            <a:ext cx="9387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Информационно-библиотечное обслуживание</a:t>
            </a:r>
            <a:endParaRPr lang="ru-RU" sz="3500" b="1" spc="50" dirty="0">
              <a:ln w="11430"/>
              <a:solidFill>
                <a:srgbClr val="B25A4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829" y="646331"/>
            <a:ext cx="11808290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позиции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(подписка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читателей, работа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фондом, библиотечная обработка документов, ведение каталогов, оформление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книжных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выставок, реклама  и др.)</a:t>
            </a:r>
          </a:p>
          <a:p>
            <a:pPr marL="263525" lvl="0" indent="-263525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электронного каталога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конец 2017 г. в каталог включено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81% фонда);</a:t>
            </a:r>
          </a:p>
          <a:p>
            <a:pPr marL="263525" indent="-263525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разработки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ДПО (создание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списков литературы из фондов библиотеки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что позволило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книгообеспеченность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ДПО.</a:t>
            </a:r>
          </a:p>
          <a:p>
            <a:pPr marL="266700">
              <a:spcBef>
                <a:spcPts val="60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книгообеспеченности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ДПО,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утвержденных Ученым советом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ИРО 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Проанализировано программ / средняя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книгообеспеченность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составила 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2015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55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69 / 24,1%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2016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75 из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 / 31,3%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2017 – 81 из 98 / 34,4% 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525" indent="-263525"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сайта ИРО Информационный центр/Информационно-библиотечное обслуживание/</a:t>
            </a:r>
            <a:r>
              <a:rPr lang="ru-RU" sz="2400" dirty="0" smtClean="0"/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Информационная поддержка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содержит информацию о новых поступлениях,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подборки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–  литература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введения и реализации ФГОС ОО (из фондов библиотеки ИРО);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обновляющиеся списки литературы по запросам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</a:t>
            </a:r>
          </a:p>
          <a:p>
            <a:pPr marL="263525" indent="-263525"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 ИРО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поступлениях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рассылку анонсов, организация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 распространения информации (ИРИ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84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8383" y="0"/>
            <a:ext cx="9387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Информационно-библиотечное обслуживание</a:t>
            </a:r>
            <a:endParaRPr lang="ru-RU" sz="3500" b="1" spc="50" dirty="0">
              <a:ln w="11430"/>
              <a:solidFill>
                <a:srgbClr val="B25A4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966" y="718250"/>
            <a:ext cx="11414589" cy="588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договоров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издательствами и др. партнерами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соглашения – предоставление информации, ознакомление педагогов и работников органов образования с образцами учебных и учебно-методических изданий и информационно-рекламными материалами, выпускаемыми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издательствами и др.)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Кол-во соглашений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ИРО с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издательствами и др. партнерами,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действовавшие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соответствующие годы:</a:t>
            </a:r>
          </a:p>
          <a:p>
            <a:pPr marL="719138">
              <a:tabLst>
                <a:tab pos="2065338" algn="l"/>
                <a:tab pos="3586163" algn="l"/>
              </a:tabLst>
            </a:pP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– 9</a:t>
            </a:r>
          </a:p>
          <a:p>
            <a:pPr marL="719138">
              <a:tabLst>
                <a:tab pos="2065338" algn="l"/>
                <a:tab pos="3586163" algn="l"/>
              </a:tabLst>
            </a:pP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marL="719138">
              <a:tabLst>
                <a:tab pos="2065338" algn="l"/>
                <a:tab pos="3586163" algn="l"/>
              </a:tabLst>
            </a:pP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lvl="1" algn="just">
              <a:lnSpc>
                <a:spcPct val="90000"/>
              </a:lnSpc>
              <a:spcBef>
                <a:spcPts val="1200"/>
              </a:spcBef>
            </a:pP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соглашений:</a:t>
            </a:r>
          </a:p>
          <a:p>
            <a:pPr marL="609600" lvl="1" indent="-342900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выставок учебной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учебно-методической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литературы, предоставленной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издательствами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основе.</a:t>
            </a:r>
          </a:p>
          <a:p>
            <a:pPr marL="266700" lvl="1" algn="just">
              <a:lnSpc>
                <a:spcPct val="90000"/>
              </a:lnSpc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lvl="1" indent="-342900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доступа пользователей к ресурсам электронных библиотек (соглашение и подключение к ресурсам НЭБ, работа с ресурсами электронных библиотек открытого доступа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lvl="1" algn="just">
              <a:lnSpc>
                <a:spcPct val="90000"/>
              </a:lnSpc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09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280" y="-117988"/>
            <a:ext cx="5131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Ближайшие перспективы</a:t>
            </a:r>
            <a:endParaRPr lang="ru-RU" sz="3600" b="1" spc="50" dirty="0">
              <a:ln w="11430"/>
              <a:solidFill>
                <a:srgbClr val="B25A4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188" y="240648"/>
            <a:ext cx="11913624" cy="6675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3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 ДПО:</a:t>
            </a:r>
          </a:p>
          <a:p>
            <a:pPr marL="182563" indent="-182563" algn="just">
              <a:lnSpc>
                <a:spcPct val="93000"/>
              </a:lnSpc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программ по новым актуальным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 всем трём направлениям разработки программ ДПО); расширение перечня вариативных модулей, включаемых в программу ДПО «Актуальные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развития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РСО»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 algn="just">
              <a:lnSpc>
                <a:spcPct val="93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числа программ, реализуемых с применением ДОТ</a:t>
            </a:r>
          </a:p>
          <a:p>
            <a:pPr marL="182563" indent="-182563" algn="just">
              <a:lnSpc>
                <a:spcPct val="93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числа программ, реализуемых в рамках внебюджетной деятельности</a:t>
            </a:r>
          </a:p>
          <a:p>
            <a:pPr marL="182563" indent="-182563" algn="just">
              <a:lnSpc>
                <a:spcPct val="93000"/>
              </a:lnSpc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сотрудничества с кафедрой теории и методики обучения информатике ЯГПУ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К.Д.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Ушинского (по тематике общеобразовательный курс информатика)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3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информационно-образовательного портала ИРО: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официального сайта ИРО, сайта Форума Евразийский образовательный диалог; создание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сайтов (порталов)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актуальным направлениям деятельности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ИРО</a:t>
            </a:r>
          </a:p>
          <a:p>
            <a:pPr algn="just">
              <a:lnSpc>
                <a:spcPct val="93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 группы ИРО в социальной сети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3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Научно-методическая работа:</a:t>
            </a:r>
          </a:p>
          <a:p>
            <a:pPr marL="182563" indent="-182563" algn="just">
              <a:lnSpc>
                <a:spcPct val="93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РИП МОУ «Средняя школа № 80 с углубленным изучением английского языка» г. Ярославля </a:t>
            </a:r>
          </a:p>
          <a:p>
            <a:pPr marL="182563" indent="-182563" algn="just">
              <a:lnSpc>
                <a:spcPct val="93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сетевого взаимодействия участников региональной сети ШИБЦ, в том числе продолжение работы по направлению Сетевые образовательные события (с выходом на межрегиональное сотрудничество)</a:t>
            </a:r>
          </a:p>
          <a:p>
            <a:pPr algn="just">
              <a:lnSpc>
                <a:spcPct val="93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Информационно-библиотечное обслуживание: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3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формирования электронного каталога библиотеки ИРО;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варианта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внешнего доступа к электронному каталогу ИРО – размещение электронного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каталога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Ярославской области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(координатор Ярославская областная универсальная научная библиотека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Н.А.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Некрасова)</a:t>
            </a:r>
          </a:p>
          <a:p>
            <a:pPr algn="just">
              <a:lnSpc>
                <a:spcPct val="93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музея ИРО</a:t>
            </a:r>
          </a:p>
        </p:txBody>
      </p:sp>
    </p:spTree>
    <p:extLst>
      <p:ext uri="{BB962C8B-B14F-4D97-AF65-F5344CB8AC3E}">
        <p14:creationId xmlns:p14="http://schemas.microsoft.com/office/powerpoint/2010/main" val="245876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127" y="184247"/>
            <a:ext cx="10515600" cy="1004139"/>
          </a:xfrm>
        </p:spPr>
        <p:txBody>
          <a:bodyPr>
            <a:normAutofit/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Характеристика кадрового состава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129" y="1188386"/>
            <a:ext cx="1116374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Кандидаты наук – 1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(Кувакина Е.В.,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>
              <a:spcAft>
                <a:spcPts val="1200"/>
              </a:spcAft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Заслуженный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– 1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(Редченкова Г.Д.)</a:t>
            </a:r>
          </a:p>
          <a:p>
            <a:pPr>
              <a:spcAft>
                <a:spcPts val="1200"/>
              </a:spcAft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Почетный работник общего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– 1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Лейнганг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Т.А.)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Отличник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народного просвещения –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Макаричева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О.Н.)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Почетные грамоты Министерства образования и науки РФ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4 сотрудника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(Кувакина Е.В.,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Лейнганг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Т.А., Новикова Н.Н.,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Редченкова Г.Д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596" y="4303455"/>
            <a:ext cx="1171791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Макаричева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региональный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по аттестации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(учителя информатики)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Белянчева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С.Ю. – эксперт региональной предметной комиссии ЕГЭ (информатика), с 2017 г.</a:t>
            </a:r>
          </a:p>
          <a:p>
            <a:pPr>
              <a:spcAft>
                <a:spcPts val="60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Успенская С.В. –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экспертной комиссии ИРО, ответственный секретарь регионального учебно-методического объединения (РУМО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93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315734" y="1908732"/>
            <a:ext cx="756053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Спасибо</a:t>
            </a:r>
            <a:r>
              <a:rPr lang="ru-RU" sz="5400" dirty="0" smtClean="0">
                <a:solidFill>
                  <a:srgbClr val="A52D36"/>
                </a:solidFill>
              </a:rPr>
              <a:t> </a:t>
            </a:r>
            <a:r>
              <a:rPr lang="ru-RU" sz="54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за внимание!</a:t>
            </a: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Редченкова Г.Д., руководитель Информационного центра, </a:t>
            </a:r>
            <a:br>
              <a:rPr lang="ru-RU" sz="2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</a:br>
            <a:r>
              <a:rPr lang="ru-RU" sz="2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тел.</a:t>
            </a:r>
            <a:r>
              <a:rPr lang="ru-RU" sz="2300" dirty="0" smtClean="0"/>
              <a:t> </a:t>
            </a:r>
            <a:r>
              <a:rPr lang="ru-RU" sz="2300" dirty="0"/>
              <a:t>(4852) </a:t>
            </a:r>
            <a:r>
              <a:rPr lang="ru-RU" sz="2300" dirty="0" smtClean="0"/>
              <a:t>28-03-78, </a:t>
            </a:r>
            <a:r>
              <a:rPr lang="ru-RU" sz="2300" dirty="0" err="1" smtClean="0"/>
              <a:t>внутр</a:t>
            </a:r>
            <a:r>
              <a:rPr lang="ru-RU" sz="2300" dirty="0" smtClean="0"/>
              <a:t>. 338</a:t>
            </a:r>
            <a:endParaRPr lang="ru-RU" sz="2300" dirty="0" smtClean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6903"/>
            <a:ext cx="10515600" cy="1100105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Публикационная активность сотрудников</a:t>
            </a:r>
            <a:br>
              <a:rPr lang="ru-RU" sz="36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sz="3600" dirty="0"/>
              <a:t>elibrary.ru - </a:t>
            </a:r>
            <a:r>
              <a:rPr lang="ru-RU" sz="3600" dirty="0" smtClean="0"/>
              <a:t>РИНЦ</a:t>
            </a:r>
            <a:endParaRPr lang="ru-RU" sz="3600" b="1" spc="50" dirty="0">
              <a:ln w="11430"/>
              <a:solidFill>
                <a:srgbClr val="B25A4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026" name="Рисунок 37" descr="https://elibrary.ru/pic/1pix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26574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38" descr="https://elibrary.ru/pic/1pix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26574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0"/>
          <a:stretch/>
        </p:blipFill>
        <p:spPr bwMode="auto">
          <a:xfrm>
            <a:off x="2792063" y="1201388"/>
            <a:ext cx="6607874" cy="166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03" y="2965656"/>
            <a:ext cx="7654993" cy="3753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74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480" y="288180"/>
            <a:ext cx="11041039" cy="644737"/>
          </a:xfrm>
        </p:spPr>
        <p:txBody>
          <a:bodyPr>
            <a:noAutofit/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Информационный центр реализует программы ДПО</a:t>
            </a:r>
            <a:endParaRPr lang="ru-RU" sz="3600" b="1" spc="50" dirty="0">
              <a:ln w="11430"/>
              <a:solidFill>
                <a:srgbClr val="B25A4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" name="Объект 3"/>
          <p:cNvSpPr>
            <a:spLocks noGrp="1"/>
          </p:cNvSpPr>
          <p:nvPr>
            <p:ph sz="half" idx="4294967295"/>
          </p:nvPr>
        </p:nvSpPr>
        <p:spPr>
          <a:xfrm>
            <a:off x="477028" y="932916"/>
            <a:ext cx="11237941" cy="470040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Направления: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технологии (все педагогические работники)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300" dirty="0"/>
              <a:t>модернизация технологий обучения, педагогических средств;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300" dirty="0"/>
              <a:t>информационно-образовательная среда ОО;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300" dirty="0"/>
              <a:t>ИКТ-компетентность педагога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Общеобразовательный курс информатика (учителя информатики)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300" dirty="0" smtClean="0"/>
              <a:t>оценка </a:t>
            </a:r>
            <a:r>
              <a:rPr lang="ru-RU" sz="2300" dirty="0"/>
              <a:t>качества </a:t>
            </a:r>
            <a:r>
              <a:rPr lang="ru-RU" sz="2300" dirty="0" smtClean="0"/>
              <a:t>образования;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300" dirty="0" smtClean="0"/>
              <a:t>модернизация </a:t>
            </a:r>
            <a:r>
              <a:rPr lang="ru-RU" sz="2300" dirty="0"/>
              <a:t>технологий </a:t>
            </a:r>
            <a:r>
              <a:rPr lang="ru-RU" sz="2300" dirty="0" smtClean="0"/>
              <a:t>обучения, </a:t>
            </a:r>
            <a:r>
              <a:rPr lang="ru-RU" sz="2300" dirty="0"/>
              <a:t>педагогических </a:t>
            </a:r>
            <a:r>
              <a:rPr lang="ru-RU" sz="2300" dirty="0" smtClean="0"/>
              <a:t>средств;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300" dirty="0" smtClean="0"/>
              <a:t>подготовка </a:t>
            </a:r>
            <a:r>
              <a:rPr lang="ru-RU" sz="2300" dirty="0"/>
              <a:t>к </a:t>
            </a:r>
            <a:r>
              <a:rPr lang="ru-RU" sz="2300" dirty="0" smtClean="0"/>
              <a:t>ГИА</a:t>
            </a:r>
            <a:endParaRPr lang="ru-RU" sz="23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Информационно-библиотечное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(библиотекари ОО)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300" dirty="0"/>
              <a:t>деятельность библиотеки ОО в рамках реализации ФГОС общего </a:t>
            </a:r>
            <a:r>
              <a:rPr lang="ru-RU" sz="2300" dirty="0" smtClean="0"/>
              <a:t>образования; </a:t>
            </a:r>
            <a:endParaRPr lang="ru-RU" sz="2300" dirty="0"/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300" dirty="0" smtClean="0"/>
              <a:t>ИКТ в деятельности библиотеки ОО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half" idx="4294967295"/>
          </p:nvPr>
        </p:nvSpPr>
        <p:spPr>
          <a:xfrm>
            <a:off x="278248" y="5792352"/>
            <a:ext cx="11714972" cy="95601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согласованию с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ММС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тьюторов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направлению Информационные технологии </a:t>
            </a:r>
            <a:b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некоторым из реализуемых программ)</a:t>
            </a:r>
            <a:endParaRPr lang="ru-RU" sz="22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84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03025" y="43934"/>
            <a:ext cx="10385947" cy="528078"/>
          </a:xfrm>
        </p:spPr>
        <p:txBody>
          <a:bodyPr>
            <a:noAutofit/>
          </a:bodyPr>
          <a:lstStyle/>
          <a:p>
            <a:pPr algn="ctr"/>
            <a:r>
              <a:rPr lang="ru-RU" sz="34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Программы ДПО</a:t>
            </a:r>
            <a:endParaRPr lang="ru-RU" sz="3400" b="1" spc="50" dirty="0">
              <a:ln w="11430"/>
              <a:solidFill>
                <a:srgbClr val="B25A4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539971"/>
              </p:ext>
            </p:extLst>
          </p:nvPr>
        </p:nvGraphicFramePr>
        <p:xfrm>
          <a:off x="209375" y="672540"/>
          <a:ext cx="11822536" cy="29484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67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53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390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678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10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158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916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283333">
                <a:tc>
                  <a:txBody>
                    <a:bodyPr/>
                    <a:lstStyle/>
                    <a:p>
                      <a:pPr algn="ctr" fontAlgn="t"/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8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с </a:t>
                      </a:r>
                      <a:r>
                        <a:rPr lang="ru-RU" sz="1800" b="1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использова-нием</a:t>
                      </a:r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ДОТ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новых программ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Реализовывались</a:t>
                      </a:r>
                      <a:r>
                        <a:rPr lang="ru-RU" sz="18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тьюторами</a:t>
                      </a:r>
                      <a:r>
                        <a:rPr lang="ru-RU" sz="18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МР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Реализовывались только сотрудниками центра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Реализовывались сотрудниками ЯГПУ (Информатика)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9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(ЦИТ)</a:t>
                      </a:r>
                      <a:endParaRPr lang="ru-RU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(ЦИТ)</a:t>
                      </a:r>
                      <a:br>
                        <a:rPr lang="ru-RU" sz="2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2000" b="0" i="0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ИнфЦ</a:t>
                      </a:r>
                      <a:r>
                        <a:rPr lang="ru-RU" sz="20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Объект 3"/>
          <p:cNvSpPr txBox="1">
            <a:spLocks/>
          </p:cNvSpPr>
          <p:nvPr/>
        </p:nvSpPr>
        <p:spPr>
          <a:xfrm>
            <a:off x="184731" y="3621024"/>
            <a:ext cx="12019592" cy="3065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программы: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г.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ППК «Использование систем электронного опроса и тестирования в формирующем оценивании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(24 часа)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 Протокол №1 от 06.02.2015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«Апробация», мониторинг программы.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г. –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подготовлены </a:t>
            </a:r>
            <a:r>
              <a:rPr lang="ru-RU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тьюторы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программе.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2016, 2017 гг. –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тьюторами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обучено 269 чел. (20 групп), 6456 чел-час.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г.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Тематики – ФГОС. Информатика (1),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ИКТ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(3), Использование ИКТ в педагогической деятельности (3).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ППК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«Документ-камера как инструмент работы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педагога» (18 часов) (УС Протокол №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20.02.2017). «Апробация», мониторинг программы.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г. –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подготовлены </a:t>
            </a:r>
            <a:r>
              <a:rPr lang="ru-RU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тьюторы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программе. Планируется обучить в 2018 г. 60 чел. (5 групп)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89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03025" y="413266"/>
            <a:ext cx="10385947" cy="528078"/>
          </a:xfrm>
        </p:spPr>
        <p:txBody>
          <a:bodyPr>
            <a:noAutofit/>
          </a:bodyPr>
          <a:lstStyle/>
          <a:p>
            <a:pPr algn="ctr"/>
            <a:r>
              <a:rPr lang="ru-RU" sz="34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Программы ДПО</a:t>
            </a:r>
            <a:endParaRPr lang="ru-RU" sz="3400" b="1" spc="50" dirty="0">
              <a:ln w="11430"/>
              <a:solidFill>
                <a:srgbClr val="B25A4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26559" y="1113368"/>
            <a:ext cx="10538881" cy="6536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2017 г.</a:t>
            </a:r>
          </a:p>
          <a:p>
            <a:pPr algn="ctr"/>
            <a:r>
              <a:rPr lang="ru-RU" sz="25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 ППК «Актуальные вопросы развития РСО»</a:t>
            </a:r>
            <a:endParaRPr lang="ru-RU" sz="2500" b="1" spc="50" dirty="0">
              <a:ln w="11430"/>
              <a:solidFill>
                <a:srgbClr val="B25A4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323678" y="2024241"/>
            <a:ext cx="11677821" cy="2106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категории учителя информатики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(вариативные модули по выбору)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учебных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(подготовка к ГИА)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мастер-классов, представленных педагогами-практиками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числе, педагогами базовой площадки информационного центра (актуальные направления преподавания информатики)</a:t>
            </a:r>
          </a:p>
        </p:txBody>
      </p:sp>
    </p:spTree>
    <p:extLst>
      <p:ext uri="{BB962C8B-B14F-4D97-AF65-F5344CB8AC3E}">
        <p14:creationId xmlns:p14="http://schemas.microsoft.com/office/powerpoint/2010/main" val="345476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4935"/>
          </a:xfrm>
        </p:spPr>
        <p:txBody>
          <a:bodyPr>
            <a:normAutofit/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Реализация программ ДПО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49370"/>
              </p:ext>
            </p:extLst>
          </p:nvPr>
        </p:nvGraphicFramePr>
        <p:xfrm>
          <a:off x="718783" y="1160060"/>
          <a:ext cx="10754433" cy="4173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81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35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63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93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64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61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7626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994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5331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5692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5062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03723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52262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ЦИТ</a:t>
                      </a:r>
                      <a:endParaRPr lang="ru-RU" sz="200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ЦИТ / </a:t>
                      </a:r>
                      <a:r>
                        <a:rPr lang="ru-RU" sz="20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ИнфЦ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(без субсидии)</a:t>
                      </a:r>
                      <a:endParaRPr lang="ru-RU" sz="20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ИнфЦ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(без субсидии)</a:t>
                      </a:r>
                      <a:endParaRPr lang="ru-RU" sz="20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319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человек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групп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человек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групп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человек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групп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2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всего / </a:t>
                      </a:r>
                      <a:b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из них </a:t>
                      </a:r>
                      <a:r>
                        <a:rPr lang="ru-RU" sz="12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тьюторами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всего / </a:t>
                      </a:r>
                      <a:b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из них </a:t>
                      </a:r>
                      <a:r>
                        <a:rPr lang="ru-RU" sz="12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тьюторами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всего / </a:t>
                      </a:r>
                      <a:b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из них </a:t>
                      </a:r>
                      <a:r>
                        <a:rPr lang="ru-RU" sz="12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тьюторами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71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 / 594 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5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тьюторы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85%)</a:t>
                      </a: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</a:t>
                      </a: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42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700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0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0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</a:t>
                      </a:r>
                      <a:endParaRPr lang="ru-RU" sz="20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680*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550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(-3%)</a:t>
                      </a:r>
                      <a:b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5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5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тьюторы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81%)</a:t>
                      </a:r>
                      <a:endParaRPr lang="ru-RU" sz="15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(-16%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43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652</a:t>
                      </a:r>
                      <a:endParaRPr lang="ru-RU" sz="200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 / 362 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5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тьюторы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52%)</a:t>
                      </a: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Объект 3"/>
          <p:cNvSpPr txBox="1">
            <a:spLocks/>
          </p:cNvSpPr>
          <p:nvPr/>
        </p:nvSpPr>
        <p:spPr>
          <a:xfrm>
            <a:off x="397491" y="5572218"/>
            <a:ext cx="11397016" cy="1145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г. планировали, но отказались от реализации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ППК «Проектирование сетевого учебного пространства средствами сервисов сети Интернет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(проведена только часть плановых учебных мероприятий)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строилась 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использовании сервисов 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28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6797</TotalTime>
  <Words>4128</Words>
  <Application>Microsoft Office PowerPoint</Application>
  <PresentationFormat>Произвольный</PresentationFormat>
  <Paragraphs>724</Paragraphs>
  <Slides>40</Slides>
  <Notes>39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1_Тема Office</vt:lpstr>
      <vt:lpstr>2_Тема Office</vt:lpstr>
      <vt:lpstr>Презентация PowerPoint</vt:lpstr>
      <vt:lpstr>Кадровый состав</vt:lpstr>
      <vt:lpstr>Презентация PowerPoint</vt:lpstr>
      <vt:lpstr>Характеристика кадрового состава</vt:lpstr>
      <vt:lpstr>Публикационная активность сотрудников elibrary.ru - РИНЦ</vt:lpstr>
      <vt:lpstr>Информационный центр реализует программы ДПО</vt:lpstr>
      <vt:lpstr>Программы ДПО</vt:lpstr>
      <vt:lpstr>Программы ДПО</vt:lpstr>
      <vt:lpstr>Реализация программ ДПО</vt:lpstr>
      <vt:lpstr>ФЦПРО  Мероприятие 2.4 «Модернизация технологий и содержания обучения в соответствии с новым ФГОС посредством разработки концепций модернизации конкретных областей, поддержки региональных программ развития образования и поддержки сетевых методических объединений» Направление «Модернизация организационно-технологической инфраструктуры и обновление фондов школьных библиотек» </vt:lpstr>
      <vt:lpstr>Результаты мониторинга качества реализации ДПП </vt:lpstr>
      <vt:lpstr>Сведения о работе специалистов,  привлеченных к реализации программ ДПО</vt:lpstr>
      <vt:lpstr>Приносящая доход деятельность</vt:lpstr>
      <vt:lpstr>Научно-методическая деятельность Базовые площадки </vt:lpstr>
      <vt:lpstr>Научно-методическая деятельность Базовые площадки </vt:lpstr>
      <vt:lpstr>Научно-методическая продукция</vt:lpstr>
      <vt:lpstr>Научно-методическая продукция</vt:lpstr>
      <vt:lpstr>Презентация PowerPoint</vt:lpstr>
      <vt:lpstr>Презентация PowerPoint</vt:lpstr>
      <vt:lpstr>Массовые мероприятия</vt:lpstr>
      <vt:lpstr>Массовые мероприятия</vt:lpstr>
      <vt:lpstr>Массовые мероприятия</vt:lpstr>
      <vt:lpstr>Презентация PowerPoint</vt:lpstr>
      <vt:lpstr>Профессиональные сообщества</vt:lpstr>
      <vt:lpstr>Профессиональные сообщества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Развитие и продвижение портала ВикиИРО </vt:lpstr>
      <vt:lpstr>Развитие и продвижение портала ВикиИРО </vt:lpstr>
      <vt:lpstr>Презентация PowerPoint</vt:lpstr>
      <vt:lpstr>Пресс-служба Департамента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Владимировна Суханова</dc:creator>
  <cp:lastModifiedBy>Галина Валентиновна Куприянова</cp:lastModifiedBy>
  <cp:revision>787</cp:revision>
  <cp:lastPrinted>2018-05-16T10:59:06Z</cp:lastPrinted>
  <dcterms:created xsi:type="dcterms:W3CDTF">2017-01-30T13:00:35Z</dcterms:created>
  <dcterms:modified xsi:type="dcterms:W3CDTF">2018-05-16T13:02:37Z</dcterms:modified>
</cp:coreProperties>
</file>