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9"/>
  </p:notesMasterIdLst>
  <p:handoutMasterIdLst>
    <p:handoutMasterId r:id="rId10"/>
  </p:handoutMasterIdLst>
  <p:sldIdLst>
    <p:sldId id="266" r:id="rId2"/>
    <p:sldId id="445" r:id="rId3"/>
    <p:sldId id="481" r:id="rId4"/>
    <p:sldId id="486" r:id="rId5"/>
    <p:sldId id="482" r:id="rId6"/>
    <p:sldId id="487" r:id="rId7"/>
    <p:sldId id="353" r:id="rId8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D8DD"/>
    <a:srgbClr val="F9A9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96" autoAdjust="0"/>
    <p:restoredTop sz="95374" autoAdjust="0"/>
  </p:normalViewPr>
  <p:slideViewPr>
    <p:cSldViewPr>
      <p:cViewPr>
        <p:scale>
          <a:sx n="106" d="100"/>
          <a:sy n="106" d="100"/>
        </p:scale>
        <p:origin x="-90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333"/>
          </a:xfrm>
          <a:prstGeom prst="rect">
            <a:avLst/>
          </a:prstGeom>
        </p:spPr>
        <p:txBody>
          <a:bodyPr vert="horz" lIns="91555" tIns="45777" rIns="91555" bIns="45777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3"/>
          </a:xfrm>
          <a:prstGeom prst="rect">
            <a:avLst/>
          </a:prstGeom>
        </p:spPr>
        <p:txBody>
          <a:bodyPr vert="horz" lIns="91555" tIns="45777" rIns="91555" bIns="45777" rtlCol="0"/>
          <a:lstStyle>
            <a:lvl1pPr algn="r">
              <a:defRPr sz="1200"/>
            </a:lvl1pPr>
          </a:lstStyle>
          <a:p>
            <a:fld id="{43D2F1EC-9998-483A-B421-BE434C3099A2}" type="datetimeFigureOut">
              <a:rPr lang="ru-RU" smtClean="0"/>
              <a:pPr/>
              <a:t>13.11.2015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428582"/>
            <a:ext cx="2945659" cy="496333"/>
          </a:xfrm>
          <a:prstGeom prst="rect">
            <a:avLst/>
          </a:prstGeom>
        </p:spPr>
        <p:txBody>
          <a:bodyPr vert="horz" lIns="91555" tIns="45777" rIns="91555" bIns="45777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4" y="9428582"/>
            <a:ext cx="2945659" cy="496333"/>
          </a:xfrm>
          <a:prstGeom prst="rect">
            <a:avLst/>
          </a:prstGeom>
        </p:spPr>
        <p:txBody>
          <a:bodyPr vert="horz" lIns="91555" tIns="45777" rIns="91555" bIns="45777" rtlCol="0" anchor="b"/>
          <a:lstStyle>
            <a:lvl1pPr algn="r">
              <a:defRPr sz="1200"/>
            </a:lvl1pPr>
          </a:lstStyle>
          <a:p>
            <a:fld id="{57B8D3AA-AC7B-4BA3-B809-03859D27DA6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60322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333"/>
          </a:xfrm>
          <a:prstGeom prst="rect">
            <a:avLst/>
          </a:prstGeom>
        </p:spPr>
        <p:txBody>
          <a:bodyPr vert="horz" lIns="91555" tIns="45777" rIns="91555" bIns="45777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3"/>
          </a:xfrm>
          <a:prstGeom prst="rect">
            <a:avLst/>
          </a:prstGeom>
        </p:spPr>
        <p:txBody>
          <a:bodyPr vert="horz" lIns="91555" tIns="45777" rIns="91555" bIns="45777" rtlCol="0"/>
          <a:lstStyle>
            <a:lvl1pPr algn="r">
              <a:defRPr sz="1200"/>
            </a:lvl1pPr>
          </a:lstStyle>
          <a:p>
            <a:fld id="{9E53EA34-34A4-4C98-B315-7377965910FE}" type="datetimeFigureOut">
              <a:rPr lang="ru-RU" smtClean="0"/>
              <a:pPr/>
              <a:t>13.11.2015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5" tIns="45777" rIns="91555" bIns="45777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vert="horz" lIns="91555" tIns="45777" rIns="91555" bIns="45777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28582"/>
            <a:ext cx="2945659" cy="496333"/>
          </a:xfrm>
          <a:prstGeom prst="rect">
            <a:avLst/>
          </a:prstGeom>
        </p:spPr>
        <p:txBody>
          <a:bodyPr vert="horz" lIns="91555" tIns="45777" rIns="91555" bIns="45777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2"/>
            <a:ext cx="2945659" cy="496333"/>
          </a:xfrm>
          <a:prstGeom prst="rect">
            <a:avLst/>
          </a:prstGeom>
        </p:spPr>
        <p:txBody>
          <a:bodyPr vert="horz" lIns="91555" tIns="45777" rIns="91555" bIns="45777" rtlCol="0" anchor="b"/>
          <a:lstStyle>
            <a:lvl1pPr algn="r">
              <a:defRPr sz="1200"/>
            </a:lvl1pPr>
          </a:lstStyle>
          <a:p>
            <a:fld id="{C9680F82-54CF-4EDF-896B-2DD63DE4E32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30346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3219A-8933-44CC-A9F2-839D39B02FA9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5485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3219A-8933-44CC-A9F2-839D39B02FA9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94459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3219A-8933-44CC-A9F2-839D39B02FA9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94459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3219A-8933-44CC-A9F2-839D39B02FA9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94459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3219A-8933-44CC-A9F2-839D39B02FA9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94459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3219A-8933-44CC-A9F2-839D39B02FA9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1372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FAA42-EA3C-47A6-A6C3-1A066D6B968D}" type="datetimeFigureOut">
              <a:rPr lang="ru-RU" smtClean="0"/>
              <a:pPr/>
              <a:t>13.11.2015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53D68-E74D-4883-8A46-D9BD00B093F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FAA42-EA3C-47A6-A6C3-1A066D6B968D}" type="datetimeFigureOut">
              <a:rPr lang="ru-RU" smtClean="0"/>
              <a:pPr/>
              <a:t>13.11.2015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53D68-E74D-4883-8A46-D9BD00B093F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FAA42-EA3C-47A6-A6C3-1A066D6B968D}" type="datetimeFigureOut">
              <a:rPr lang="ru-RU" smtClean="0"/>
              <a:pPr/>
              <a:t>13.11.2015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53D68-E74D-4883-8A46-D9BD00B093F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FAA42-EA3C-47A6-A6C3-1A066D6B968D}" type="datetimeFigureOut">
              <a:rPr lang="ru-RU" smtClean="0"/>
              <a:pPr/>
              <a:t>13.11.2015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53D68-E74D-4883-8A46-D9BD00B093F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FAA42-EA3C-47A6-A6C3-1A066D6B968D}" type="datetimeFigureOut">
              <a:rPr lang="ru-RU" smtClean="0"/>
              <a:pPr/>
              <a:t>13.11.2015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53D68-E74D-4883-8A46-D9BD00B093F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FAA42-EA3C-47A6-A6C3-1A066D6B968D}" type="datetimeFigureOut">
              <a:rPr lang="ru-RU" smtClean="0"/>
              <a:pPr/>
              <a:t>13.11.2015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53D68-E74D-4883-8A46-D9BD00B093F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FAA42-EA3C-47A6-A6C3-1A066D6B968D}" type="datetimeFigureOut">
              <a:rPr lang="ru-RU" smtClean="0"/>
              <a:pPr/>
              <a:t>13.11.2015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53D68-E74D-4883-8A46-D9BD00B093F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FAA42-EA3C-47A6-A6C3-1A066D6B968D}" type="datetimeFigureOut">
              <a:rPr lang="ru-RU" smtClean="0"/>
              <a:pPr/>
              <a:t>13.11.2015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53D68-E74D-4883-8A46-D9BD00B093F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FAA42-EA3C-47A6-A6C3-1A066D6B968D}" type="datetimeFigureOut">
              <a:rPr lang="ru-RU" smtClean="0"/>
              <a:pPr/>
              <a:t>13.11.2015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53D68-E74D-4883-8A46-D9BD00B093F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FAA42-EA3C-47A6-A6C3-1A066D6B968D}" type="datetimeFigureOut">
              <a:rPr lang="ru-RU" smtClean="0"/>
              <a:pPr/>
              <a:t>13.11.2015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53D68-E74D-4883-8A46-D9BD00B093F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FAA42-EA3C-47A6-A6C3-1A066D6B968D}" type="datetimeFigureOut">
              <a:rPr lang="ru-RU" smtClean="0"/>
              <a:pPr/>
              <a:t>13.11.2015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53D68-E74D-4883-8A46-D9BD00B093F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FAA42-EA3C-47A6-A6C3-1A066D6B968D}" type="datetimeFigureOut">
              <a:rPr lang="ru-RU" smtClean="0"/>
              <a:pPr/>
              <a:t>13.11.2015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53D68-E74D-4883-8A46-D9BD00B093F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 descr="800px-Flag-map_of_Russia.svg.png"/>
          <p:cNvPicPr>
            <a:picLocks noChangeAspect="1"/>
          </p:cNvPicPr>
          <p:nvPr/>
        </p:nvPicPr>
        <p:blipFill>
          <a:blip r:embed="rId3" cstate="print">
            <a:lum bright="70000" contrast="-70000"/>
          </a:blip>
          <a:stretch>
            <a:fillRect/>
          </a:stretch>
        </p:blipFill>
        <p:spPr>
          <a:xfrm>
            <a:off x="251521" y="1874527"/>
            <a:ext cx="8496944" cy="4938849"/>
          </a:xfrm>
          <a:prstGeom prst="rect">
            <a:avLst/>
          </a:prstGeom>
        </p:spPr>
      </p:pic>
      <p:sp>
        <p:nvSpPr>
          <p:cNvPr id="22" name="Заголовок 1"/>
          <p:cNvSpPr txBox="1">
            <a:spLocks/>
          </p:cNvSpPr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bg1">
              <a:lumMod val="75000"/>
              <a:alpha val="3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251520" y="6240685"/>
            <a:ext cx="5400600" cy="617315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3200" noProof="0" dirty="0" smtClean="0"/>
              <a:t> 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0" y="1124744"/>
            <a:ext cx="9144000" cy="27363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algn="ctr"/>
            <a:endParaRPr lang="ru-RU" sz="2800" dirty="0" smtClean="0"/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Программа развития 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ГОАУ ЯО «Институт развития образования» 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на 2015 – 2020 </a:t>
            </a:r>
            <a:r>
              <a:rPr lang="ru-RU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г.г</a:t>
            </a:r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ctr"/>
            <a:endParaRPr lang="ru-RU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Направление 3</a:t>
            </a:r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ИРО – </a:t>
            </a:r>
            <a:r>
              <a:rPr lang="ru-RU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коммуникационно</a:t>
            </a:r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– инновационная площадка развития образовательной сферы региона</a:t>
            </a:r>
            <a:endParaRPr lang="ru-RU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Номер слайда 8"/>
          <p:cNvSpPr txBox="1">
            <a:spLocks/>
          </p:cNvSpPr>
          <p:nvPr/>
        </p:nvSpPr>
        <p:spPr>
          <a:xfrm>
            <a:off x="854224" y="6376243"/>
            <a:ext cx="76062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 smtClean="0">
                <a:solidFill>
                  <a:schemeClr val="tx1"/>
                </a:solidFill>
              </a:rPr>
              <a:t>19 июня 2015 г.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260648"/>
            <a:ext cx="80648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Ключевое событие </a:t>
            </a:r>
            <a:r>
              <a:rPr lang="en-US" sz="2400" b="1" dirty="0" smtClean="0"/>
              <a:t>3</a:t>
            </a:r>
            <a:r>
              <a:rPr lang="ru-RU" sz="2400" b="1" dirty="0" smtClean="0"/>
              <a:t>.</a:t>
            </a:r>
            <a:r>
              <a:rPr lang="en-US" sz="2400" b="1" dirty="0" smtClean="0"/>
              <a:t>2</a:t>
            </a:r>
            <a:r>
              <a:rPr lang="ru-RU" sz="2400" b="1" dirty="0" smtClean="0"/>
              <a:t>. Развитие системы взаимодействия ИРО с муниципальными методическими службами</a:t>
            </a:r>
            <a:endParaRPr lang="ru-RU" sz="2400" b="1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solidFill>
            <a:schemeClr val="bg1">
              <a:lumMod val="75000"/>
              <a:alpha val="30000"/>
            </a:schemeClr>
          </a:solidFill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Основные задачи</a:t>
            </a:r>
            <a:endParaRPr lang="ru-RU" sz="2400" b="1" dirty="0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67544" y="1196752"/>
            <a:ext cx="8352928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FF0000"/>
                </a:solidFill>
              </a:rPr>
              <a:t>Решение учёного совета от </a:t>
            </a:r>
            <a:r>
              <a:rPr lang="ru-RU" sz="2000" b="1" dirty="0" smtClean="0">
                <a:solidFill>
                  <a:srgbClr val="FF0000"/>
                </a:solidFill>
              </a:rPr>
              <a:t>19.06.2015</a:t>
            </a:r>
            <a:r>
              <a:rPr lang="ru-RU" sz="2000" b="1" dirty="0">
                <a:solidFill>
                  <a:srgbClr val="FF0000"/>
                </a:solidFill>
              </a:rPr>
              <a:t>	</a:t>
            </a:r>
            <a:endParaRPr lang="ru-RU" sz="2000" b="1" dirty="0" smtClean="0">
              <a:solidFill>
                <a:srgbClr val="FF0000"/>
              </a:solidFill>
            </a:endParaRPr>
          </a:p>
          <a:p>
            <a:r>
              <a:rPr lang="ru-RU" sz="1600" b="1" i="1" dirty="0" smtClean="0"/>
              <a:t>Внести предложения </a:t>
            </a:r>
            <a:r>
              <a:rPr lang="ru-RU" sz="1600" b="1" i="1" dirty="0"/>
              <a:t>на 2016 год по  взаимодействию с муниципальными районами, муниципальными методическими службами, образовательными организациями по выявлению, сопровождению и поддержке инновационных </a:t>
            </a:r>
            <a:r>
              <a:rPr lang="ru-RU" sz="1600" b="1" i="1" dirty="0" smtClean="0"/>
              <a:t>практик </a:t>
            </a:r>
          </a:p>
          <a:p>
            <a:r>
              <a:rPr lang="ru-RU" sz="1600" b="1" dirty="0" smtClean="0"/>
              <a:t>Срок исполнения 01.07.2015</a:t>
            </a:r>
            <a:endParaRPr lang="ru-RU" sz="1600" b="1" dirty="0" smtClean="0"/>
          </a:p>
          <a:p>
            <a:r>
              <a:rPr lang="ru-RU" sz="2000" b="1" smtClean="0">
                <a:solidFill>
                  <a:srgbClr val="FF0000"/>
                </a:solidFill>
              </a:rPr>
              <a:t>Задачи </a:t>
            </a:r>
            <a:r>
              <a:rPr lang="ru-RU" sz="2000" b="1" dirty="0" smtClean="0">
                <a:solidFill>
                  <a:srgbClr val="FF0000"/>
                </a:solidFill>
              </a:rPr>
              <a:t>ближнего действия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 smtClean="0"/>
              <a:t>   Разработать механизмы взаимодействия субъектов методической службы региона</a:t>
            </a:r>
            <a:endParaRPr lang="ru-RU" sz="2000" b="1" dirty="0" smtClean="0"/>
          </a:p>
          <a:p>
            <a:pPr>
              <a:buFont typeface="Wingdings" pitchFamily="2" charset="2"/>
              <a:buChar char="Ø"/>
            </a:pPr>
            <a:r>
              <a:rPr lang="ru-RU" sz="2000" b="1" dirty="0" smtClean="0"/>
              <a:t>  </a:t>
            </a:r>
            <a:r>
              <a:rPr lang="ru-RU" sz="2000" b="1" dirty="0" smtClean="0"/>
              <a:t>Создать межмуниципальные методические сообщества</a:t>
            </a:r>
            <a:endParaRPr lang="ru-RU" sz="2000" b="1" dirty="0" smtClean="0"/>
          </a:p>
          <a:p>
            <a:pPr>
              <a:buFont typeface="Wingdings" pitchFamily="2" charset="2"/>
              <a:buChar char="Ø"/>
            </a:pPr>
            <a:r>
              <a:rPr lang="ru-RU" sz="2000" b="1" dirty="0" smtClean="0"/>
              <a:t>  Создать </a:t>
            </a:r>
            <a:r>
              <a:rPr lang="ru-RU" sz="2000" b="1" dirty="0" smtClean="0"/>
              <a:t>условия для функционирования МКС МС и рабочих групп в рамках регионального проекта «Развитие кадрового потенциала» 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/>
              <a:t> </a:t>
            </a:r>
            <a:r>
              <a:rPr lang="ru-RU" sz="2000" b="1" dirty="0" smtClean="0"/>
              <a:t>Разработать и реализовать межмуниципальные проекты, конкурсы, программы</a:t>
            </a:r>
          </a:p>
          <a:p>
            <a:pPr>
              <a:buFont typeface="Wingdings" pitchFamily="2" charset="2"/>
              <a:buChar char="Ø"/>
            </a:pPr>
            <a:endParaRPr lang="ru-RU" sz="2000" b="1" dirty="0"/>
          </a:p>
          <a:p>
            <a:r>
              <a:rPr lang="ru-RU" sz="2000" b="1" dirty="0" smtClean="0">
                <a:solidFill>
                  <a:srgbClr val="FF0000"/>
                </a:solidFill>
              </a:rPr>
              <a:t>Перспективная задача</a:t>
            </a:r>
          </a:p>
          <a:p>
            <a:r>
              <a:rPr lang="ru-RU" sz="2000" b="1" i="1" dirty="0" smtClean="0"/>
              <a:t>Создать условия  для функционирования и </a:t>
            </a:r>
          </a:p>
          <a:p>
            <a:r>
              <a:rPr lang="ru-RU" sz="2000" b="1" i="1" dirty="0" smtClean="0"/>
              <a:t>развития единого многоуровневого </a:t>
            </a:r>
          </a:p>
          <a:p>
            <a:r>
              <a:rPr lang="ru-RU" sz="2000" b="1" i="1" dirty="0" smtClean="0"/>
              <a:t>методического пространства РСО</a:t>
            </a:r>
            <a:endParaRPr lang="ru-RU" sz="2000" b="1" i="1" dirty="0"/>
          </a:p>
        </p:txBody>
      </p:sp>
      <p:sp>
        <p:nvSpPr>
          <p:cNvPr id="10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725C68B6-61C2-468F-89AB-4B9F7531AA68}" type="slidenum">
              <a:rPr lang="ru-RU" sz="1600" b="1" smtClean="0"/>
              <a:pPr/>
              <a:t>2</a:t>
            </a:fld>
            <a:endParaRPr lang="ru-RU" sz="1600" b="1" dirty="0"/>
          </a:p>
        </p:txBody>
      </p:sp>
      <p:pic>
        <p:nvPicPr>
          <p:cNvPr id="6" name="Рисунок 5" descr="sm_users_img-70958.jpg"/>
          <p:cNvPicPr>
            <a:picLocks noChangeAspect="1"/>
          </p:cNvPicPr>
          <p:nvPr/>
        </p:nvPicPr>
        <p:blipFill>
          <a:blip r:embed="rId3" cstate="print"/>
          <a:srcRect l="9610" t="20695" r="10306" b="15581"/>
          <a:stretch>
            <a:fillRect/>
          </a:stretch>
        </p:blipFill>
        <p:spPr>
          <a:xfrm>
            <a:off x="6228184" y="4149080"/>
            <a:ext cx="2464532" cy="2492896"/>
          </a:xfrm>
          <a:prstGeom prst="rect">
            <a:avLst/>
          </a:prstGeom>
        </p:spPr>
      </p:pic>
      <p:sp>
        <p:nvSpPr>
          <p:cNvPr id="7" name="Скругленный прямоугольник 6"/>
          <p:cNvSpPr/>
          <p:nvPr/>
        </p:nvSpPr>
        <p:spPr>
          <a:xfrm>
            <a:off x="5796136" y="3933056"/>
            <a:ext cx="936104" cy="93610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883833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solidFill>
            <a:schemeClr val="bg1">
              <a:lumMod val="75000"/>
              <a:alpha val="30000"/>
            </a:schemeClr>
          </a:solidFill>
        </p:spPr>
        <p:txBody>
          <a:bodyPr>
            <a:normAutofit/>
          </a:bodyPr>
          <a:lstStyle/>
          <a:p>
            <a:r>
              <a:rPr lang="ru-RU" sz="2400" b="1" dirty="0" smtClean="0"/>
              <a:t>Логика реализации КС</a:t>
            </a:r>
            <a:endParaRPr lang="ru-RU" sz="2400" b="1" dirty="0"/>
          </a:p>
        </p:txBody>
      </p:sp>
      <p:sp>
        <p:nvSpPr>
          <p:cNvPr id="10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725C68B6-61C2-468F-89AB-4B9F7531AA68}" type="slidenum">
              <a:rPr lang="ru-RU" sz="1600" b="1" smtClean="0"/>
              <a:pPr/>
              <a:t>3</a:t>
            </a:fld>
            <a:endParaRPr lang="ru-RU" sz="16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882173"/>
              </p:ext>
            </p:extLst>
          </p:nvPr>
        </p:nvGraphicFramePr>
        <p:xfrm>
          <a:off x="-26894" y="1052736"/>
          <a:ext cx="9144001" cy="5392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9661"/>
                <a:gridCol w="3022170"/>
                <a:gridCol w="3022170"/>
              </a:tblGrid>
              <a:tr h="972264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Что планировалось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ru-RU" sz="1600" dirty="0" smtClean="0"/>
                        <a:t>Полученные результаты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ru-RU" sz="1600" dirty="0" smtClean="0"/>
                        <a:t>Проблемы</a:t>
                      </a:r>
                      <a:endParaRPr lang="ru-RU" sz="1600" dirty="0"/>
                    </a:p>
                  </a:txBody>
                  <a:tcPr/>
                </a:tc>
              </a:tr>
              <a:tr h="1043960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Разработать положение о МКС МС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dirty="0" smtClean="0"/>
                        <a:t>Положение разработано</a:t>
                      </a:r>
                      <a:endParaRPr lang="ru-RU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endParaRPr lang="ru-RU" sz="1600" dirty="0" smtClean="0"/>
                    </a:p>
                  </a:txBody>
                  <a:tcPr/>
                </a:tc>
              </a:tr>
              <a:tr h="1076161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Совместный план ИРО и ММС 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baseline="0" dirty="0" smtClean="0"/>
                        <a:t>План согласован</a:t>
                      </a:r>
                      <a:endParaRPr lang="ru-RU" sz="16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ru-RU" sz="1600" baseline="0" dirty="0" smtClean="0"/>
                    </a:p>
                  </a:txBody>
                  <a:tcPr/>
                </a:tc>
              </a:tr>
              <a:tr h="1327601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Заключение соглашений о сотрудничестве с ММС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dirty="0" smtClean="0"/>
                        <a:t>Проект соглашения разработан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dirty="0" smtClean="0"/>
                        <a:t>согласованы позиции с отдельными ММС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ru-RU" sz="1600" dirty="0"/>
                    </a:p>
                  </a:txBody>
                  <a:tcPr/>
                </a:tc>
              </a:tr>
              <a:tr h="972264">
                <a:tc>
                  <a:txBody>
                    <a:bodyPr/>
                    <a:lstStyle/>
                    <a:p>
                      <a:pPr marL="0" indent="0">
                        <a:spcAft>
                          <a:spcPts val="1000"/>
                        </a:spcAft>
                        <a:buFont typeface="Wingdings" pitchFamily="2" charset="2"/>
                        <a:buNone/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Создание страницы сайта ИРО «Методическая служба региона»</a:t>
                      </a:r>
                      <a:endParaRPr lang="ru-RU" sz="1600" b="1" dirty="0" smtClean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ru-RU" sz="1600" dirty="0" smtClean="0"/>
                        <a:t>В стадии оформления, но материалы актуализированы на сайте ИРО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400287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solidFill>
            <a:schemeClr val="bg1">
              <a:lumMod val="75000"/>
              <a:alpha val="30000"/>
            </a:schemeClr>
          </a:solidFill>
        </p:spPr>
        <p:txBody>
          <a:bodyPr>
            <a:normAutofit/>
          </a:bodyPr>
          <a:lstStyle/>
          <a:p>
            <a:r>
              <a:rPr lang="ru-RU" sz="2400" b="1" dirty="0" smtClean="0"/>
              <a:t>Логика реализации КС</a:t>
            </a:r>
            <a:endParaRPr lang="ru-RU" sz="2400" b="1" dirty="0"/>
          </a:p>
        </p:txBody>
      </p:sp>
      <p:sp>
        <p:nvSpPr>
          <p:cNvPr id="10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725C68B6-61C2-468F-89AB-4B9F7531AA68}" type="slidenum">
              <a:rPr lang="ru-RU" sz="1600" b="1" smtClean="0"/>
              <a:pPr/>
              <a:t>4</a:t>
            </a:fld>
            <a:endParaRPr lang="ru-RU" sz="16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3861777"/>
              </p:ext>
            </p:extLst>
          </p:nvPr>
        </p:nvGraphicFramePr>
        <p:xfrm>
          <a:off x="-26894" y="1052736"/>
          <a:ext cx="9144001" cy="5315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9661"/>
                <a:gridCol w="3022170"/>
                <a:gridCol w="3022170"/>
              </a:tblGrid>
              <a:tr h="972264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Что планировалось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ru-RU" sz="1400" dirty="0" smtClean="0"/>
                        <a:t>Полученные результаты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ru-RU" sz="1400" dirty="0" smtClean="0"/>
                        <a:t>Проблемы</a:t>
                      </a:r>
                      <a:endParaRPr lang="ru-RU" sz="1400" dirty="0"/>
                    </a:p>
                  </a:txBody>
                  <a:tcPr/>
                </a:tc>
              </a:tr>
              <a:tr h="1043960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Создание межмуниципального методического сообщества (положение, информационный</a:t>
                      </a:r>
                      <a:r>
                        <a:rPr lang="ru-RU" sz="1400" b="1" baseline="0" dirty="0" smtClean="0"/>
                        <a:t> ресурс, план работы)</a:t>
                      </a:r>
                      <a:endParaRPr lang="ru-RU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ru-RU" sz="1400" dirty="0" smtClean="0"/>
                        <a:t>Создано</a:t>
                      </a:r>
                      <a:endParaRPr lang="ru-RU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ru-RU" sz="1400" dirty="0" smtClean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Создать условия для функционирования МКС МС (семинары, план, подготовка кадров, информационный ресурс)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ru-RU" sz="1400" baseline="0" dirty="0" smtClean="0"/>
                        <a:t>Совет функционирует</a:t>
                      </a:r>
                      <a:endParaRPr lang="ru-RU" sz="14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ru-RU" sz="1400" baseline="0" dirty="0" smtClean="0"/>
                    </a:p>
                  </a:txBody>
                  <a:tcPr/>
                </a:tc>
              </a:tr>
              <a:tr h="864096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Межмуниципальные проекты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ru-RU" sz="1400" dirty="0" smtClean="0"/>
                        <a:t>Разработаны и реализуются межмуниципальные инновационные проекты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ru-RU" sz="1400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marL="0" indent="0">
                        <a:spcAft>
                          <a:spcPts val="1000"/>
                        </a:spcAft>
                        <a:buFont typeface="Wingdings" pitchFamily="2" charset="2"/>
                        <a:buNone/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Программа повышения квалификации методистов</a:t>
                      </a:r>
                      <a:endParaRPr lang="ru-RU" sz="1400" b="1" dirty="0" smtClean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ru-RU" sz="1400" dirty="0" smtClean="0"/>
                        <a:t>В стадии разработки и согласования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endParaRPr lang="ru-RU" sz="1400" dirty="0"/>
                    </a:p>
                  </a:txBody>
                  <a:tcPr/>
                </a:tc>
              </a:tr>
              <a:tr h="972264">
                <a:tc>
                  <a:txBody>
                    <a:bodyPr/>
                    <a:lstStyle/>
                    <a:p>
                      <a:pPr marL="0" indent="0">
                        <a:spcAft>
                          <a:spcPts val="1000"/>
                        </a:spcAft>
                        <a:buFont typeface="Wingdings" pitchFamily="2" charset="2"/>
                        <a:buNone/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Межмуниципальный конкурс «Я иду на урок»</a:t>
                      </a:r>
                      <a:endParaRPr lang="ru-RU" sz="1400" b="1" dirty="0" smtClean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671177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solidFill>
            <a:schemeClr val="bg1">
              <a:lumMod val="75000"/>
              <a:alpha val="3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Направления взаимодействия с муниципальными методическими службами в рамках Программы развития </a:t>
            </a:r>
            <a:endParaRPr lang="ru-RU" sz="2400" b="1" dirty="0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67544" y="1196752"/>
            <a:ext cx="8352928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endParaRPr lang="ru-RU" sz="1600" b="1" dirty="0" smtClean="0">
              <a:solidFill>
                <a:srgbClr val="FF0000"/>
              </a:solidFill>
            </a:endParaRPr>
          </a:p>
          <a:p>
            <a:r>
              <a:rPr lang="ru-RU" sz="1600" b="1" dirty="0" smtClean="0"/>
              <a:t> </a:t>
            </a:r>
            <a:r>
              <a:rPr lang="ru-RU" sz="1600" b="1" dirty="0" smtClean="0">
                <a:solidFill>
                  <a:srgbClr val="FF0000"/>
                </a:solidFill>
              </a:rPr>
              <a:t>Образовательная деятельность:</a:t>
            </a:r>
          </a:p>
          <a:p>
            <a:r>
              <a:rPr lang="ru-RU" sz="1600" b="1" dirty="0" smtClean="0"/>
              <a:t>- Подготовка руководителей образовательных организаций к формированию заказа ИРО</a:t>
            </a:r>
            <a:endParaRPr lang="ru-RU" sz="1600" b="1" dirty="0" smtClean="0"/>
          </a:p>
          <a:p>
            <a:r>
              <a:rPr lang="ru-RU" sz="1600" b="1" dirty="0" smtClean="0"/>
              <a:t>- Разработка и реализация сетевых дополнительных профессиональных программ (Центры, имеющие лицензию на реализацию программ дополнительного профессионального образования и кафедры ИРО)</a:t>
            </a:r>
          </a:p>
          <a:p>
            <a:r>
              <a:rPr lang="ru-RU" sz="1600" b="1" dirty="0" smtClean="0"/>
              <a:t>- Организация и проведение стажировки педагогических и руководящих кадров</a:t>
            </a:r>
          </a:p>
          <a:p>
            <a:r>
              <a:rPr lang="ru-RU" sz="1600" b="1" dirty="0" smtClean="0"/>
              <a:t>- Использование ресурсов образовательных организаций (базовые площадки ИРО) для реализации программ повышения квалификации.</a:t>
            </a:r>
          </a:p>
          <a:p>
            <a:r>
              <a:rPr lang="ru-RU" sz="1600" b="1" dirty="0" smtClean="0">
                <a:solidFill>
                  <a:srgbClr val="FF0000"/>
                </a:solidFill>
              </a:rPr>
              <a:t>Научно – методическая деятельность:</a:t>
            </a:r>
          </a:p>
          <a:p>
            <a:r>
              <a:rPr lang="ru-RU" sz="1600" b="1" dirty="0" smtClean="0">
                <a:solidFill>
                  <a:srgbClr val="FF0000"/>
                </a:solidFill>
              </a:rPr>
              <a:t>- </a:t>
            </a:r>
            <a:r>
              <a:rPr lang="ru-RU" sz="1600" b="1" dirty="0" smtClean="0"/>
              <a:t>Совместное участие в реализации федеральных проектов, в том числе в рамках ФЦПРО</a:t>
            </a:r>
            <a:endParaRPr lang="ru-RU" sz="1600" b="1" dirty="0" smtClean="0"/>
          </a:p>
          <a:p>
            <a:r>
              <a:rPr lang="ru-RU" sz="1600" b="1" dirty="0" smtClean="0"/>
              <a:t>- Сопровождение муниципальных, межмуниципальных  проектов</a:t>
            </a:r>
          </a:p>
          <a:p>
            <a:r>
              <a:rPr lang="ru-RU" sz="1600" b="1" dirty="0" smtClean="0"/>
              <a:t>- Сопровождение инновационных площадок</a:t>
            </a:r>
          </a:p>
          <a:p>
            <a:r>
              <a:rPr lang="ru-RU" sz="1600" b="1" dirty="0" smtClean="0"/>
              <a:t>- Сопровождение социально – педагогических проектов</a:t>
            </a:r>
            <a:endParaRPr lang="ru-RU" sz="1600" b="1" dirty="0" smtClean="0"/>
          </a:p>
          <a:p>
            <a:r>
              <a:rPr lang="ru-RU" sz="1600" b="1" dirty="0" smtClean="0"/>
              <a:t>- Вхождение в состав РИП ИРО на правах соисполнителя инновационного проекта</a:t>
            </a:r>
          </a:p>
          <a:p>
            <a:r>
              <a:rPr lang="ru-RU" sz="1600" b="1" dirty="0" smtClean="0"/>
              <a:t>- Заказ на разработку научно – методической продукции</a:t>
            </a:r>
          </a:p>
          <a:p>
            <a:r>
              <a:rPr lang="ru-RU" sz="1600" b="1" dirty="0" smtClean="0"/>
              <a:t>- Заказ на информационно – библиотечное сопровождение</a:t>
            </a:r>
          </a:p>
          <a:p>
            <a:r>
              <a:rPr lang="ru-RU" sz="1600" b="1" dirty="0" smtClean="0"/>
              <a:t>- Формирование регионального экспертного сообщества</a:t>
            </a:r>
          </a:p>
          <a:p>
            <a:r>
              <a:rPr lang="ru-RU" sz="1600" b="1" dirty="0" smtClean="0"/>
              <a:t>- Инициирование создания профессиональных сообществ</a:t>
            </a:r>
          </a:p>
          <a:p>
            <a:r>
              <a:rPr lang="ru-RU" sz="1600" b="1" dirty="0" smtClean="0"/>
              <a:t> - Организация и проведение совместных мероприятий регионального </a:t>
            </a:r>
          </a:p>
          <a:p>
            <a:r>
              <a:rPr lang="ru-RU" sz="1600" b="1" dirty="0" smtClean="0"/>
              <a:t>и межрегионального </a:t>
            </a:r>
            <a:r>
              <a:rPr lang="ru-RU" sz="1600" b="1" dirty="0" smtClean="0"/>
              <a:t>значения</a:t>
            </a:r>
          </a:p>
        </p:txBody>
      </p:sp>
      <p:sp>
        <p:nvSpPr>
          <p:cNvPr id="10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725C68B6-61C2-468F-89AB-4B9F7531AA68}" type="slidenum">
              <a:rPr lang="ru-RU" sz="1600" b="1" smtClean="0"/>
              <a:pPr/>
              <a:t>5</a:t>
            </a:fld>
            <a:endParaRPr lang="ru-RU" sz="1600" b="1" dirty="0"/>
          </a:p>
        </p:txBody>
      </p:sp>
      <p:pic>
        <p:nvPicPr>
          <p:cNvPr id="13" name="Рисунок 12" descr="4-шага-на-песке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7087531" y="4801531"/>
            <a:ext cx="2348880" cy="1764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34572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Показатели </a:t>
            </a:r>
            <a:r>
              <a:rPr lang="ru-RU" sz="2800" b="1" dirty="0" smtClean="0">
                <a:solidFill>
                  <a:srgbClr val="FF0000"/>
                </a:solidFill>
              </a:rPr>
              <a:t>реализации Программы развития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/>
            <a:r>
              <a:rPr lang="ru-RU" sz="2400" b="1" dirty="0" smtClean="0"/>
              <a:t>наличие </a:t>
            </a:r>
            <a:r>
              <a:rPr lang="ru-RU" sz="2400" b="1" dirty="0"/>
              <a:t>программ ИРО с ММС на основе выявления образовательных потребностей</a:t>
            </a:r>
          </a:p>
          <a:p>
            <a:pPr marL="0"/>
            <a:r>
              <a:rPr lang="ru-RU" sz="2400" b="1" dirty="0" smtClean="0"/>
              <a:t>доля </a:t>
            </a:r>
            <a:r>
              <a:rPr lang="ru-RU" sz="2400" b="1" dirty="0"/>
              <a:t>договоров о совместной деятельности, на сопровождение, на заказ научно – методической продукции</a:t>
            </a:r>
          </a:p>
          <a:p>
            <a:pPr marL="0"/>
            <a:r>
              <a:rPr lang="ru-RU" sz="2400" b="1" dirty="0" smtClean="0"/>
              <a:t>доля </a:t>
            </a:r>
            <a:r>
              <a:rPr lang="ru-RU" sz="2400" b="1" dirty="0"/>
              <a:t>межмуниципальных инновационных проектов</a:t>
            </a:r>
          </a:p>
          <a:p>
            <a:pPr marL="0"/>
            <a:r>
              <a:rPr lang="ru-RU" sz="2400" b="1" dirty="0" smtClean="0"/>
              <a:t>удовлетворённость </a:t>
            </a:r>
            <a:r>
              <a:rPr lang="ru-RU" sz="2400" b="1" dirty="0"/>
              <a:t>ММС качеством взаимодействия с ИРО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4141809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1"/>
          <p:cNvSpPr txBox="1">
            <a:spLocks/>
          </p:cNvSpPr>
          <p:nvPr/>
        </p:nvSpPr>
        <p:spPr>
          <a:xfrm>
            <a:off x="0" y="0"/>
            <a:ext cx="9144000" cy="1772816"/>
          </a:xfrm>
          <a:prstGeom prst="rect">
            <a:avLst/>
          </a:prstGeom>
          <a:solidFill>
            <a:schemeClr val="bg1">
              <a:lumMod val="75000"/>
              <a:alpha val="3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924944"/>
            <a:ext cx="7772400" cy="2190105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FF0000"/>
                </a:solidFill>
              </a:rPr>
              <a:t>Спасибо</a:t>
            </a:r>
            <a:br>
              <a:rPr lang="ru-RU" sz="2700" b="1" dirty="0" smtClean="0">
                <a:solidFill>
                  <a:srgbClr val="FF0000"/>
                </a:solidFill>
              </a:rPr>
            </a:br>
            <a:r>
              <a:rPr lang="ru-RU" sz="2700" b="1" dirty="0" smtClean="0">
                <a:solidFill>
                  <a:srgbClr val="FF0000"/>
                </a:solidFill>
              </a:rPr>
              <a:t>за внимание!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Репина Алевтина Валентиновна</a:t>
            </a:r>
            <a:r>
              <a:rPr lang="ru-RU" sz="2200" dirty="0" smtClean="0"/>
              <a:t> </a:t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b="1" dirty="0" smtClean="0">
                <a:solidFill>
                  <a:srgbClr val="FF0000"/>
                </a:solidFill>
              </a:rPr>
              <a:t>е-</a:t>
            </a:r>
            <a:r>
              <a:rPr lang="en-US" sz="2200" b="1" dirty="0" smtClean="0">
                <a:solidFill>
                  <a:srgbClr val="FF0000"/>
                </a:solidFill>
              </a:rPr>
              <a:t>mail</a:t>
            </a:r>
            <a:r>
              <a:rPr lang="ru-RU" sz="2200" b="1" dirty="0" smtClean="0">
                <a:solidFill>
                  <a:srgbClr val="FF0000"/>
                </a:solidFill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</a:rPr>
              <a:t>repina</a:t>
            </a:r>
            <a:r>
              <a:rPr lang="en-US" sz="2200" b="1" dirty="0" smtClean="0">
                <a:solidFill>
                  <a:srgbClr val="FF0000"/>
                </a:solidFill>
              </a:rPr>
              <a:t> –a @iro.yar.ru</a:t>
            </a:r>
            <a:endParaRPr lang="ru-RU" sz="2200" b="1" dirty="0">
              <a:solidFill>
                <a:srgbClr val="FF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1547664" y="6381328"/>
            <a:ext cx="7606208" cy="365125"/>
          </a:xfrm>
        </p:spPr>
        <p:txBody>
          <a:bodyPr/>
          <a:lstStyle/>
          <a:p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251520" y="6240685"/>
            <a:ext cx="5400600" cy="617315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3200" noProof="0" dirty="0" smtClean="0"/>
              <a:t> 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0" y="6165304"/>
            <a:ext cx="572412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9640</TotalTime>
  <Words>382</Words>
  <Application>Microsoft Office PowerPoint</Application>
  <PresentationFormat>Экран (4:3)</PresentationFormat>
  <Paragraphs>88</Paragraphs>
  <Slides>7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Основные задачи</vt:lpstr>
      <vt:lpstr>Логика реализации КС</vt:lpstr>
      <vt:lpstr>Логика реализации КС</vt:lpstr>
      <vt:lpstr>Направления взаимодействия с муниципальными методическими службами в рамках Программы развития </vt:lpstr>
      <vt:lpstr>Показатели реализации Программы развития</vt:lpstr>
      <vt:lpstr>Спасибо за внимание!   Репина Алевтина Валентиновна   е-mail repina –a @iro.yar.ru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Проблема развития образования</dc:title>
  <dc:creator>Жанна Турсуновна Жумагалиева</dc:creator>
  <cp:lastModifiedBy>Алевтина Валентиновна Репина</cp:lastModifiedBy>
  <cp:revision>623</cp:revision>
  <cp:lastPrinted>2014-09-12T17:35:00Z</cp:lastPrinted>
  <dcterms:created xsi:type="dcterms:W3CDTF">2013-09-02T08:11:56Z</dcterms:created>
  <dcterms:modified xsi:type="dcterms:W3CDTF">2015-11-13T08:42:10Z</dcterms:modified>
</cp:coreProperties>
</file>