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9" r:id="rId5"/>
    <p:sldId id="272" r:id="rId6"/>
    <p:sldId id="273" r:id="rId7"/>
    <p:sldId id="267" r:id="rId8"/>
    <p:sldId id="275" r:id="rId9"/>
    <p:sldId id="276" r:id="rId10"/>
    <p:sldId id="277" r:id="rId11"/>
    <p:sldId id="278" r:id="rId12"/>
    <p:sldId id="279" r:id="rId13"/>
    <p:sldId id="280" r:id="rId14"/>
    <p:sldId id="270" r:id="rId15"/>
    <p:sldId id="264" r:id="rId16"/>
    <p:sldId id="266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44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ГОАУ ЯО «Институт развития образования»</a:t>
            </a:r>
            <a:endParaRPr lang="ru-RU" sz="32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40896"/>
            <a:ext cx="6400800" cy="600472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сентября 2015 года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141984"/>
            <a:ext cx="89289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</a:rPr>
              <a:t>Создание системы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маркетинговой деятельности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2" descr="https://scontent.xx.fbcdn.net/hphotos-xpf1/v/t1.0-9/p180x540/11899910_875191209224447_111237140653918164_n.jpg?oh=eaf5c8c3994393d956d48bcfec5cf3ea&amp;oe=56821AB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00" y="3434072"/>
            <a:ext cx="3257600" cy="24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9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4624"/>
            <a:ext cx="86409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Положение о маркетинговой деятельности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ГОАУ ЯО «Институт развития образования»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716" y="891872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маркетинговой деятельности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сбор информации о внешней и внутренней среде </a:t>
            </a:r>
            <a:r>
              <a:rPr lang="ru-RU" dirty="0" smtClean="0">
                <a:solidFill>
                  <a:srgbClr val="002060"/>
                </a:solidFill>
              </a:rPr>
              <a:t>ИРО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разработка планов маркетинговой деятельности на основе анализа маркетинговой </a:t>
            </a:r>
            <a:r>
              <a:rPr lang="ru-RU" dirty="0" smtClean="0">
                <a:solidFill>
                  <a:srgbClr val="002060"/>
                </a:solidFill>
              </a:rPr>
              <a:t>информации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формирование спроса и стимулирование сбыта образовательных услуг и продуктов </a:t>
            </a:r>
            <a:r>
              <a:rPr lang="ru-RU" dirty="0" smtClean="0">
                <a:solidFill>
                  <a:srgbClr val="002060"/>
                </a:solidFill>
              </a:rPr>
              <a:t>ИРО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Функции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маркетинговой </a:t>
            </a:r>
            <a:r>
              <a:rPr lang="ru-RU" b="1" dirty="0">
                <a:solidFill>
                  <a:srgbClr val="002060"/>
                </a:solidFill>
              </a:rPr>
              <a:t>деятельности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комплексное изучение в области образования взрослых: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планирование ассортимента услуг и продуктов исходя из требований потребителей и 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содействие продвижению образовательных услуг и продуктов: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реализация услуги, анализ проведенной маркетинговой работы, направленной на долгосрочный результат: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формирование ценовой политики в соответствии со стратегией позиционирования образовательных услуг и продуктов, а также конъюнктурой рынка.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4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4624"/>
            <a:ext cx="86409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Положение о маркетинговой деятельности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ГОАУ ЯО «Институт развития образования»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36712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</a:rPr>
              <a:t>Права и ответственность рабочей группы по маркетингу ИРО 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b="1" i="1" dirty="0" smtClean="0">
                <a:solidFill>
                  <a:srgbClr val="002060"/>
                </a:solidFill>
              </a:rPr>
              <a:t>РГ </a:t>
            </a:r>
            <a:r>
              <a:rPr lang="ru-RU" b="1" i="1" dirty="0">
                <a:solidFill>
                  <a:srgbClr val="002060"/>
                </a:solidFill>
              </a:rPr>
              <a:t>имеет право: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на разработку и корректировку маркетинговых планов и программ ИРО;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на разработку предложений по перестройке организационного взаимодействия ИРО и групп потребителей;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на проведение экспериментов, исследований и другие способы получения информации;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на разработку рекомендаций в адрес структурных подразделений ИРО.</a:t>
            </a:r>
          </a:p>
          <a:p>
            <a:pPr algn="just">
              <a:spcAft>
                <a:spcPts val="1200"/>
              </a:spcAft>
            </a:pPr>
            <a:r>
              <a:rPr lang="ru-RU" b="1" i="1" dirty="0" smtClean="0">
                <a:solidFill>
                  <a:srgbClr val="002060"/>
                </a:solidFill>
              </a:rPr>
              <a:t>РГ </a:t>
            </a:r>
            <a:r>
              <a:rPr lang="ru-RU" b="1" i="1" dirty="0">
                <a:solidFill>
                  <a:srgbClr val="002060"/>
                </a:solidFill>
              </a:rPr>
              <a:t>несет ответственность за: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обеспечение руководства маркетинговой информацией;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координацию маркетинговой деятельности;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своевременную актуализацию ассортиментной политики;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качество консультирования кадров по вопросам маркетинга.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7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4624"/>
            <a:ext cx="86409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Положение о маркетинговой деятельности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ГОАУ ЯО «Институт развития образования»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92696"/>
            <a:ext cx="86409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</a:rPr>
              <a:t>Внутренняя координация и выстраивание системы в маркетинговой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Общее </a:t>
            </a:r>
            <a:r>
              <a:rPr lang="ru-RU" dirty="0">
                <a:solidFill>
                  <a:srgbClr val="002060"/>
                </a:solidFill>
              </a:rPr>
              <a:t>руководство маркетинговой деятельностью ИРО осуществляет ректор.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Маркетинговую </a:t>
            </a:r>
            <a:r>
              <a:rPr lang="ru-RU" dirty="0">
                <a:solidFill>
                  <a:srgbClr val="002060"/>
                </a:solidFill>
              </a:rPr>
              <a:t>деятельность осуществляют все субъекты, участвующие в создании и реализации образовательных услуг и продуктов ИРО.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непосредственного выполнения функций маркетинговой деятельности создается рабочая группа по маркетингу ИРО.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852936"/>
            <a:ext cx="87129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</a:rPr>
              <a:t>Организация работы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Рабочая </a:t>
            </a:r>
            <a:r>
              <a:rPr lang="ru-RU" dirty="0">
                <a:solidFill>
                  <a:srgbClr val="002060"/>
                </a:solidFill>
              </a:rPr>
              <a:t>группа по маркетингу ИРО является коллегиальным органом, в состав которого номинально входят: советник ректора (координатор), проректор по учебной деятельности, проректор по инновационной деятельности, сотрудники отдела общественных связей, заведующие кафедрами, руководители центров, методисты кафедр и центров ИРО (либо сотрудники, осуществляющие непосредственное взаимодействие с потенциальными потребителями услуг). 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Рабочая </a:t>
            </a:r>
            <a:r>
              <a:rPr lang="ru-RU" dirty="0">
                <a:solidFill>
                  <a:srgbClr val="002060"/>
                </a:solidFill>
              </a:rPr>
              <a:t>группа действует в формате временного творческого коллектива, состав которого может варьироваться в зависимости от выполняемых маркетинговых </a:t>
            </a:r>
            <a:r>
              <a:rPr lang="ru-RU" dirty="0" smtClean="0">
                <a:solidFill>
                  <a:srgbClr val="002060"/>
                </a:solidFill>
              </a:rPr>
              <a:t>задач.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Деятельность рабочей группы осуществляется в оперативном режиме.</a:t>
            </a:r>
          </a:p>
          <a:p>
            <a:pPr lvl="0"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Решения </a:t>
            </a:r>
            <a:r>
              <a:rPr lang="ru-RU" dirty="0">
                <a:solidFill>
                  <a:srgbClr val="002060"/>
                </a:solidFill>
              </a:rPr>
              <a:t>и предложения рабочей группы своевременно доводятся до </a:t>
            </a:r>
            <a:r>
              <a:rPr lang="ru-RU" dirty="0" smtClean="0">
                <a:solidFill>
                  <a:srgbClr val="002060"/>
                </a:solidFill>
              </a:rPr>
              <a:t>руководства.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02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3429000"/>
            <a:ext cx="89289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Picture 2" descr="https://scontent.xx.fbcdn.net/hphotos-xpf1/v/t1.0-9/p180x540/11899910_875191209224447_111237140653918164_n.jpg?oh=eaf5c8c3994393d956d48bcfec5cf3ea&amp;oe=56821AB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57600" cy="24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1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440"/>
            <a:ext cx="9144000" cy="556388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106181"/>
            <a:ext cx="8640960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Р А З Н О 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941168"/>
            <a:ext cx="26642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849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Показатели реализации ключевого </a:t>
            </a:r>
            <a:r>
              <a:rPr lang="ru-RU" sz="2800" b="1" dirty="0" smtClean="0">
                <a:solidFill>
                  <a:srgbClr val="C00000"/>
                </a:solidFill>
              </a:rPr>
              <a:t>события 4.2.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«Развитие системы внебюджетной деятельности ИРО»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(предварительные итоги)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20393"/>
              </p:ext>
            </p:extLst>
          </p:nvPr>
        </p:nvGraphicFramePr>
        <p:xfrm>
          <a:off x="251520" y="1628800"/>
          <a:ext cx="8568952" cy="3413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402392"/>
                <a:gridCol w="1642972"/>
                <a:gridCol w="1523588"/>
              </a:tblGrid>
              <a:tr h="3454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Показатели реализации</a:t>
                      </a:r>
                      <a:b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ключевого события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Значение показателей</a:t>
                      </a:r>
                      <a:b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реализации ключевого события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2015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(план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8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месяцев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(факт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Доля поступлений от реализуемых на платной основе программ ДПО в общем объеме поступлений от приносящей доход деятельности ИРО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менее 20%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6%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Доля поступлений от НИР ИРО из внешних источников в общем объеме поступлений от приносящей доход деятельности ИРО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менее 2%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Рост поступлений ИРО от оказания услуг (выполнения работ), предоставление которых осуществляется на платной основе, а также иной приносящей доход деятельности по сравнению с предыдущим годом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менее 10%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за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8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месяцев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7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Финансовые результаты ИРО за 8 месяцев 2015 года и соответствующий период прошлого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324639"/>
              </p:ext>
            </p:extLst>
          </p:nvPr>
        </p:nvGraphicFramePr>
        <p:xfrm>
          <a:off x="179512" y="1379637"/>
          <a:ext cx="8784976" cy="43343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096"/>
                <a:gridCol w="1971163"/>
                <a:gridCol w="1939912"/>
                <a:gridCol w="2061085"/>
                <a:gridCol w="1948720"/>
              </a:tblGrid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2015 год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2014 год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Приносящая доход деятельность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Образовательные услуги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Приносящая доход деятельность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Образовательные услуги</a:t>
                      </a: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январь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1 379 655,00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767 520,00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1 665 680,92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879 414,55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февраль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2 555 649,11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1 556 324,00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2 688 200,60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1 467 409,60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март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3 405 565,65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1 807 712,16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3 732 002,00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2 709 230,00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апрель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2 749 062,84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1 385 172,84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3 316 891,06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1 856 523,06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май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2 435 858,00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1 570 255,00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2 674 020,84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1 779 846,04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июнь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2 214 518,30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1 144 684,80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2 423 234,00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1 477 672,00</a:t>
                      </a:r>
                    </a:p>
                  </a:txBody>
                  <a:tcPr marL="9525" marR="9525" marT="9525" marB="0" anchor="b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июль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783 100,40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621 734,00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554 100,90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330 720,00</a:t>
                      </a:r>
                    </a:p>
                  </a:txBody>
                  <a:tcPr marL="9525" marR="9525" marT="9525" marB="0" anchor="b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август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906 728,00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359 410,00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1 063 549,00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502 120,00</a:t>
                      </a:r>
                    </a:p>
                  </a:txBody>
                  <a:tcPr marL="9525" marR="9525" marT="9525" marB="0" anchor="b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12 525 790,60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7 086 984,00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14 076 795,42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8 692 423,25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6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958" y="188640"/>
            <a:ext cx="864096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Основные задачи предстоящего периода и на перспективу:</a:t>
            </a: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1. Систематизация </a:t>
            </a:r>
            <a:r>
              <a:rPr lang="ru-RU" sz="2000" b="1" dirty="0">
                <a:solidFill>
                  <a:srgbClr val="002060"/>
                </a:solidFill>
              </a:rPr>
              <a:t>и активизация маркетинговой деятельности </a:t>
            </a:r>
            <a:r>
              <a:rPr lang="ru-RU" sz="2000" b="1" dirty="0" smtClean="0">
                <a:solidFill>
                  <a:srgbClr val="002060"/>
                </a:solidFill>
              </a:rPr>
              <a:t>ИРО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</a:rPr>
              <a:t>2. Формирование маркетингового портфеля ИРО</a:t>
            </a:r>
            <a:endParaRPr lang="ru-RU" sz="20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</a:rPr>
              <a:t>3. Разработка и реализация концепции маркетинговых коммуникаций ИРО</a:t>
            </a:r>
          </a:p>
          <a:p>
            <a:pPr>
              <a:spcAft>
                <a:spcPts val="600"/>
              </a:spcAft>
            </a:pPr>
            <a:endParaRPr lang="ru-RU" sz="12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Основные мероприятия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- проведение </a:t>
            </a:r>
            <a:r>
              <a:rPr lang="ru-RU" b="1" dirty="0" err="1" smtClean="0">
                <a:solidFill>
                  <a:srgbClr val="002060"/>
                </a:solidFill>
              </a:rPr>
              <a:t>бенчмаркинга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- разработка </a:t>
            </a: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фирменного стиля ИРО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- формирование </a:t>
            </a: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продуктовой линейки ИРО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- идентификация </a:t>
            </a:r>
            <a:r>
              <a:rPr lang="ru-RU" b="1" dirty="0">
                <a:solidFill>
                  <a:srgbClr val="002060"/>
                </a:solidFill>
              </a:rPr>
              <a:t>и сегментация клиентов ИРО, выявление и прогнозирование их потребностей, в том числе их ценностных ориентиров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- определение </a:t>
            </a: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конкурентных преимуществ ИРО, ведение грамотной ассортиментной и ценовой </a:t>
            </a:r>
            <a:r>
              <a:rPr lang="ru-RU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политики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проектирование и осуществление маркетинговых коммуникаций, в частности, средств продвижения, рекламы, </a:t>
            </a:r>
            <a:r>
              <a:rPr lang="en-US" b="1" dirty="0">
                <a:solidFill>
                  <a:srgbClr val="002060"/>
                </a:solidFill>
              </a:rPr>
              <a:t>PR</a:t>
            </a:r>
            <a:r>
              <a:rPr lang="ru-RU" b="1" dirty="0">
                <a:solidFill>
                  <a:srgbClr val="002060"/>
                </a:solidFill>
              </a:rPr>
              <a:t> для информирования и привлечения реальных и потенциальных клиентов о предлагаемых услугах и  преимуществах института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- позиционирование </a:t>
            </a:r>
            <a:r>
              <a:rPr lang="ru-RU" b="1" dirty="0">
                <a:solidFill>
                  <a:srgbClr val="002060"/>
                </a:solidFill>
              </a:rPr>
              <a:t>института на рынке образовательных и иных услуг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Формирование </a:t>
            </a:r>
            <a:r>
              <a:rPr lang="ru-RU" sz="2400" b="1" dirty="0">
                <a:solidFill>
                  <a:srgbClr val="C00000"/>
                </a:solidFill>
                <a:ea typeface="Times New Roman"/>
                <a:cs typeface="Times New Roman"/>
              </a:rPr>
              <a:t>продуктовой линейки ИРО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585" y="1988840"/>
            <a:ext cx="2635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Стержневые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компетенции ИРО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0360" y="4254187"/>
            <a:ext cx="3723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Целевые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группы потребителей ИРО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3125" y="1988839"/>
            <a:ext cx="3904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Потенциал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внебюджетной реализации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1529447" y="650305"/>
            <a:ext cx="3042553" cy="1338535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4572000" y="650305"/>
            <a:ext cx="1090344" cy="3603882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>
            <a:off x="4572000" y="650305"/>
            <a:ext cx="2623519" cy="1338534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9976" y="3534107"/>
            <a:ext cx="2824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Конкурентные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Преимущества ИРО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 стрелкой 19"/>
          <p:cNvCxnSpPr>
            <a:endCxn id="18" idx="0"/>
          </p:cNvCxnSpPr>
          <p:nvPr/>
        </p:nvCxnSpPr>
        <p:spPr>
          <a:xfrm flipH="1">
            <a:off x="2272382" y="650305"/>
            <a:ext cx="2299618" cy="2883802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9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>
            <a:stCxn id="9" idx="0"/>
            <a:endCxn id="11" idx="2"/>
          </p:cNvCxnSpPr>
          <p:nvPr/>
        </p:nvCxnSpPr>
        <p:spPr>
          <a:xfrm flipH="1" flipV="1">
            <a:off x="4568796" y="4549190"/>
            <a:ext cx="657064" cy="1256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8" idx="0"/>
          </p:cNvCxnSpPr>
          <p:nvPr/>
        </p:nvCxnSpPr>
        <p:spPr>
          <a:xfrm flipV="1">
            <a:off x="3264232" y="4549190"/>
            <a:ext cx="1418718" cy="1184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0" idx="0"/>
            <a:endCxn id="11" idx="2"/>
          </p:cNvCxnSpPr>
          <p:nvPr/>
        </p:nvCxnSpPr>
        <p:spPr>
          <a:xfrm flipH="1" flipV="1">
            <a:off x="4568796" y="4549190"/>
            <a:ext cx="3107766" cy="1256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1" idx="2"/>
            <a:endCxn id="7" idx="0"/>
          </p:cNvCxnSpPr>
          <p:nvPr/>
        </p:nvCxnSpPr>
        <p:spPr>
          <a:xfrm flipH="1">
            <a:off x="1214857" y="4549190"/>
            <a:ext cx="3353939" cy="1184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5112" y="188640"/>
            <a:ext cx="8647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Стержневые компетенции ИРО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5112" y="4005064"/>
            <a:ext cx="8647368" cy="0"/>
          </a:xfrm>
          <a:prstGeom prst="line">
            <a:avLst/>
          </a:prstGeom>
          <a:ln w="19050">
            <a:prstDash val="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5733256"/>
            <a:ext cx="242971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Многолетний опыт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разработки и реализации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программ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8512" y="5733256"/>
            <a:ext cx="175144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Известность в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образовательной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среде региона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1527" y="5805264"/>
            <a:ext cx="214866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Имеющиеся контакты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 руководителями ОО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5805264"/>
            <a:ext cx="289675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Достаточно развитая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материально-техническая база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112" y="4149080"/>
            <a:ext cx="8647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Некоторые конкурентные преимущества ИРО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797152"/>
            <a:ext cx="263469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Широкий спектр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образовательных программ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8187" y="4797152"/>
            <a:ext cx="318798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Участие в различных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профессиональных объединениях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4797152"/>
            <a:ext cx="293926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Опыт реализации крупных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образовательных мероприятий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126876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Реализация востребованных актуальных образовательных программ (подкреплено опытом)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4" idx="2"/>
            <a:endCxn id="15" idx="0"/>
          </p:cNvCxnSpPr>
          <p:nvPr/>
        </p:nvCxnSpPr>
        <p:spPr>
          <a:xfrm flipH="1">
            <a:off x="1835696" y="650305"/>
            <a:ext cx="2733100" cy="61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1640" y="2639814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Квалифицированное осуществление востребованных консультационно-методических услуг (подкреплено опытом)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4" idx="2"/>
            <a:endCxn id="19" idx="0"/>
          </p:cNvCxnSpPr>
          <p:nvPr/>
        </p:nvCxnSpPr>
        <p:spPr>
          <a:xfrm flipH="1">
            <a:off x="2915816" y="650305"/>
            <a:ext cx="1652980" cy="1989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60032" y="2636912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Научно-исследовательская деятельность в рамках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грантов и конкурсов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(потенциальная возможность)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4" idx="2"/>
            <a:endCxn id="25" idx="0"/>
          </p:cNvCxnSpPr>
          <p:nvPr/>
        </p:nvCxnSpPr>
        <p:spPr>
          <a:xfrm>
            <a:off x="4568796" y="650305"/>
            <a:ext cx="1875412" cy="1986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78510" y="1277882"/>
            <a:ext cx="3313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Организация «под-ключ» крупных мероприятий в сфере образования (подкреплено опытом)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stCxn id="4" idx="2"/>
            <a:endCxn id="30" idx="0"/>
          </p:cNvCxnSpPr>
          <p:nvPr/>
        </p:nvCxnSpPr>
        <p:spPr>
          <a:xfrm>
            <a:off x="4568796" y="650305"/>
            <a:ext cx="2666699" cy="627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1" idx="2"/>
            <a:endCxn id="12" idx="0"/>
          </p:cNvCxnSpPr>
          <p:nvPr/>
        </p:nvCxnSpPr>
        <p:spPr>
          <a:xfrm flipH="1">
            <a:off x="1568868" y="4549190"/>
            <a:ext cx="2999928" cy="24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4" idx="0"/>
            <a:endCxn id="11" idx="2"/>
          </p:cNvCxnSpPr>
          <p:nvPr/>
        </p:nvCxnSpPr>
        <p:spPr>
          <a:xfrm flipH="1" flipV="1">
            <a:off x="4568796" y="4549190"/>
            <a:ext cx="3129021" cy="24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3" idx="0"/>
            <a:endCxn id="11" idx="2"/>
          </p:cNvCxnSpPr>
          <p:nvPr/>
        </p:nvCxnSpPr>
        <p:spPr>
          <a:xfrm flipV="1">
            <a:off x="4562182" y="4549190"/>
            <a:ext cx="6614" cy="24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1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>
            <a:stCxn id="46" idx="0"/>
            <a:endCxn id="6" idx="2"/>
          </p:cNvCxnSpPr>
          <p:nvPr/>
        </p:nvCxnSpPr>
        <p:spPr>
          <a:xfrm flipH="1" flipV="1">
            <a:off x="4561143" y="634759"/>
            <a:ext cx="1980522" cy="4530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8" idx="0"/>
          </p:cNvCxnSpPr>
          <p:nvPr/>
        </p:nvCxnSpPr>
        <p:spPr>
          <a:xfrm flipV="1">
            <a:off x="2674346" y="692697"/>
            <a:ext cx="1886797" cy="446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6" idx="2"/>
            <a:endCxn id="14" idx="0"/>
          </p:cNvCxnSpPr>
          <p:nvPr/>
        </p:nvCxnSpPr>
        <p:spPr>
          <a:xfrm flipH="1">
            <a:off x="1057098" y="634759"/>
            <a:ext cx="3504045" cy="2866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6" idx="0"/>
            <a:endCxn id="6" idx="2"/>
          </p:cNvCxnSpPr>
          <p:nvPr/>
        </p:nvCxnSpPr>
        <p:spPr>
          <a:xfrm flipH="1" flipV="1">
            <a:off x="4561143" y="634759"/>
            <a:ext cx="3238613" cy="3004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5" idx="0"/>
            <a:endCxn id="6" idx="2"/>
          </p:cNvCxnSpPr>
          <p:nvPr/>
        </p:nvCxnSpPr>
        <p:spPr>
          <a:xfrm flipV="1">
            <a:off x="4505499" y="634759"/>
            <a:ext cx="55644" cy="3004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1" idx="0"/>
            <a:endCxn id="6" idx="2"/>
          </p:cNvCxnSpPr>
          <p:nvPr/>
        </p:nvCxnSpPr>
        <p:spPr>
          <a:xfrm flipH="1" flipV="1">
            <a:off x="4561143" y="634759"/>
            <a:ext cx="1497804" cy="164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2"/>
            <a:endCxn id="2" idx="0"/>
          </p:cNvCxnSpPr>
          <p:nvPr/>
        </p:nvCxnSpPr>
        <p:spPr>
          <a:xfrm flipH="1">
            <a:off x="2843808" y="634759"/>
            <a:ext cx="1717335" cy="164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0663" y="17309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Целевые группы потребителей ИРО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2278613"/>
            <a:ext cx="20162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Заместители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руководителей ОО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0518" y="1052736"/>
            <a:ext cx="169315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Руководители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всех видов ОО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(действующие/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назначенные)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94112" y="1052736"/>
            <a:ext cx="22860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Руководители </a:t>
            </a:r>
            <a:r>
              <a:rPr lang="ru-RU" dirty="0">
                <a:solidFill>
                  <a:srgbClr val="002060"/>
                </a:solidFill>
              </a:rPr>
              <a:t>методических </a:t>
            </a:r>
            <a:r>
              <a:rPr lang="ru-RU" dirty="0" smtClean="0">
                <a:solidFill>
                  <a:srgbClr val="002060"/>
                </a:solidFill>
              </a:rPr>
              <a:t>объединений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85653" y="2276872"/>
            <a:ext cx="134658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Методисты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ММС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79027" y="1065510"/>
            <a:ext cx="204144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Сотрудники, состоящие в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кадрового резерва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8322" y="3501008"/>
            <a:ext cx="213084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Руководители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Структурных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подразделений ОО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74503" y="3639507"/>
            <a:ext cx="306199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Педагогические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работники / специалисты ОО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19080" y="3639507"/>
            <a:ext cx="236135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Старшие воспитатели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/ воспитатели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6" idx="2"/>
            <a:endCxn id="3" idx="0"/>
          </p:cNvCxnSpPr>
          <p:nvPr/>
        </p:nvCxnSpPr>
        <p:spPr>
          <a:xfrm flipH="1">
            <a:off x="1057096" y="634759"/>
            <a:ext cx="3504047" cy="417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" idx="0"/>
            <a:endCxn id="6" idx="2"/>
          </p:cNvCxnSpPr>
          <p:nvPr/>
        </p:nvCxnSpPr>
        <p:spPr>
          <a:xfrm flipH="1" flipV="1">
            <a:off x="4561143" y="634759"/>
            <a:ext cx="3238607" cy="430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259632" y="5157192"/>
            <a:ext cx="282942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Руководители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/ специалисты органов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управления образованием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508080" y="5165336"/>
            <a:ext cx="206716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Руководители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/ сотрудники иных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организаций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единительная линия 51"/>
          <p:cNvCxnSpPr>
            <a:stCxn id="51" idx="0"/>
          </p:cNvCxnSpPr>
          <p:nvPr/>
        </p:nvCxnSpPr>
        <p:spPr>
          <a:xfrm flipV="1">
            <a:off x="4342669" y="764705"/>
            <a:ext cx="341041" cy="478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6" idx="0"/>
            <a:endCxn id="7" idx="2"/>
          </p:cNvCxnSpPr>
          <p:nvPr/>
        </p:nvCxnSpPr>
        <p:spPr>
          <a:xfrm flipV="1">
            <a:off x="2686475" y="650305"/>
            <a:ext cx="1849521" cy="3819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0" idx="0"/>
            <a:endCxn id="7" idx="2"/>
          </p:cNvCxnSpPr>
          <p:nvPr/>
        </p:nvCxnSpPr>
        <p:spPr>
          <a:xfrm flipV="1">
            <a:off x="2899663" y="650305"/>
            <a:ext cx="1636333" cy="2739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5" idx="0"/>
            <a:endCxn id="7" idx="2"/>
          </p:cNvCxnSpPr>
          <p:nvPr/>
        </p:nvCxnSpPr>
        <p:spPr>
          <a:xfrm flipH="1" flipV="1">
            <a:off x="4535996" y="650305"/>
            <a:ext cx="1287537" cy="379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2" idx="0"/>
            <a:endCxn id="7" idx="2"/>
          </p:cNvCxnSpPr>
          <p:nvPr/>
        </p:nvCxnSpPr>
        <p:spPr>
          <a:xfrm flipH="1" flipV="1">
            <a:off x="4535996" y="650305"/>
            <a:ext cx="1737346" cy="288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18864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Потенциал внебюджетных услуг и продуктов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7191" y="1959223"/>
            <a:ext cx="222528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ФЦП, ОЦП, ВЦП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11" idx="0"/>
            <a:endCxn id="7" idx="2"/>
          </p:cNvCxnSpPr>
          <p:nvPr/>
        </p:nvCxnSpPr>
        <p:spPr>
          <a:xfrm flipH="1" flipV="1">
            <a:off x="4535996" y="650305"/>
            <a:ext cx="3243840" cy="130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453318" y="2708920"/>
            <a:ext cx="250305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Конкурсы, гранты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14" idx="0"/>
            <a:endCxn id="7" idx="2"/>
          </p:cNvCxnSpPr>
          <p:nvPr/>
        </p:nvCxnSpPr>
        <p:spPr>
          <a:xfrm flipH="1" flipV="1">
            <a:off x="4535996" y="650305"/>
            <a:ext cx="2168851" cy="2058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055476" y="3535756"/>
            <a:ext cx="243573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Реализация НМП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34651" y="4449306"/>
            <a:ext cx="377776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Издательская деятельность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(требует технического перевооружения)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1988840"/>
            <a:ext cx="145103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ППК, ППП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stCxn id="30" idx="0"/>
            <a:endCxn id="7" idx="2"/>
          </p:cNvCxnSpPr>
          <p:nvPr/>
        </p:nvCxnSpPr>
        <p:spPr>
          <a:xfrm flipV="1">
            <a:off x="1121055" y="650305"/>
            <a:ext cx="3414941" cy="1338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55576" y="2701273"/>
            <a:ext cx="290477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Семинары, тренинги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35" idx="0"/>
            <a:endCxn id="7" idx="2"/>
          </p:cNvCxnSpPr>
          <p:nvPr/>
        </p:nvCxnSpPr>
        <p:spPr>
          <a:xfrm flipV="1">
            <a:off x="2207961" y="650305"/>
            <a:ext cx="2328035" cy="2050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115616" y="3390091"/>
            <a:ext cx="3568093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Дистанционное обучение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(требует </a:t>
            </a:r>
            <a:r>
              <a:rPr lang="ru-RU" sz="1600" dirty="0" smtClean="0">
                <a:solidFill>
                  <a:srgbClr val="002060"/>
                </a:solidFill>
              </a:rPr>
              <a:t>нормативного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и методического обеспечения)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77014" y="4470211"/>
            <a:ext cx="261892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Образовательный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консалтинг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243729" y="5550331"/>
            <a:ext cx="419787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</a:rPr>
              <a:t>Провайдинг</a:t>
            </a:r>
            <a:r>
              <a:rPr lang="ru-RU" sz="2400" dirty="0" smtClean="0">
                <a:solidFill>
                  <a:srgbClr val="002060"/>
                </a:solidFill>
              </a:rPr>
              <a:t> образовательных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услуг и мероприятий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4624"/>
            <a:ext cx="86409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Положение о маркетинговой деятельности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ГОАУ ЯО «Институт развития образования»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11486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Основные положения 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1. </a:t>
            </a:r>
            <a:r>
              <a:rPr lang="ru-RU" dirty="0">
                <a:solidFill>
                  <a:srgbClr val="002060"/>
                </a:solidFill>
              </a:rPr>
              <a:t>Маркетинговая деятельность ИРО осуществляется с целью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обеспечения востребованности образовательных услуг и продуктов ИРО, направленных на удовлетворение основных групп </a:t>
            </a:r>
            <a:r>
              <a:rPr lang="ru-RU" dirty="0" smtClean="0">
                <a:solidFill>
                  <a:srgbClr val="002060"/>
                </a:solidFill>
              </a:rPr>
              <a:t>потребителей.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Решения и предложения, возникающие в результате осуществления  маркетинговой деятельности, носят рекомендательный характер и доводятся до руководства </a:t>
            </a:r>
            <a:r>
              <a:rPr lang="ru-RU" dirty="0" smtClean="0">
                <a:solidFill>
                  <a:srgbClr val="002060"/>
                </a:solidFill>
              </a:rPr>
              <a:t>ИРО.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3. Маркетинговая </a:t>
            </a:r>
            <a:r>
              <a:rPr lang="ru-RU" dirty="0">
                <a:solidFill>
                  <a:srgbClr val="002060"/>
                </a:solidFill>
              </a:rPr>
              <a:t>деятельность осуществляется на основании </a:t>
            </a:r>
            <a:r>
              <a:rPr lang="ru-RU" dirty="0" smtClean="0">
                <a:solidFill>
                  <a:srgbClr val="002060"/>
                </a:solidFill>
              </a:rPr>
              <a:t>действующего законодательства Российской Федерации, нормативных правовых актов органов государственной власти Ярославской области, внутренних нормативных документов ИРО.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4624"/>
            <a:ext cx="86409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Положение о маркетинговой деятельности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ГОАУ ЯО «Институт развития образования»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28343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Принципы маркетинговой деятельности </a:t>
            </a:r>
            <a:r>
              <a:rPr lang="ru-RU" b="1" dirty="0" smtClean="0">
                <a:solidFill>
                  <a:srgbClr val="002060"/>
                </a:solidFill>
              </a:rPr>
              <a:t>ИРО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ориентация </a:t>
            </a:r>
            <a:r>
              <a:rPr lang="ru-RU" dirty="0">
                <a:solidFill>
                  <a:srgbClr val="002060"/>
                </a:solidFill>
              </a:rPr>
              <a:t>на потребительский спрос (предлагать такие образовательные услуги и продукты, которые реально необходимы потребителям в избранных сегментах рынка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ориентация </a:t>
            </a:r>
            <a:r>
              <a:rPr lang="ru-RU" dirty="0">
                <a:solidFill>
                  <a:srgbClr val="002060"/>
                </a:solidFill>
              </a:rPr>
              <a:t>на результат (наиболее полное удовлетворение запросов групп потребителей ИРО, понимание качества образовательных услуг и продуктов как меры удовлетворения потребности в них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правовая </a:t>
            </a:r>
            <a:r>
              <a:rPr lang="ru-RU" dirty="0">
                <a:solidFill>
                  <a:srgbClr val="002060"/>
                </a:solidFill>
              </a:rPr>
              <a:t>ответственность (деятельность в рамках действующего законодательства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социальная </a:t>
            </a:r>
            <a:r>
              <a:rPr lang="ru-RU" dirty="0">
                <a:solidFill>
                  <a:srgbClr val="002060"/>
                </a:solidFill>
              </a:rPr>
              <a:t>ответственность (соблюдение моральных норм; соблюдение деловой этики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36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4624"/>
            <a:ext cx="86409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Положение о маркетинговой деятельности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ГОАУ ЯО «Институт развития образования»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</a:rPr>
              <a:t>Цели маркетинговой деятельности </a:t>
            </a:r>
            <a:r>
              <a:rPr lang="ru-RU" b="1" dirty="0" smtClean="0">
                <a:solidFill>
                  <a:srgbClr val="002060"/>
                </a:solidFill>
              </a:rPr>
              <a:t>ИРО</a:t>
            </a:r>
            <a:endParaRPr lang="ru-RU" b="1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рыночные, т.е. ориентированные на достижение рыночных результатов (увеличение доли рынка образовательных услуг, освоение новых рынков, ослабление рыночных позиций конкурентов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собственно маркетинговые (достижение высокой удовлетворенности потребителей, увеличение поступления средств от приносящей доход деятельности (в части образовательных услуг и продуктов), формирование благоприятного имиджа ИРО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структурно-управленческие (придание организационной структуре ИРО большей гибкости и адаптивности, нацеленность на достижение маркетинговых стратегических целей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- обеспечивающие цели стимулирующей, ценовой, сервисной </a:t>
            </a:r>
            <a:r>
              <a:rPr lang="ru-RU" dirty="0" smtClean="0">
                <a:solidFill>
                  <a:srgbClr val="002060"/>
                </a:solidFill>
              </a:rPr>
              <a:t>политики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35249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</a:rPr>
              <a:t>Результат маркетинговой деятельности </a:t>
            </a:r>
            <a:r>
              <a:rPr lang="ru-RU" b="1" dirty="0" smtClean="0">
                <a:solidFill>
                  <a:srgbClr val="002060"/>
                </a:solidFill>
              </a:rPr>
              <a:t>ИРО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спроса на образовательные услуги ИРО (инициация новых образовательных услуг потребителями, стабильность заказа на образовательные услуги, восприимчивость к инновационным образовательным услугам ИРО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lvl="0" algn="just"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- удовлетворенность </a:t>
            </a:r>
            <a:r>
              <a:rPr lang="ru-RU" dirty="0">
                <a:solidFill>
                  <a:srgbClr val="002060"/>
                </a:solidFill>
              </a:rPr>
              <a:t>потребительских групп образовательными услугами </a:t>
            </a:r>
            <a:r>
              <a:rPr lang="ru-RU" dirty="0" smtClean="0">
                <a:solidFill>
                  <a:srgbClr val="002060"/>
                </a:solidFill>
              </a:rPr>
              <a:t>и продуктами ИРО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>
                <a:solidFill>
                  <a:srgbClr val="002060"/>
                </a:solidFill>
              </a:rPr>
              <a:t>их </a:t>
            </a:r>
            <a:r>
              <a:rPr lang="ru-RU" smtClean="0">
                <a:solidFill>
                  <a:srgbClr val="002060"/>
                </a:solidFill>
              </a:rPr>
              <a:t>актуальность, достаточность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качество)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04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1267</Words>
  <Application>Microsoft Office PowerPoint</Application>
  <PresentationFormat>Экран (4:3)</PresentationFormat>
  <Paragraphs>230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ГОАУ ЯО «Институт развития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Евгений Викторович</dc:creator>
  <cp:lastModifiedBy>Лебедев Евгений Викторович</cp:lastModifiedBy>
  <cp:revision>92</cp:revision>
  <cp:lastPrinted>2015-03-30T08:37:27Z</cp:lastPrinted>
  <dcterms:created xsi:type="dcterms:W3CDTF">2015-03-23T07:36:06Z</dcterms:created>
  <dcterms:modified xsi:type="dcterms:W3CDTF">2015-09-11T08:30:57Z</dcterms:modified>
</cp:coreProperties>
</file>