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66"/>
    <a:srgbClr val="1C75BC"/>
    <a:srgbClr val="4F81BD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37" autoAdjust="0"/>
  </p:normalViewPr>
  <p:slideViewPr>
    <p:cSldViewPr>
      <p:cViewPr varScale="1">
        <p:scale>
          <a:sx n="93" d="100"/>
          <a:sy n="93" d="100"/>
        </p:scale>
        <p:origin x="123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1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ro.yar.ru/index.php?id=32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nobr.ru/question/3465559522-qqess1-15-m12-normativnye-dokumenty-dlya-formirovaniya-kalendarnogo-uchebnogo-grafika-oo?from=PW_Timer_QA_Google_De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tudyspravka/kim" TargetMode="External"/><Relationship Id="rId2" Type="http://schemas.openxmlformats.org/officeDocument/2006/relationships/hyperlink" Target="http://www.csu.ru/management/uop/OPiT/%D0%A4%D0%9E%D0%A1%20%D0%BF%D1%80%D0%B0%D0%BA%D1%82%D0%B8%D0%BA%D0%B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1"/>
            <a:ext cx="11856640" cy="2728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35760" y="332656"/>
            <a:ext cx="4032448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65.2.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образовательной программы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от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часов до 864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4709846" y="2852936"/>
            <a:ext cx="2772308" cy="2520280"/>
          </a:xfrm>
          <a:prstGeom prst="flowChartSummingJunc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86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65.3.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части образовательной программы (года обучения,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составляет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16 до 216 часов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4709846" y="2852936"/>
            <a:ext cx="2772308" cy="2520280"/>
          </a:xfrm>
          <a:prstGeom prst="flowChartSummingJunc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59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3497" y="706687"/>
            <a:ext cx="10177131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Обеспечение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Методическое обеспечение</a:t>
            </a:r>
          </a:p>
          <a:p>
            <a:pPr marL="0" indent="0" algn="just">
              <a:buNone/>
            </a:pPr>
            <a:r>
              <a:rPr lang="ru-RU" b="1" i="1" dirty="0"/>
              <a:t>Материально-техническое </a:t>
            </a:r>
            <a:r>
              <a:rPr lang="ru-RU" b="1" i="1" dirty="0" smtClean="0"/>
              <a:t>обеспечение</a:t>
            </a:r>
          </a:p>
          <a:p>
            <a:pPr marL="0" indent="0" algn="just">
              <a:buNone/>
            </a:pPr>
            <a:r>
              <a:rPr lang="ru-RU" b="1" i="1" dirty="0"/>
              <a:t>Кадровое </a:t>
            </a:r>
            <a:r>
              <a:rPr lang="ru-RU" b="1" i="1" dirty="0" smtClean="0"/>
              <a:t>обеспечение</a:t>
            </a:r>
          </a:p>
          <a:p>
            <a:pPr marL="0" indent="0" algn="just">
              <a:buNone/>
            </a:pPr>
            <a:r>
              <a:rPr lang="ru-RU" b="1" dirty="0" smtClean="0"/>
              <a:t>Обеспечение дистанционными средствами обучения</a:t>
            </a:r>
          </a:p>
          <a:p>
            <a:pPr marL="0" indent="0" algn="just">
              <a:buNone/>
            </a:pPr>
            <a:r>
              <a:rPr lang="ru-RU" b="1" dirty="0" smtClean="0"/>
              <a:t>Психологическое сопровождение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3633" y="146328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65.7.</a:t>
            </a:r>
            <a:endParaRPr lang="ru-RU" sz="3200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65.8.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нацелена на достижение предметных результатов освоения основной образовательной программы начального и(или) основного и(или) среднего общего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образования, предусмотренных соответствующими федеральными государственными образовательными стандартами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50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65.9.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указанные в уведомлении, подаваемом в соответствии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пунктом 62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настоящих Правил,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противоречат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приложенной к уведомлению образовательной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85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Особенности добавления ДОП </a:t>
            </a:r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программ разной формы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Рекомендуется делить на модули по </a:t>
            </a:r>
            <a:r>
              <a:rPr lang="ru-RU" i="1" dirty="0" smtClean="0"/>
              <a:t>полугодиям</a:t>
            </a:r>
            <a:r>
              <a:rPr lang="ru-RU" dirty="0" smtClean="0"/>
              <a:t> для установления цены на модуль и зачисления детей в новом финансовом году</a:t>
            </a:r>
          </a:p>
          <a:p>
            <a:r>
              <a:rPr lang="ru-RU" dirty="0" smtClean="0"/>
              <a:t>Для программ с </a:t>
            </a:r>
            <a:r>
              <a:rPr lang="ru-RU" b="1" dirty="0" smtClean="0"/>
              <a:t>выбором модуля </a:t>
            </a:r>
            <a:r>
              <a:rPr lang="ru-RU" dirty="0" smtClean="0"/>
              <a:t>продумайте сроки начала и окончания модуля по выбору, чтобы не ограничить ребенка в количестве выбранных ДОП</a:t>
            </a:r>
            <a:r>
              <a:rPr lang="en-US" dirty="0" smtClean="0"/>
              <a:t> (</a:t>
            </a:r>
            <a:r>
              <a:rPr lang="ru-RU" i="1" dirty="0" smtClean="0"/>
              <a:t>сезонные, краткосрочные, лагерь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программ с </a:t>
            </a:r>
            <a:r>
              <a:rPr lang="ru-RU" i="1" dirty="0" smtClean="0"/>
              <a:t>дистанционными</a:t>
            </a:r>
            <a:r>
              <a:rPr lang="ru-RU" dirty="0" smtClean="0"/>
              <a:t> средствами выбирайте </a:t>
            </a:r>
            <a:r>
              <a:rPr lang="ru-RU" b="1" dirty="0" smtClean="0"/>
              <a:t>очную, очно-заочную или заочную форму</a:t>
            </a:r>
            <a:r>
              <a:rPr lang="ru-RU" dirty="0" smtClean="0"/>
              <a:t> с использованием дистанционных средств</a:t>
            </a:r>
          </a:p>
          <a:p>
            <a:r>
              <a:rPr lang="ru-RU" i="1" dirty="0" smtClean="0"/>
              <a:t>Индивидуальные</a:t>
            </a:r>
            <a:r>
              <a:rPr lang="ru-RU" dirty="0" smtClean="0"/>
              <a:t> формы указываются </a:t>
            </a:r>
          </a:p>
          <a:p>
            <a:pPr marL="0" indent="0">
              <a:buNone/>
            </a:pPr>
            <a:r>
              <a:rPr lang="ru-RU" dirty="0" smtClean="0"/>
              <a:t>на шаге 6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79776" y="6021288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11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 увидеть причину отказа в </a:t>
            </a:r>
            <a:r>
              <a:rPr lang="ru-RU" dirty="0" smtClean="0">
                <a:solidFill>
                  <a:srgbClr val="FF0000"/>
                </a:solidFill>
              </a:rPr>
              <a:t>сертификации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363" y="1268760"/>
            <a:ext cx="7920000" cy="3096344"/>
          </a:xfrm>
        </p:spPr>
        <p:txBody>
          <a:bodyPr>
            <a:normAutofit fontScale="700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Смотри инструкцию «Особенности </a:t>
            </a:r>
            <a:r>
              <a:rPr lang="ru-RU" b="1" dirty="0"/>
              <a:t>добавления образовательной программы в навигатор (создание программы</a:t>
            </a:r>
            <a:r>
              <a:rPr lang="ru-RU" b="1" dirty="0" smtClean="0"/>
              <a:t>)»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OpenSans"/>
              </a:rPr>
              <a:t>После </a:t>
            </a:r>
            <a:r>
              <a:rPr lang="ru-RU" altLang="ru-RU" dirty="0">
                <a:latin typeface="OpenSans"/>
              </a:rPr>
              <a:t>принятия решения региональным оператором по сертификации программы, она переместится на </a:t>
            </a:r>
            <a:r>
              <a:rPr lang="ru-RU" altLang="ru-RU" dirty="0" smtClean="0">
                <a:latin typeface="OpenSans"/>
              </a:rPr>
              <a:t>вкладку «</a:t>
            </a:r>
            <a:r>
              <a:rPr lang="ru-RU" altLang="ru-RU" dirty="0">
                <a:latin typeface="OpenSans"/>
              </a:rPr>
              <a:t>Сертифицированные</a:t>
            </a:r>
            <a:r>
              <a:rPr lang="ru-RU" altLang="ru-RU" dirty="0" smtClean="0">
                <a:latin typeface="OpenSans"/>
              </a:rPr>
              <a:t>» или</a:t>
            </a:r>
            <a:r>
              <a:rPr lang="ru-RU" altLang="ru-RU" dirty="0">
                <a:latin typeface="OpenSans"/>
              </a:rPr>
              <a:t> «Отказано в сертификации».</a:t>
            </a:r>
            <a:r>
              <a:rPr lang="ru-RU" altLang="ru-RU" sz="3600" dirty="0">
                <a:latin typeface="OpenSans"/>
              </a:rPr>
              <a:t> </a:t>
            </a:r>
            <a:endParaRPr lang="ru-RU" altLang="ru-R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u="sng" dirty="0">
                <a:latin typeface="OpenSans"/>
              </a:rPr>
              <a:t>Причину отказа во включении программы в тот или иной реестр можно будет увидеть в режиме просмотра этой программы.</a:t>
            </a:r>
            <a:r>
              <a:rPr lang="ru-RU" altLang="ru-RU" sz="3600" u="sng" dirty="0">
                <a:latin typeface="OpenSans"/>
              </a:rPr>
              <a:t> </a:t>
            </a:r>
            <a:endParaRPr lang="ru-RU" altLang="ru-RU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OpenSans"/>
              </a:rPr>
              <a:t>В разделе «</a:t>
            </a:r>
            <a:r>
              <a:rPr lang="ru-RU" altLang="ru-RU" b="1" dirty="0">
                <a:latin typeface="OpenSans"/>
              </a:rPr>
              <a:t>Программы</a:t>
            </a:r>
            <a:r>
              <a:rPr lang="ru-RU" altLang="ru-RU" dirty="0">
                <a:latin typeface="OpenSans"/>
              </a:rPr>
              <a:t>» на вкладке «</a:t>
            </a:r>
            <a:r>
              <a:rPr lang="ru-RU" altLang="ru-RU" b="1" dirty="0">
                <a:latin typeface="OpenSans"/>
              </a:rPr>
              <a:t>Отказано в сертификации</a:t>
            </a:r>
            <a:r>
              <a:rPr lang="ru-RU" altLang="ru-RU" dirty="0">
                <a:latin typeface="OpenSans"/>
              </a:rPr>
              <a:t>» нажмите на режим просмотра </a:t>
            </a:r>
            <a:r>
              <a:rPr lang="ru-RU" altLang="ru-RU" dirty="0" smtClean="0">
                <a:latin typeface="OpenSans"/>
              </a:rPr>
              <a:t>(«глазик») программы</a:t>
            </a:r>
            <a:r>
              <a:rPr lang="ru-RU" altLang="ru-RU" dirty="0">
                <a:latin typeface="OpenSans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b="1" dirty="0" smtClean="0">
                <a:latin typeface="OpenSans"/>
              </a:rPr>
              <a:t> Под </a:t>
            </a:r>
            <a:r>
              <a:rPr lang="ru-RU" altLang="ru-RU" b="1" dirty="0">
                <a:latin typeface="OpenSans"/>
              </a:rPr>
              <a:t>названием</a:t>
            </a:r>
            <a:r>
              <a:rPr lang="ru-RU" altLang="ru-RU" dirty="0">
                <a:latin typeface="OpenSans"/>
              </a:rPr>
              <a:t> программы Вы увидите ряд иконок, среди которых находится </a:t>
            </a:r>
            <a:r>
              <a:rPr lang="ru-RU" altLang="ru-RU" b="1" dirty="0">
                <a:latin typeface="OpenSans"/>
              </a:rPr>
              <a:t>значок сертификации программ (1)</a:t>
            </a:r>
            <a:r>
              <a:rPr lang="ru-RU" altLang="ru-RU" dirty="0">
                <a:latin typeface="OpenSans"/>
              </a:rPr>
              <a:t>. При наведении курсора (либо нажатии) на данную иконку, система сообщает о </a:t>
            </a:r>
            <a:r>
              <a:rPr lang="ru-RU" altLang="ru-RU" b="1" dirty="0">
                <a:latin typeface="OpenSans"/>
              </a:rPr>
              <a:t>причинах отказа в сертификации</a:t>
            </a:r>
            <a:r>
              <a:rPr lang="ru-RU" altLang="ru-RU" dirty="0">
                <a:latin typeface="OpenSans"/>
              </a:rPr>
              <a:t> со стороны регионального оператора </a:t>
            </a:r>
            <a:r>
              <a:rPr lang="ru-RU" altLang="ru-RU" b="1" dirty="0">
                <a:latin typeface="OpenSans"/>
              </a:rPr>
              <a:t>(2)</a:t>
            </a:r>
            <a:r>
              <a:rPr lang="ru-RU" altLang="ru-RU" dirty="0">
                <a:latin typeface="OpenSans"/>
              </a:rPr>
              <a:t>, а также историю операций по сертификации</a:t>
            </a:r>
            <a:r>
              <a:rPr lang="ru-RU" altLang="ru-RU" dirty="0" smtClean="0">
                <a:latin typeface="OpenSans"/>
              </a:rPr>
              <a:t>.</a:t>
            </a:r>
            <a:endParaRPr lang="ru-RU" altLang="ru-RU" dirty="0">
              <a:latin typeface="OpenSans"/>
            </a:endParaRPr>
          </a:p>
        </p:txBody>
      </p:sp>
      <p:pic>
        <p:nvPicPr>
          <p:cNvPr id="2051" name="Picture 3" descr="https://yar.pfdo.ru/file/get-uploaded-image/92_mpTGT49FWWxvnRv5K3xirr_E9lPpg4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82" y="4032448"/>
            <a:ext cx="451223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5561" y="5993905"/>
            <a:ext cx="8303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333333"/>
                </a:solidFill>
                <a:latin typeface="OpenSans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Программы 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на вкладке </a:t>
            </a:r>
            <a:r>
              <a:rPr lang="ru-RU" altLang="ru-RU" dirty="0">
                <a:solidFill>
                  <a:srgbClr val="000000"/>
                </a:solidFill>
                <a:latin typeface="OpenSans"/>
              </a:rPr>
              <a:t>«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Ожидающие сертификации</a:t>
            </a:r>
            <a:r>
              <a:rPr lang="ru-RU" altLang="ru-RU" dirty="0">
                <a:solidFill>
                  <a:srgbClr val="000000"/>
                </a:solidFill>
                <a:latin typeface="OpenSans"/>
              </a:rPr>
              <a:t>»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, с которыми уже работает региональный оператор, окрашены 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розовым 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цветом и недоступны для 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редакти</a:t>
            </a:r>
            <a:r>
              <a:rPr lang="ru-RU" altLang="ru-RU" b="1" dirty="0">
                <a:solidFill>
                  <a:srgbClr val="000000"/>
                </a:solidFill>
                <a:latin typeface="OpenSans"/>
              </a:rPr>
              <a:t>рования.</a:t>
            </a:r>
            <a:endParaRPr lang="ru-RU" altLang="ru-RU" sz="36900" dirty="0">
              <a:solidFill>
                <a:srgbClr val="333333"/>
              </a:solidFill>
              <a:latin typeface="Open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98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kdinfo@iro.yar.ru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36" y="64310"/>
            <a:ext cx="10356104" cy="286063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502800"/>
                </a:solidFill>
              </a:rPr>
              <a:t>Рекомендации по разработке дополнительных общеобразовательных общеразвивающих программ</a:t>
            </a:r>
            <a:br>
              <a:rPr lang="ru-RU" b="1" dirty="0">
                <a:solidFill>
                  <a:srgbClr val="502800"/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2603612" y="4797152"/>
            <a:ext cx="7415101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ru-RU" sz="2200" smtClean="0"/>
              <a:t>Наталья Александровна </a:t>
            </a:r>
            <a:br>
              <a:rPr lang="ru-RU" sz="2200" smtClean="0"/>
            </a:br>
            <a:r>
              <a:rPr lang="ru-RU" sz="2200" smtClean="0"/>
              <a:t>Гусева, старший методист </a:t>
            </a:r>
            <a:br>
              <a:rPr lang="ru-RU" sz="2200" smtClean="0"/>
            </a:br>
            <a:r>
              <a:rPr lang="ru-RU" sz="2200" smtClean="0"/>
              <a:t>Регионального модельного центра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6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ФЗ«Об образовании в Российской Федерации»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83498" y="1844824"/>
            <a:ext cx="9529059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«дополнительные общеобразовательные общеразвивающие программы … самостоятельно разрабатываются и утверждаются организацией, осуществляющей образовательную деятельность»</a:t>
            </a:r>
          </a:p>
          <a:p>
            <a:pPr marL="0" indent="0" algn="just"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1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http://www.iro.yar.ru/index.php?id=3219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58" t="12817" r="1807" b="24924"/>
          <a:stretch/>
        </p:blipFill>
        <p:spPr>
          <a:xfrm>
            <a:off x="2423592" y="1556792"/>
            <a:ext cx="7776864" cy="47525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83832" y="5301208"/>
            <a:ext cx="5544616" cy="72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6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ФЗ «Об образовании РФ» </a:t>
            </a:r>
            <a:br>
              <a:rPr lang="ru-RU" sz="3600" b="1" i="1" dirty="0"/>
            </a:br>
            <a:r>
              <a:rPr lang="ru-RU" sz="3600" b="1" i="1" dirty="0"/>
              <a:t>статья 2 пункт 9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Образовательная программа</a:t>
            </a:r>
            <a:r>
              <a:rPr lang="ru-RU" b="1" dirty="0" smtClean="0"/>
              <a:t> </a:t>
            </a:r>
            <a:r>
              <a:rPr lang="ru-RU" dirty="0" smtClean="0"/>
              <a:t>- комплекс основных характеристик образования (</a:t>
            </a:r>
            <a:r>
              <a:rPr lang="ru-RU" u="sng" dirty="0" smtClean="0"/>
              <a:t>объем, содержание, планируемые результаты</a:t>
            </a:r>
            <a:r>
              <a:rPr lang="ru-RU" dirty="0" smtClean="0"/>
              <a:t>), организационно-педагогических </a:t>
            </a:r>
            <a:r>
              <a:rPr lang="ru-RU" u="sng" dirty="0" smtClean="0"/>
              <a:t>условий</a:t>
            </a:r>
            <a:r>
              <a:rPr lang="ru-RU" dirty="0" smtClean="0"/>
              <a:t> и в случаях, предусмотренных настоящим Федеральным законом, форм аттестации, который представлен в виде </a:t>
            </a:r>
            <a:r>
              <a:rPr lang="ru-RU" u="sng" dirty="0" smtClean="0"/>
              <a:t>учебного плана</a:t>
            </a:r>
            <a:r>
              <a:rPr lang="ru-RU" dirty="0" smtClean="0"/>
              <a:t>, </a:t>
            </a:r>
            <a:r>
              <a:rPr lang="ru-RU" u="sng" dirty="0" smtClean="0"/>
              <a:t>календарного учебного графика</a:t>
            </a:r>
            <a:r>
              <a:rPr lang="ru-RU" dirty="0" smtClean="0"/>
              <a:t>, рабочих программ учебных предметов, курсов, дисциплин (модулей), </a:t>
            </a:r>
            <a:r>
              <a:rPr lang="ru-RU" u="sng" dirty="0" smtClean="0"/>
              <a:t>иных компонентов</a:t>
            </a:r>
            <a:r>
              <a:rPr lang="ru-RU" dirty="0" smtClean="0"/>
              <a:t>, а также </a:t>
            </a:r>
            <a:r>
              <a:rPr lang="ru-RU" u="sng" dirty="0" smtClean="0"/>
              <a:t>оценочных и методических материалов</a:t>
            </a:r>
            <a:endParaRPr lang="ru-RU" u="sng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3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/>
              <a:t>ПРАВИЛА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персонифицированного финансирования дополнительного образования детей в Ярославской области</a:t>
            </a:r>
            <a:br>
              <a:rPr lang="ru-RU" sz="1600" b="1" i="1" dirty="0"/>
            </a:br>
            <a:endParaRPr lang="ru-RU" sz="1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600" y="1016732"/>
            <a:ext cx="7920000" cy="5724636"/>
          </a:xfrm>
        </p:spPr>
        <p:txBody>
          <a:bodyPr>
            <a:noAutofit/>
          </a:bodyPr>
          <a:lstStyle/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63. Для </a:t>
            </a:r>
            <a:r>
              <a:rPr lang="ru-RU" altLang="ru-RU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каждой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программы, проходящей процедуру добровольной сертификации, подается </a:t>
            </a:r>
            <a:r>
              <a:rPr lang="ru-RU" altLang="ru-RU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отдельное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уведомление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 прохождении добровольной сертификации.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64. Оператор персонифицированного финансирования </a:t>
            </a:r>
            <a:r>
              <a:rPr lang="ru-RU" altLang="ru-RU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десяти рабочих дней 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момента получения уведомления о прохождении добровольной сертификации осуществляет добровольную сертификацию образовательной программы.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100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Решение о включении образовательной программы в </a:t>
            </a:r>
            <a:r>
              <a:rPr lang="ru-RU" altLang="ru-RU" sz="1100" b="1" i="1" u="sng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сертифицированных образовательных </a:t>
            </a:r>
            <a:r>
              <a:rPr lang="ru-RU" altLang="ru-RU" sz="1100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принимается оператором персонифицированного финансирования при установлении </a:t>
            </a:r>
            <a:r>
              <a:rPr lang="ru-RU" altLang="ru-RU" sz="1100" dirty="0" bmk="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одновременного выполнения для образовательной программы следующих условий</a:t>
            </a:r>
            <a:r>
              <a:rPr lang="ru-RU" altLang="ru-RU" sz="1100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65.1. представленная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содержит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необходимые компоненты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предусмотренные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законодательством, включая: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утвержденный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порядке, установленном поставщиком образовательных услуг;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(цели и задачи образовательной программы, ее актуальность, значимость, категория обучающихся (возрастная группа и иные особенности), условия реализации образовательной программы);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образовательной программы;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освоения образовательной программы по годам обучения/модулям;</a:t>
            </a:r>
            <a:endParaRPr lang="ru-RU" altLang="ru-RU" sz="1100" dirty="0"/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контрольно-измерительные материалы;</a:t>
            </a:r>
            <a:endParaRPr lang="ru-RU" altLang="ru-RU" sz="1100" dirty="0">
              <a:solidFill>
                <a:srgbClr val="00B0F0"/>
              </a:solidFill>
            </a:endParaRP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09625" algn="l"/>
              </a:tabLst>
            </a:pP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altLang="ru-RU" sz="11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65.2. продолжительность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образовательной программы составляет от 16 часов до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864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часов;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65.3. продолжительность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части образовательной программы (года обучения,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составляет от 16 до 216 часов;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65.4. число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находящихся в группе, составляет от 7 до 30 человек;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65.5. ожидаемые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освоения образовательной программы (каждой части образовательной программы) соответствуют обозначенным образовательной программой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целям и задачам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реализации;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65.6.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условия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образовательной программы соответствуют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возрастным и индивидуальным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особенностям обучающихся по образовательной программе;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65.7. в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образовательной программы предусматривается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обеспечение, достаточное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соблюдения условий реализации образовательной программы и достижения заявленных результатов ее освоения;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65.8. реализация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нацелена на достижение предметных результатов освоения основной образовательной программы начального и(или) основного и(или) среднего общего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образования, предусмотренных соответствующими федеральными государственными образовательными </a:t>
            </a:r>
            <a:r>
              <a:rPr lang="ru-RU" alt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стандартами;</a:t>
            </a:r>
            <a:endParaRPr lang="ru-RU" altLang="ru-RU" sz="11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809625" algn="l"/>
              </a:tabLst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65.9.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указанные в уведомлении, подаваемом в соответствии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пунктом 62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настоящих Правил,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противоречат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приложенной к уведомлению образовательной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8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5600" y="886706"/>
            <a:ext cx="7920000" cy="742094"/>
          </a:xfrm>
        </p:spPr>
        <p:txBody>
          <a:bodyPr>
            <a:noAutofit/>
          </a:bodyPr>
          <a:lstStyle/>
          <a:p>
            <a:pPr fontAlgn="base"/>
            <a:r>
              <a:rPr lang="ru-RU" sz="3600" b="1" i="1" dirty="0"/>
              <a:t>Структура ДОП</a:t>
            </a:r>
            <a:br>
              <a:rPr lang="ru-RU" sz="3600" b="1" i="1" dirty="0"/>
            </a:br>
            <a:r>
              <a:rPr lang="ru-RU" sz="1200" b="1" dirty="0"/>
              <a:t>ПИСЬМО МИНОБРНАУКИ РФ от </a:t>
            </a:r>
            <a:r>
              <a:rPr lang="ru-RU" sz="1200" b="1" dirty="0"/>
              <a:t>11 декабря 2006 г. N 06-1844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О ПРИМЕРНЫХ ТРЕБОВАНИЯХ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К ПРОГРАММАМ ДОПОЛНИТЕЛЬНОГО ОБРАЗОВАНИЯ ДЕТЕЙ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95600" y="1628800"/>
            <a:ext cx="7920000" cy="511256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титульный </a:t>
            </a:r>
            <a:r>
              <a:rPr lang="ru-RU" dirty="0" smtClean="0"/>
              <a:t>лист: </a:t>
            </a:r>
            <a:r>
              <a:rPr lang="ru-RU" sz="1500" dirty="0"/>
              <a:t>наименование </a:t>
            </a:r>
            <a:r>
              <a:rPr lang="ru-RU" sz="1500" dirty="0"/>
              <a:t>образовательного учреждения</a:t>
            </a:r>
            <a:r>
              <a:rPr lang="ru-RU" sz="1500" dirty="0"/>
              <a:t>; где</a:t>
            </a:r>
            <a:r>
              <a:rPr lang="ru-RU" sz="1500" dirty="0"/>
              <a:t>, когда и кем утверждена дополнительная образовательная программа</a:t>
            </a:r>
            <a:r>
              <a:rPr lang="ru-RU" sz="1500" dirty="0"/>
              <a:t>; вид и название дополнительной общеобразовательной </a:t>
            </a:r>
            <a:r>
              <a:rPr lang="ru-RU" sz="1500" dirty="0"/>
              <a:t>программы</a:t>
            </a:r>
            <a:r>
              <a:rPr lang="ru-RU" sz="1500" dirty="0"/>
              <a:t>; возраст </a:t>
            </a:r>
            <a:r>
              <a:rPr lang="ru-RU" sz="1500" dirty="0"/>
              <a:t>детей, на которых рассчитана </a:t>
            </a:r>
            <a:r>
              <a:rPr lang="ru-RU" sz="1500" dirty="0"/>
              <a:t>программа; срок </a:t>
            </a:r>
            <a:r>
              <a:rPr lang="ru-RU" sz="1500" dirty="0"/>
              <a:t>реализации </a:t>
            </a:r>
            <a:r>
              <a:rPr lang="ru-RU" sz="1500" dirty="0"/>
              <a:t>программы; ФИО</a:t>
            </a:r>
            <a:r>
              <a:rPr lang="ru-RU" sz="1500" dirty="0"/>
              <a:t>, должность автора(</a:t>
            </a:r>
            <a:r>
              <a:rPr lang="ru-RU" sz="1500" dirty="0" err="1"/>
              <a:t>ов</a:t>
            </a:r>
            <a:r>
              <a:rPr lang="ru-RU" sz="1500" dirty="0"/>
              <a:t>); название </a:t>
            </a:r>
            <a:r>
              <a:rPr lang="ru-RU" sz="1500" dirty="0"/>
              <a:t>города, населенного пункта, в котором реализуется дополнительная образовательная программа</a:t>
            </a:r>
            <a:r>
              <a:rPr lang="ru-RU" sz="1500" dirty="0"/>
              <a:t>; год разработки.</a:t>
            </a:r>
            <a:endParaRPr lang="ru-RU" sz="1500" dirty="0"/>
          </a:p>
          <a:p>
            <a:r>
              <a:rPr lang="ru-RU" dirty="0" smtClean="0"/>
              <a:t>пояснительная записка: </a:t>
            </a:r>
            <a:r>
              <a:rPr lang="ru-RU" sz="1500" dirty="0"/>
              <a:t>направленность дополнительной образовательной программы; </a:t>
            </a:r>
            <a:r>
              <a:rPr lang="ru-RU" sz="1500" dirty="0"/>
              <a:t>цели </a:t>
            </a:r>
            <a:r>
              <a:rPr lang="ru-RU" sz="1500" dirty="0"/>
              <a:t>и задачи образовательной программы, ее актуальность, новизна и значимость, отличительные особенности; категория обучающихся (возрастная группа и иные особенности), условия реализации (форма и режим занятий, сроки реализации (продолжительность образовательного процесса, этапы), ожидаемые результаты и способы определения их результативности</a:t>
            </a:r>
            <a:r>
              <a:rPr lang="ru-RU" sz="1500" dirty="0"/>
              <a:t>; формы </a:t>
            </a:r>
            <a:r>
              <a:rPr lang="ru-RU" sz="1500" dirty="0"/>
              <a:t>подведения </a:t>
            </a:r>
            <a:r>
              <a:rPr lang="ru-RU" sz="1500" dirty="0"/>
              <a:t>итогов;</a:t>
            </a:r>
          </a:p>
          <a:p>
            <a:pPr fontAlgn="base"/>
            <a:r>
              <a:rPr lang="ru-RU" dirty="0" smtClean="0"/>
              <a:t>учебно-тематический план: </a:t>
            </a:r>
            <a:r>
              <a:rPr lang="ru-RU" sz="1500" dirty="0"/>
              <a:t>перечень разделов, тем</a:t>
            </a:r>
            <a:r>
              <a:rPr lang="ru-RU" sz="1500" dirty="0"/>
              <a:t>; количество </a:t>
            </a:r>
            <a:r>
              <a:rPr lang="ru-RU" sz="1500" dirty="0"/>
              <a:t>часов по каждой теме с разбивкой на теоретические и практические виды занятий.</a:t>
            </a:r>
          </a:p>
          <a:p>
            <a:pPr lvl="0"/>
            <a:r>
              <a:rPr lang="ru-RU" dirty="0" smtClean="0"/>
              <a:t>содержание: </a:t>
            </a:r>
            <a:r>
              <a:rPr lang="ru-RU" sz="1500" dirty="0"/>
              <a:t>краткое описание тем (теоретических и практических видов занятий</a:t>
            </a:r>
            <a:r>
              <a:rPr lang="ru-RU" sz="1500" dirty="0"/>
              <a:t>);</a:t>
            </a:r>
            <a:endParaRPr lang="ru-RU" sz="1500" dirty="0"/>
          </a:p>
          <a:p>
            <a:pPr lvl="0"/>
            <a:r>
              <a:rPr lang="ru-RU" dirty="0" smtClean="0"/>
              <a:t>методическое обеспечение </a:t>
            </a:r>
            <a:r>
              <a:rPr lang="ru-RU" sz="2400" dirty="0"/>
              <a:t>(+ иные виды обеспечения: материально-техническое, кадровое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/>
              <a:t>список </a:t>
            </a:r>
            <a:r>
              <a:rPr lang="ru-RU" dirty="0" smtClean="0"/>
              <a:t>литературы или информационных </a:t>
            </a:r>
            <a:r>
              <a:rPr lang="ru-RU" dirty="0"/>
              <a:t>источников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83633" y="146328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65.1.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3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Календарный учебный график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836712"/>
            <a:ext cx="10345150" cy="6021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b="1" i="1" dirty="0"/>
              <a:t>1. ФЗ </a:t>
            </a:r>
            <a:r>
              <a:rPr lang="ru-RU" sz="1400" b="1" i="1" dirty="0"/>
              <a:t>«Об образовании РФ» </a:t>
            </a:r>
            <a:r>
              <a:rPr lang="ru-RU" sz="1400" b="1" i="1" dirty="0"/>
              <a:t>статья </a:t>
            </a:r>
            <a:r>
              <a:rPr lang="ru-RU" sz="1400" b="1" i="1" dirty="0"/>
              <a:t>2 пункт </a:t>
            </a:r>
            <a:r>
              <a:rPr lang="ru-RU" sz="1400" b="1" i="1" dirty="0"/>
              <a:t>9</a:t>
            </a:r>
          </a:p>
          <a:p>
            <a:pPr marL="0" indent="0">
              <a:buNone/>
            </a:pPr>
            <a:r>
              <a:rPr lang="ru-RU" sz="1300" dirty="0"/>
              <a:t>2. П. </a:t>
            </a:r>
            <a:r>
              <a:rPr lang="ru-RU" sz="1300" dirty="0"/>
              <a:t>17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образования, утв. приказом </a:t>
            </a:r>
            <a:r>
              <a:rPr lang="ru-RU" sz="1300" dirty="0" err="1"/>
              <a:t>Минобрнауки</a:t>
            </a:r>
            <a:r>
              <a:rPr lang="ru-RU" sz="1300" dirty="0"/>
              <a:t> России от 30.08.2013 № 1015, учебный год в образовательных организациях (далее – ОО) начинается 1 сентября и заканчивается в соответствии с учебным планом соответствующей общеобразовательной программы</a:t>
            </a:r>
            <a:r>
              <a:rPr lang="ru-RU" sz="1300" dirty="0"/>
              <a:t>. Источник</a:t>
            </a:r>
            <a:r>
              <a:rPr lang="ru-RU" sz="1300" dirty="0"/>
              <a:t>: </a:t>
            </a:r>
            <a:r>
              <a:rPr lang="ru-RU" sz="1300" dirty="0">
                <a:hlinkClick r:id="rId2"/>
              </a:rPr>
              <a:t>https://</a:t>
            </a:r>
            <a:r>
              <a:rPr lang="ru-RU" sz="1300" dirty="0">
                <a:hlinkClick r:id="rId2"/>
              </a:rPr>
              <a:t>www.menobr.ru/question/3465559522-qqess1-15-m12-normativnye-dokumenty-dlya-formirovaniya-kalendarnogo-uchebnogo-grafika-oo?from=PW_Timer_QA_Google_Desk</a:t>
            </a: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r>
              <a:rPr lang="ru-RU" sz="2400" dirty="0"/>
              <a:t>Сроки начала и окончания программы</a:t>
            </a:r>
          </a:p>
          <a:p>
            <a:r>
              <a:rPr lang="ru-RU" sz="2400" dirty="0"/>
              <a:t>П</a:t>
            </a:r>
            <a:r>
              <a:rPr lang="ru-RU" sz="2400" dirty="0"/>
              <a:t>родолжительность обучения по программе (количество лет, часов в год)</a:t>
            </a:r>
          </a:p>
          <a:p>
            <a:r>
              <a:rPr lang="ru-RU" sz="2400" dirty="0"/>
              <a:t>Количество занятий в неделю; </a:t>
            </a:r>
          </a:p>
          <a:p>
            <a:r>
              <a:rPr lang="ru-RU" sz="2400" dirty="0"/>
              <a:t>Продолжительность занятия в соответствии с </a:t>
            </a:r>
            <a:r>
              <a:rPr lang="ru-RU" sz="2400" dirty="0" err="1"/>
              <a:t>СанПин</a:t>
            </a:r>
            <a:r>
              <a:rPr lang="ru-RU" sz="2400" dirty="0"/>
              <a:t>; </a:t>
            </a:r>
          </a:p>
          <a:p>
            <a:r>
              <a:rPr lang="ru-RU" sz="2400" dirty="0"/>
              <a:t>Сроки проведения промежуточной и итоговой аттестации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888" t="66100" r="30313" b="15000"/>
          <a:stretch/>
        </p:blipFill>
        <p:spPr>
          <a:xfrm>
            <a:off x="2135560" y="2492896"/>
            <a:ext cx="6912768" cy="194421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41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Оценочные и контрольно-измерительные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600" y="1232756"/>
            <a:ext cx="7920000" cy="5625244"/>
          </a:xfrm>
        </p:spPr>
        <p:txBody>
          <a:bodyPr>
            <a:noAutofit/>
          </a:bodyPr>
          <a:lstStyle/>
          <a:p>
            <a:r>
              <a:rPr lang="ru-RU" sz="1400" b="1" i="1" dirty="0"/>
              <a:t>ФЗ «Об образовании РФ</a:t>
            </a:r>
            <a:r>
              <a:rPr lang="ru-RU" sz="1400" b="1" i="1" dirty="0"/>
              <a:t>»: </a:t>
            </a:r>
            <a:r>
              <a:rPr lang="ru-RU" sz="1400" b="1" i="1" dirty="0"/>
              <a:t>статья 2 пункт </a:t>
            </a:r>
            <a:r>
              <a:rPr lang="ru-RU" sz="1400" b="1" i="1" dirty="0"/>
              <a:t>9, статья </a:t>
            </a:r>
            <a:r>
              <a:rPr lang="ru-RU" sz="1400" b="1" i="1" dirty="0"/>
              <a:t>59 Итоговая аттестация</a:t>
            </a:r>
          </a:p>
          <a:p>
            <a:pPr marL="0" indent="0">
              <a:buNone/>
            </a:pPr>
            <a:r>
              <a:rPr lang="ru-RU" sz="1400" dirty="0"/>
              <a:t>1. Итоговая аттестация представляет собой форму оценки степени и уровня освоения обучающимися образовательной программы.</a:t>
            </a:r>
            <a:br>
              <a:rPr lang="ru-RU" sz="1400" dirty="0"/>
            </a:br>
            <a:r>
              <a:rPr lang="ru-RU" sz="1400" dirty="0"/>
              <a:t>2</a:t>
            </a:r>
            <a:r>
              <a:rPr lang="ru-RU" sz="1400" dirty="0"/>
              <a:t>. Итоговая аттестация проводится на основе принципов объективности и независимости оценки качества подготовки обучающихся.</a:t>
            </a:r>
          </a:p>
          <a:p>
            <a:r>
              <a:rPr lang="ru-RU" sz="1400" dirty="0"/>
              <a:t>«Под </a:t>
            </a:r>
            <a:r>
              <a:rPr lang="ru-RU" sz="1400" dirty="0"/>
              <a:t>фондом оценочных средств понимается комплект методических и контрольно-измерительных материалов, предназначенных для оценивания компетенций на разных этапах обучения студента. При этом разработку и применение оценочных средств рекомендуется обеспечивать через эталонные </a:t>
            </a:r>
            <a:r>
              <a:rPr lang="ru-RU" sz="1400" dirty="0" err="1"/>
              <a:t>квалиметрические</a:t>
            </a:r>
            <a:r>
              <a:rPr lang="ru-RU" sz="1400" dirty="0"/>
              <a:t> процедуры, обеспечивающие количественные и качественные оценки, их достоверность и сопоставимость в соответствии с разработанными шкалами уровней </a:t>
            </a:r>
            <a:r>
              <a:rPr lang="ru-RU" sz="1400" dirty="0"/>
              <a:t>достижений». </a:t>
            </a:r>
            <a:r>
              <a:rPr lang="en-US" sz="1400" dirty="0">
                <a:hlinkClick r:id="rId2"/>
              </a:rPr>
              <a:t>http://www.csu.ru/management/uop/OPiT/%</a:t>
            </a:r>
            <a:r>
              <a:rPr lang="en-US" sz="1400" dirty="0">
                <a:hlinkClick r:id="rId2"/>
              </a:rPr>
              <a:t>D0%A4%D0%9E%D0%A1%20%D0%BF%D1%80%D0%B0%D0%BA%D1%82%D0%B8%D0%BA%D0%B0.pdf</a:t>
            </a:r>
            <a:endParaRPr lang="ru-RU" sz="1400" dirty="0"/>
          </a:p>
          <a:p>
            <a:r>
              <a:rPr lang="ru-RU" sz="1400" b="1" dirty="0"/>
              <a:t>Оценочные средства</a:t>
            </a:r>
            <a:r>
              <a:rPr lang="ru-RU" sz="1400" dirty="0"/>
              <a:t> – это совокупность материалов, измерительных инструментов, описания оценочных форм и процедур, которые используются для измерения и оценки уровня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образовательных результатов.</a:t>
            </a:r>
          </a:p>
          <a:p>
            <a:r>
              <a:rPr lang="ru-RU" sz="1400" b="1" dirty="0"/>
              <a:t>Контрольно-измерительные материалы (КИМ)</a:t>
            </a:r>
            <a:r>
              <a:rPr lang="ru-RU" sz="1400" dirty="0"/>
              <a:t> – разновидность оценочных средств, направленных на два основных процесса: </a:t>
            </a:r>
            <a:r>
              <a:rPr lang="ru-RU" sz="1400" b="1" i="1" dirty="0"/>
              <a:t>контроль </a:t>
            </a:r>
            <a:r>
              <a:rPr lang="ru-RU" sz="1400" dirty="0"/>
              <a:t>и </a:t>
            </a:r>
            <a:r>
              <a:rPr lang="ru-RU" sz="1400" b="1" i="1" dirty="0"/>
              <a:t>измерение</a:t>
            </a:r>
            <a:r>
              <a:rPr lang="ru-RU" sz="1400" dirty="0"/>
              <a:t>. </a:t>
            </a:r>
            <a:r>
              <a:rPr lang="en-US" sz="1400" dirty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://www.hse.ru/studyspravka/kim </a:t>
            </a:r>
            <a:endParaRPr lang="ru-RU" sz="1400" dirty="0"/>
          </a:p>
          <a:p>
            <a:r>
              <a:rPr lang="ru-RU" sz="1400" dirty="0"/>
              <a:t>Педагогическое измерение – часть мониторинга образовательных результатов </a:t>
            </a:r>
            <a:r>
              <a:rPr lang="en-US" sz="1400" dirty="0"/>
              <a:t>(</a:t>
            </a:r>
            <a:r>
              <a:rPr lang="ru-RU" sz="1400" dirty="0">
                <a:solidFill>
                  <a:srgbClr val="141DCE"/>
                </a:solidFill>
              </a:rPr>
              <a:t>А.В. Золотарева, </a:t>
            </a:r>
            <a:r>
              <a:rPr lang="ru-RU" sz="1400" dirty="0" err="1">
                <a:solidFill>
                  <a:srgbClr val="141DCE"/>
                </a:solidFill>
              </a:rPr>
              <a:t>Н.М.Мухамедьярова</a:t>
            </a:r>
            <a:r>
              <a:rPr lang="ru-RU" sz="1400" dirty="0">
                <a:solidFill>
                  <a:srgbClr val="141DCE"/>
                </a:solidFill>
              </a:rPr>
              <a:t> «Мониторинг результатов деятельности учреждения дополнительного образования детей». Ярославль, 2016.</a:t>
            </a:r>
            <a:r>
              <a:rPr lang="en-US" sz="1400" dirty="0"/>
              <a:t>)</a:t>
            </a:r>
            <a:r>
              <a:rPr lang="ru-RU" sz="1400" dirty="0"/>
              <a:t>.</a:t>
            </a:r>
            <a:endParaRPr lang="ru-RU" sz="1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689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985</Words>
  <Application>Microsoft Office PowerPoint</Application>
  <PresentationFormat>Широкоэкранный</PresentationFormat>
  <Paragraphs>142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OpenSans</vt:lpstr>
      <vt:lpstr>Times New Roman</vt:lpstr>
      <vt:lpstr>Verdana</vt:lpstr>
      <vt:lpstr>Тема Office</vt:lpstr>
      <vt:lpstr>Презентация PowerPoint</vt:lpstr>
      <vt:lpstr>Рекомендации по разработке дополнительных общеобразовательных общеразвивающих программ </vt:lpstr>
      <vt:lpstr>ФЗ«Об образовании в Российской Федерации»</vt:lpstr>
      <vt:lpstr>http://www.iro.yar.ru/index.php?id=3219</vt:lpstr>
      <vt:lpstr>ФЗ «Об образовании РФ»  статья 2 пункт 9</vt:lpstr>
      <vt:lpstr>ПРАВИЛА персонифицированного финансирования дополнительного образования детей в Ярославской области </vt:lpstr>
      <vt:lpstr>Структура ДОП ПИСЬМО МИНОБРНАУКИ РФ от 11 декабря 2006 г. N 06-1844 О ПРИМЕРНЫХ ТРЕБОВАНИЯХ К ПРОГРАММАМ ДОПОЛНИТЕЛЬНОГО ОБРАЗОВАНИЯ ДЕТЕЙ  </vt:lpstr>
      <vt:lpstr>Календарный учебный график</vt:lpstr>
      <vt:lpstr>Оценочные и контрольно-измерительные материалы</vt:lpstr>
      <vt:lpstr>65.2. </vt:lpstr>
      <vt:lpstr>65.3. </vt:lpstr>
      <vt:lpstr>Обеспечение</vt:lpstr>
      <vt:lpstr>65.8. </vt:lpstr>
      <vt:lpstr>65.9.</vt:lpstr>
      <vt:lpstr>Особенности добавления ДОП для программ разной формы реализации</vt:lpstr>
      <vt:lpstr>Как увидеть причину отказа в сертификации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Елена Федоровна Шклярук</cp:lastModifiedBy>
  <cp:revision>122</cp:revision>
  <dcterms:created xsi:type="dcterms:W3CDTF">2017-10-16T07:43:36Z</dcterms:created>
  <dcterms:modified xsi:type="dcterms:W3CDTF">2019-04-03T06:24:23Z</dcterms:modified>
</cp:coreProperties>
</file>