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4" r:id="rId5"/>
    <p:sldId id="265" r:id="rId6"/>
    <p:sldId id="268" r:id="rId7"/>
    <p:sldId id="262" r:id="rId8"/>
    <p:sldId id="259" r:id="rId9"/>
    <p:sldId id="260" r:id="rId10"/>
    <p:sldId id="266" r:id="rId11"/>
    <p:sldId id="267" r:id="rId12"/>
    <p:sldId id="263" r:id="rId13"/>
    <p:sldId id="269" r:id="rId14"/>
    <p:sldId id="270" r:id="rId15"/>
    <p:sldId id="271" r:id="rId16"/>
    <p:sldId id="273" r:id="rId17"/>
    <p:sldId id="272" r:id="rId18"/>
    <p:sldId id="25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2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nv.edmonitor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2KfRg1" TargetMode="External"/><Relationship Id="rId2" Type="http://schemas.openxmlformats.org/officeDocument/2006/relationships/hyperlink" Target="http://dno.iro.yar.ru/?p=11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.ru/db/portal/sites/res_page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mslist.ru/sdo/#2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lmslist.ru/sdo/#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mslist.ru/sdo/#5" TargetMode="External"/><Relationship Id="rId5" Type="http://schemas.openxmlformats.org/officeDocument/2006/relationships/hyperlink" Target="https://lmslist.ru/sdo/#4" TargetMode="External"/><Relationship Id="rId4" Type="http://schemas.openxmlformats.org/officeDocument/2006/relationships/hyperlink" Target="https://lmslist.ru/sdo/#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um.ru/" TargetMode="External"/><Relationship Id="rId2" Type="http://schemas.openxmlformats.org/officeDocument/2006/relationships/hyperlink" Target="http://bp.inlearno.com/directivities?activity=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3.4.49/document?id=43322996&amp;sub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ro.edu.ru/istochnik/index.php/dopolnitelnoe-obrazovanie/113-proektirovanie-dopolnitelnykh-obshcherazvivayushchikh-programm-v-sovremennom-normativnom-pravovom-po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реализации дополнительных общеобразовательных программ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Гусева </a:t>
            </a:r>
            <a:r>
              <a:rPr lang="ru-RU" dirty="0" err="1" smtClean="0"/>
              <a:t>наталья</a:t>
            </a:r>
            <a:r>
              <a:rPr lang="ru-RU" dirty="0" smtClean="0"/>
              <a:t> Александровна</a:t>
            </a:r>
          </a:p>
          <a:p>
            <a:r>
              <a:rPr lang="ru-RU" dirty="0" smtClean="0"/>
              <a:t>Старший методист</a:t>
            </a:r>
          </a:p>
          <a:p>
            <a:r>
              <a:rPr lang="ru-RU" dirty="0" smtClean="0"/>
              <a:t>Регионального модельного центра ДОД ЯО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5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Типовая модель реализации модульных программ ДО для детей </a:t>
            </a:r>
            <a:br>
              <a:rPr lang="ru-RU" sz="2800" dirty="0" smtClean="0"/>
            </a:br>
            <a:r>
              <a:rPr lang="ru-RU" sz="2800" dirty="0" smtClean="0"/>
              <a:t>из сельской местности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В качестве </a:t>
            </a:r>
            <a:r>
              <a:rPr lang="ru-RU" dirty="0"/>
              <a:t>базовых форм в рамках модели </a:t>
            </a:r>
            <a:r>
              <a:rPr lang="ru-RU" dirty="0" smtClean="0"/>
              <a:t>используются </a:t>
            </a:r>
            <a:r>
              <a:rPr lang="ru-RU" dirty="0" smtClean="0">
                <a:solidFill>
                  <a:srgbClr val="FF0000"/>
                </a:solidFill>
              </a:rPr>
              <a:t>модульные </a:t>
            </a:r>
            <a:r>
              <a:rPr lang="ru-RU" dirty="0">
                <a:solidFill>
                  <a:srgbClr val="FF0000"/>
                </a:solidFill>
              </a:rPr>
              <a:t>и </a:t>
            </a:r>
            <a:r>
              <a:rPr lang="ru-RU" dirty="0" err="1">
                <a:solidFill>
                  <a:srgbClr val="FF0000"/>
                </a:solidFill>
              </a:rPr>
              <a:t>тренинговые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образовательные </a:t>
            </a:r>
            <a:r>
              <a:rPr lang="ru-RU" dirty="0">
                <a:solidFill>
                  <a:srgbClr val="FF0000"/>
                </a:solidFill>
              </a:rPr>
              <a:t>формы</a:t>
            </a:r>
            <a:r>
              <a:rPr lang="ru-RU" dirty="0"/>
              <a:t>, </a:t>
            </a:r>
            <a:r>
              <a:rPr lang="ru-RU" i="1" dirty="0" smtClean="0"/>
              <a:t>не требующие </a:t>
            </a:r>
            <a:r>
              <a:rPr lang="ru-RU" i="1" dirty="0"/>
              <a:t>постоянного присутствия в сельской местности</a:t>
            </a:r>
            <a:r>
              <a:rPr lang="ru-RU" dirty="0"/>
              <a:t>, </a:t>
            </a:r>
            <a:r>
              <a:rPr lang="ru-RU" dirty="0" smtClean="0"/>
              <a:t>но в </a:t>
            </a:r>
            <a:r>
              <a:rPr lang="ru-RU" dirty="0"/>
              <a:t>то же время позволяющие, в режиме “десанта” </a:t>
            </a:r>
            <a:r>
              <a:rPr lang="ru-RU" dirty="0" smtClean="0"/>
              <a:t>педагогических кадров </a:t>
            </a:r>
            <a:r>
              <a:rPr lang="ru-RU" dirty="0"/>
              <a:t>и в целом специалистов интеллектуальной </a:t>
            </a:r>
            <a:r>
              <a:rPr lang="ru-RU" dirty="0" smtClean="0"/>
              <a:t>сферы обеспечить </a:t>
            </a:r>
            <a:r>
              <a:rPr lang="ru-RU" dirty="0"/>
              <a:t>необходимое образовательное </a:t>
            </a:r>
            <a:r>
              <a:rPr lang="ru-RU" dirty="0" smtClean="0"/>
              <a:t>формирующее пространство </a:t>
            </a:r>
            <a:r>
              <a:rPr lang="ru-RU" dirty="0"/>
              <a:t>для школьников сельской местности. </a:t>
            </a:r>
            <a:r>
              <a:rPr lang="ru-RU" dirty="0" smtClean="0"/>
              <a:t>Кроме того</a:t>
            </a:r>
            <a:r>
              <a:rPr lang="ru-RU" dirty="0"/>
              <a:t>, в рамках модели активно используются </a:t>
            </a:r>
            <a:r>
              <a:rPr lang="ru-RU" dirty="0" smtClean="0">
                <a:solidFill>
                  <a:srgbClr val="FF0000"/>
                </a:solidFill>
              </a:rPr>
              <a:t>дистанционные</a:t>
            </a:r>
            <a:r>
              <a:rPr lang="ru-RU" dirty="0" smtClean="0"/>
              <a:t> образовательные технологии.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9200" y="558480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Инструментарий работника системы ДОД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индикаторы и показатели типовой модели </a:t>
            </a:r>
            <a:r>
              <a:rPr lang="ru-RU" b="1" dirty="0" smtClean="0"/>
              <a:t>МОДУЛЬНЫХ ПРОГРАММ ДЛЯ ДЕТЕЙ ИЗ СЕЛЬСКОЙ МЕСТНОСТИ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5850" y="2148840"/>
            <a:ext cx="9961561" cy="36423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1</a:t>
            </a:r>
            <a:r>
              <a:rPr lang="ru-RU" sz="1400" dirty="0"/>
              <a:t>. Рост количества школьников из сельских поселений, </a:t>
            </a:r>
            <a:r>
              <a:rPr lang="ru-RU" sz="1400" dirty="0" smtClean="0"/>
              <a:t>принявших </a:t>
            </a:r>
            <a:r>
              <a:rPr lang="ru-RU" sz="1400" dirty="0"/>
              <a:t>участие в региональных и федеральных </a:t>
            </a:r>
            <a:r>
              <a:rPr lang="ru-RU" sz="1400" dirty="0" smtClean="0"/>
              <a:t>интеллектуальных состязаниях.</a:t>
            </a:r>
          </a:p>
          <a:p>
            <a:pPr marL="0" indent="0">
              <a:buNone/>
            </a:pPr>
            <a:r>
              <a:rPr lang="ru-RU" sz="1400" dirty="0" smtClean="0"/>
              <a:t>2</a:t>
            </a:r>
            <a:r>
              <a:rPr lang="ru-RU" sz="1400" dirty="0"/>
              <a:t>. Рост уровня достижений, продемонстрированных </a:t>
            </a:r>
            <a:r>
              <a:rPr lang="ru-RU" sz="1400" dirty="0" smtClean="0"/>
              <a:t>школьниками </a:t>
            </a:r>
            <a:r>
              <a:rPr lang="ru-RU" sz="1400" dirty="0"/>
              <a:t>из сельских поселений в ходе интеллектуальных </a:t>
            </a:r>
            <a:r>
              <a:rPr lang="ru-RU" sz="1400" dirty="0" smtClean="0"/>
              <a:t>состязаний </a:t>
            </a:r>
            <a:r>
              <a:rPr lang="ru-RU" sz="1400" dirty="0"/>
              <a:t>разных типов и уровней, в том числе, рост </a:t>
            </a:r>
            <a:r>
              <a:rPr lang="ru-RU" sz="1400" dirty="0" smtClean="0"/>
              <a:t>количества призовых </a:t>
            </a:r>
            <a:r>
              <a:rPr lang="ru-RU" sz="1400" dirty="0"/>
              <a:t>мест, занимаемых школьниками из сельской </a:t>
            </a:r>
            <a:r>
              <a:rPr lang="ru-RU" sz="1400" dirty="0" smtClean="0"/>
              <a:t>местности.</a:t>
            </a:r>
          </a:p>
          <a:p>
            <a:pPr marL="0" indent="0">
              <a:buNone/>
            </a:pPr>
            <a:r>
              <a:rPr lang="ru-RU" sz="1400" dirty="0" smtClean="0"/>
              <a:t>3</a:t>
            </a:r>
            <a:r>
              <a:rPr lang="ru-RU" sz="1400" dirty="0"/>
              <a:t>. Динамика количества школьников из сельской </a:t>
            </a:r>
            <a:r>
              <a:rPr lang="ru-RU" sz="1400" dirty="0" smtClean="0"/>
              <a:t>местности, сформировавших </a:t>
            </a:r>
            <a:r>
              <a:rPr lang="ru-RU" sz="1400" dirty="0"/>
              <a:t>индивидуальную образовательную </a:t>
            </a:r>
            <a:r>
              <a:rPr lang="ru-RU" sz="1400" dirty="0" smtClean="0"/>
              <a:t>программу</a:t>
            </a:r>
            <a:r>
              <a:rPr lang="ru-RU" sz="1400" dirty="0"/>
              <a:t>, реализуемую в открытом образовательном пространстве</a:t>
            </a:r>
            <a:r>
              <a:rPr lang="ru-RU" sz="1400" dirty="0" smtClean="0"/>
              <a:t>. </a:t>
            </a:r>
          </a:p>
          <a:p>
            <a:pPr marL="0" indent="0">
              <a:buNone/>
            </a:pPr>
            <a:r>
              <a:rPr lang="ru-RU" sz="1400" dirty="0" smtClean="0"/>
              <a:t>4</a:t>
            </a:r>
            <a:r>
              <a:rPr lang="ru-RU" sz="1400" dirty="0"/>
              <a:t>. Динамика количества школьников, разработавших и </a:t>
            </a:r>
            <a:r>
              <a:rPr lang="ru-RU" sz="1400" dirty="0" smtClean="0"/>
              <a:t>реализовавших </a:t>
            </a:r>
            <a:r>
              <a:rPr lang="ru-RU" sz="1400" dirty="0"/>
              <a:t>значимые инициативы и проекты, в том числе</a:t>
            </a:r>
            <a:r>
              <a:rPr lang="ru-RU" sz="1400" dirty="0" smtClean="0"/>
              <a:t>, экологического</a:t>
            </a:r>
            <a:r>
              <a:rPr lang="ru-RU" sz="1400" dirty="0"/>
              <a:t>, культурно-просветительского, </a:t>
            </a:r>
            <a:r>
              <a:rPr lang="ru-RU" sz="1400" dirty="0" smtClean="0"/>
              <a:t>краеведческого </a:t>
            </a:r>
            <a:r>
              <a:rPr lang="ru-RU" sz="1400" dirty="0"/>
              <a:t>характера</a:t>
            </a:r>
            <a:r>
              <a:rPr lang="ru-RU" sz="1400" dirty="0" smtClean="0"/>
              <a:t>. </a:t>
            </a:r>
          </a:p>
          <a:p>
            <a:pPr marL="0" indent="0">
              <a:buNone/>
            </a:pPr>
            <a:r>
              <a:rPr lang="ru-RU" sz="1400" dirty="0" smtClean="0"/>
              <a:t>5</a:t>
            </a:r>
            <a:r>
              <a:rPr lang="ru-RU" sz="1400" dirty="0"/>
              <a:t>. Появление в сельской местности детских и </a:t>
            </a:r>
            <a:r>
              <a:rPr lang="ru-RU" sz="1400" dirty="0" smtClean="0"/>
              <a:t>молодёжных общественных </a:t>
            </a:r>
            <a:r>
              <a:rPr lang="ru-RU" sz="1400" dirty="0"/>
              <a:t>объединений, связанных с самообразованием</a:t>
            </a:r>
            <a:r>
              <a:rPr lang="ru-RU" sz="1400" dirty="0" smtClean="0"/>
              <a:t>, краеведческой</a:t>
            </a:r>
            <a:r>
              <a:rPr lang="ru-RU" sz="1400" dirty="0"/>
              <a:t>, экологической и хозяйственной </a:t>
            </a:r>
            <a:r>
              <a:rPr lang="ru-RU" sz="1400" dirty="0" smtClean="0"/>
              <a:t>деятельностью</a:t>
            </a:r>
            <a:r>
              <a:rPr lang="ru-RU" sz="1400" dirty="0"/>
              <a:t>, активно участвующих в решении задач развития </a:t>
            </a:r>
            <a:r>
              <a:rPr lang="ru-RU" sz="1400" dirty="0" smtClean="0"/>
              <a:t>своего села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r>
              <a:rPr lang="ru-RU" sz="1400" dirty="0" smtClean="0"/>
              <a:t>6</a:t>
            </a:r>
            <a:r>
              <a:rPr lang="ru-RU" sz="1400" dirty="0"/>
              <a:t>. Динамика количества дистанционных </a:t>
            </a:r>
            <a:r>
              <a:rPr lang="ru-RU" sz="1400" dirty="0" smtClean="0"/>
              <a:t>образовательных форм </a:t>
            </a:r>
            <a:r>
              <a:rPr lang="ru-RU" sz="1400" dirty="0"/>
              <a:t>и услуг, представленных в открытом пространстве и </a:t>
            </a:r>
            <a:r>
              <a:rPr lang="ru-RU" sz="1400" dirty="0" smtClean="0"/>
              <a:t>ориентированных </a:t>
            </a:r>
            <a:r>
              <a:rPr lang="ru-RU" sz="1400" dirty="0"/>
              <a:t>на потребности детей и молодёжи из </a:t>
            </a:r>
            <a:r>
              <a:rPr lang="ru-RU" sz="1400" dirty="0" smtClean="0"/>
              <a:t>сельской местности</a:t>
            </a:r>
            <a:r>
              <a:rPr lang="ru-RU" sz="1400" dirty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345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Сетевая форма/ сетевое взаимодействие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130" y="1657350"/>
            <a:ext cx="10126980" cy="4926330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</a:t>
            </a:r>
            <a:r>
              <a:rPr lang="ru-RU" dirty="0"/>
              <a:t>оснащенности </a:t>
            </a:r>
            <a:r>
              <a:rPr lang="ru-RU" dirty="0" smtClean="0"/>
              <a:t>и достаточности </a:t>
            </a:r>
            <a:r>
              <a:rPr lang="ru-RU" dirty="0"/>
              <a:t>собственных материально-технических </a:t>
            </a:r>
            <a:r>
              <a:rPr lang="ru-RU" dirty="0" smtClean="0"/>
              <a:t>и кадровых ресурсов: в рамках инвентаризации </a:t>
            </a:r>
            <a:r>
              <a:rPr lang="ru-RU" dirty="0"/>
              <a:t>имеющихся в регионе (</a:t>
            </a:r>
            <a:r>
              <a:rPr lang="ru-RU" dirty="0" smtClean="0"/>
              <a:t>субъекте РФ</a:t>
            </a:r>
            <a:r>
              <a:rPr lang="ru-RU" dirty="0"/>
              <a:t>) кадровых, материальных и инфраструктурных </a:t>
            </a:r>
            <a:r>
              <a:rPr lang="ru-RU" dirty="0" smtClean="0"/>
              <a:t>ресурсов и </a:t>
            </a:r>
            <a:r>
              <a:rPr lang="ru-RU" dirty="0"/>
              <a:t>размещены в базе общедоступного </a:t>
            </a:r>
            <a:r>
              <a:rPr lang="ru-RU" dirty="0" smtClean="0"/>
              <a:t> информационно-телекоммуникационного сервиса </a:t>
            </a:r>
            <a:r>
              <a:rPr lang="ru-RU" dirty="0" smtClean="0">
                <a:hlinkClick r:id="rId2"/>
              </a:rPr>
              <a:t>http</a:t>
            </a:r>
            <a:r>
              <a:rPr lang="ru-RU" dirty="0">
                <a:hlinkClick r:id="rId2"/>
              </a:rPr>
              <a:t>://inv.edmonitor.ru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поиск </a:t>
            </a:r>
            <a:r>
              <a:rPr lang="ru-RU" dirty="0"/>
              <a:t>и </a:t>
            </a:r>
            <a:r>
              <a:rPr lang="ru-RU" dirty="0" smtClean="0"/>
              <a:t>привлечение </a:t>
            </a:r>
            <a:r>
              <a:rPr lang="ru-RU" dirty="0"/>
              <a:t>потенциальных партнеров </a:t>
            </a:r>
            <a:endParaRPr lang="ru-RU" dirty="0" smtClean="0"/>
          </a:p>
          <a:p>
            <a:r>
              <a:rPr lang="ru-RU" dirty="0" smtClean="0"/>
              <a:t>определение порядка </a:t>
            </a:r>
            <a:r>
              <a:rPr lang="ru-RU" dirty="0"/>
              <a:t>и источников финансирования </a:t>
            </a:r>
            <a:endParaRPr lang="ru-RU" dirty="0" smtClean="0"/>
          </a:p>
          <a:p>
            <a:r>
              <a:rPr lang="ru-RU" dirty="0" smtClean="0"/>
              <a:t>разработка пакета документов</a:t>
            </a:r>
            <a:r>
              <a:rPr lang="ru-RU" dirty="0"/>
              <a:t>, регламентирующих </a:t>
            </a:r>
            <a:r>
              <a:rPr lang="ru-RU" dirty="0" smtClean="0"/>
              <a:t>процесс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Дистанционные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Средство реализации уровня или модуля ДООП (для детей с ООП, продвинутого уровня и т.п.)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Основное средство реализации ДООП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Дистанционные технологии в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Социальные сети </a:t>
            </a:r>
            <a:r>
              <a:rPr lang="en-US" dirty="0">
                <a:hlinkClick r:id="rId2"/>
              </a:rPr>
              <a:t>http://dno.iro.yar.ru/?</a:t>
            </a:r>
            <a:r>
              <a:rPr lang="en-US" dirty="0" smtClean="0">
                <a:hlinkClick r:id="rId2"/>
              </a:rPr>
              <a:t>p=1180</a:t>
            </a:r>
            <a:endParaRPr lang="ru-RU" dirty="0" smtClean="0"/>
          </a:p>
          <a:p>
            <a:r>
              <a:rPr lang="ru-RU" dirty="0" smtClean="0"/>
              <a:t>Конструкторы тестов, медиа, сайтов</a:t>
            </a:r>
          </a:p>
          <a:p>
            <a:r>
              <a:rPr lang="ru-RU" dirty="0" smtClean="0"/>
              <a:t>Дистанционные курсы на различных платформах </a:t>
            </a:r>
            <a:r>
              <a:rPr lang="en-US" dirty="0" smtClean="0"/>
              <a:t>Moodle</a:t>
            </a:r>
            <a:r>
              <a:rPr lang="ru-RU" dirty="0" smtClean="0"/>
              <a:t>, </a:t>
            </a:r>
            <a:r>
              <a:rPr lang="en-US" dirty="0" err="1" smtClean="0"/>
              <a:t>OpenKlass</a:t>
            </a:r>
            <a:endParaRPr lang="ru-RU" dirty="0" smtClean="0"/>
          </a:p>
          <a:p>
            <a:r>
              <a:rPr lang="ru-RU" dirty="0" err="1" smtClean="0"/>
              <a:t>Видеохостинги</a:t>
            </a:r>
            <a:r>
              <a:rPr lang="ru-RU" dirty="0" smtClean="0"/>
              <a:t> </a:t>
            </a:r>
            <a:r>
              <a:rPr lang="en-US" dirty="0" err="1" smtClean="0">
                <a:effectLst/>
                <a:hlinkClick r:id="rId3" tooltip="Современный быстрый видеохостинг"/>
              </a:rPr>
              <a:t>Vimple</a:t>
            </a:r>
            <a:r>
              <a:rPr lang="ru-RU" dirty="0" smtClean="0">
                <a:effectLst/>
              </a:rPr>
              <a:t>, </a:t>
            </a:r>
            <a:r>
              <a:rPr lang="en-US" b="1" dirty="0" smtClean="0">
                <a:effectLst/>
              </a:rPr>
              <a:t>YouTube</a:t>
            </a:r>
            <a:r>
              <a:rPr lang="ru-RU" b="1" dirty="0" smtClean="0">
                <a:effectLst/>
              </a:rPr>
              <a:t>, </a:t>
            </a:r>
            <a:r>
              <a:rPr lang="en-US" b="1" dirty="0" err="1" smtClean="0">
                <a:effectLst/>
              </a:rPr>
              <a:t>Rutube</a:t>
            </a:r>
            <a:endParaRPr lang="ru-RU" b="1" dirty="0" smtClean="0">
              <a:effectLst/>
            </a:endParaRPr>
          </a:p>
          <a:p>
            <a:r>
              <a:rPr lang="ru-RU" b="1" dirty="0" smtClean="0">
                <a:effectLst/>
              </a:rPr>
              <a:t>Электронные ресурсы: сайт УДО, педагога, мероприятия, проекта, почтовые сервисы</a:t>
            </a:r>
            <a:endParaRPr lang="ru-RU" dirty="0"/>
          </a:p>
          <a:p>
            <a:r>
              <a:rPr lang="ru-RU" dirty="0" smtClean="0"/>
              <a:t>Общедоступные образовательные электронные ресурсы </a:t>
            </a:r>
            <a:r>
              <a:rPr lang="en-US" dirty="0" smtClean="0"/>
              <a:t>inlearno.ru</a:t>
            </a:r>
            <a:r>
              <a:rPr lang="ru-RU" dirty="0" smtClean="0"/>
              <a:t>,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www.edu.ru/db/portal/sites/res_page.htm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3819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72418"/>
            <a:ext cx="9905998" cy="1478570"/>
          </a:xfrm>
        </p:spPr>
        <p:txBody>
          <a:bodyPr/>
          <a:lstStyle/>
          <a:p>
            <a:r>
              <a:rPr lang="ru-RU" dirty="0" smtClean="0"/>
              <a:t>Дистанционная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60706" y="1672653"/>
            <a:ext cx="2516187" cy="3810001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ru-RU" dirty="0">
                <a:effectLst/>
              </a:rPr>
              <a:t>С</a:t>
            </a:r>
            <a:r>
              <a:rPr lang="ru-RU" dirty="0" smtClean="0">
                <a:effectLst/>
              </a:rPr>
              <a:t>истемы </a:t>
            </a:r>
            <a:r>
              <a:rPr lang="ru-RU" dirty="0">
                <a:effectLst/>
              </a:rPr>
              <a:t>дистанционного обучения </a:t>
            </a:r>
            <a:endParaRPr lang="ru-RU" dirty="0" smtClean="0">
              <a:effectLst/>
            </a:endParaRPr>
          </a:p>
          <a:p>
            <a:pPr algn="ctr" fontAlgn="base"/>
            <a:r>
              <a:rPr lang="en-US" dirty="0" err="1" smtClean="0">
                <a:effectLst/>
                <a:hlinkClick r:id="rId2" tooltip="Перейти к описанию iSpring Online"/>
              </a:rPr>
              <a:t>iSpring</a:t>
            </a:r>
            <a:r>
              <a:rPr lang="en-US" dirty="0" smtClean="0">
                <a:effectLst/>
                <a:hlinkClick r:id="rId2" tooltip="Перейти к описанию iSpring Online"/>
              </a:rPr>
              <a:t> </a:t>
            </a:r>
            <a:r>
              <a:rPr lang="en-US" dirty="0">
                <a:effectLst/>
                <a:hlinkClick r:id="rId2" tooltip="Перейти к описанию iSpring Online"/>
              </a:rPr>
              <a:t>Online</a:t>
            </a:r>
            <a:endParaRPr lang="en-US" dirty="0">
              <a:effectLst/>
            </a:endParaRPr>
          </a:p>
          <a:p>
            <a:pPr algn="ctr" fontAlgn="base"/>
            <a:r>
              <a:rPr lang="en-US" dirty="0" err="1">
                <a:effectLst/>
                <a:hlinkClick r:id="rId3" tooltip="Перейти к описанию Mirapolis LMS"/>
              </a:rPr>
              <a:t>Mirapolis</a:t>
            </a:r>
            <a:r>
              <a:rPr lang="en-US" dirty="0">
                <a:effectLst/>
                <a:hlinkClick r:id="rId3" tooltip="Перейти к описанию Mirapolis LMS"/>
              </a:rPr>
              <a:t> LMS</a:t>
            </a:r>
            <a:endParaRPr lang="en-US" dirty="0">
              <a:effectLst/>
            </a:endParaRPr>
          </a:p>
          <a:p>
            <a:pPr algn="ctr" fontAlgn="base"/>
            <a:r>
              <a:rPr lang="en-US" dirty="0" err="1">
                <a:effectLst/>
                <a:hlinkClick r:id="rId4" tooltip="Перейти к описанию ShareKnowledge"/>
              </a:rPr>
              <a:t>ShareKnowledge</a:t>
            </a:r>
            <a:endParaRPr lang="en-US" dirty="0">
              <a:effectLst/>
            </a:endParaRPr>
          </a:p>
          <a:p>
            <a:pPr algn="ctr" fontAlgn="base"/>
            <a:r>
              <a:rPr lang="en-US" dirty="0" err="1">
                <a:effectLst/>
                <a:hlinkClick r:id="rId5" tooltip="Перейти к описанию Teachbase"/>
              </a:rPr>
              <a:t>Teachbase</a:t>
            </a:r>
            <a:endParaRPr lang="en-US" dirty="0">
              <a:effectLst/>
            </a:endParaRPr>
          </a:p>
          <a:p>
            <a:pPr algn="ctr" fontAlgn="base"/>
            <a:r>
              <a:rPr lang="en-US" dirty="0" err="1">
                <a:effectLst/>
                <a:hlinkClick r:id="rId6" tooltip="Перейти к описанию WebTutor"/>
              </a:rPr>
              <a:t>WebTutor</a:t>
            </a:r>
            <a:endParaRPr lang="en-US" dirty="0">
              <a:effectLst/>
            </a:endParaRP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7400" y="1250752"/>
            <a:ext cx="8534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solidFill>
                  <a:srgbClr val="FFFF00"/>
                </a:solidFill>
              </a:rPr>
              <a:t>Критерии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endParaRPr lang="ru-RU" dirty="0">
              <a:solidFill>
                <a:srgbClr val="FFFF00"/>
              </a:solidFill>
            </a:endParaRP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Доступность информации.</a:t>
            </a:r>
            <a:r>
              <a:rPr lang="ru-RU" dirty="0">
                <a:solidFill>
                  <a:srgbClr val="FFFF00"/>
                </a:solidFill>
              </a:rPr>
              <a:t> </a:t>
            </a:r>
            <a:endParaRPr lang="ru-RU" dirty="0" smtClean="0">
              <a:solidFill>
                <a:srgbClr val="FFFF00"/>
              </a:solidFill>
            </a:endParaRPr>
          </a:p>
          <a:p>
            <a:pPr fontAlgn="base"/>
            <a:r>
              <a:rPr lang="ru-RU" b="1" dirty="0" smtClean="0">
                <a:solidFill>
                  <a:srgbClr val="FFFF00"/>
                </a:solidFill>
              </a:rPr>
              <a:t>Простота </a:t>
            </a:r>
            <a:r>
              <a:rPr lang="ru-RU" b="1" dirty="0">
                <a:solidFill>
                  <a:srgbClr val="FFFF00"/>
                </a:solidFill>
              </a:rPr>
              <a:t>использования.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/>
              <a:t>Насколько просто пользователям и администраторам пользоваться системой без обучения и доработок?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Гибкость настроек. </a:t>
            </a:r>
            <a:r>
              <a:rPr lang="ru-RU" dirty="0"/>
              <a:t>Насколько просто настраивать систему и вносить в нее изменения?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Управление учебным контентом.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/>
              <a:t>Какие есть возможности для добавления, редактирования и демонстрации учебных материалов?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Управление пользователями. </a:t>
            </a:r>
            <a:r>
              <a:rPr lang="ru-RU" dirty="0"/>
              <a:t>Насколько удобно добавлять пользователей и назначать им учебные курсы? Какие есть инструменты для планирования обучения?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Общение между пользователями.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/>
              <a:t>Каким образом пользователи могут задавать вопросы и делиться опытом?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Статистика и отчеты.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/>
              <a:t>Каким образом в системе отслеживаются успеваемость и достижения учащихся?</a:t>
            </a:r>
          </a:p>
          <a:p>
            <a:pPr fontAlgn="base"/>
            <a:r>
              <a:rPr lang="ru-RU" b="1" dirty="0">
                <a:solidFill>
                  <a:srgbClr val="FFFF00"/>
                </a:solidFill>
              </a:rPr>
              <a:t>Стоимость и лицензионная политика.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1100" y="5867400"/>
            <a:ext cx="1028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rgbClr val="FFC000"/>
                </a:solidFill>
              </a:rPr>
              <a:t>Для УДО: способ зачисления на программу; технические условия; лицензирование </a:t>
            </a:r>
            <a:endParaRPr lang="ru-RU" sz="2000" u="sng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1"/>
            <a:ext cx="4914900" cy="1672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9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Типовая модель реализации дистанционных </a:t>
            </a:r>
            <a:r>
              <a:rPr lang="ru-RU" dirty="0" smtClean="0"/>
              <a:t>курсов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0" y="1955800"/>
            <a:ext cx="11112500" cy="3835401"/>
          </a:xfrm>
        </p:spPr>
        <p:txBody>
          <a:bodyPr>
            <a:noAutofit/>
          </a:bodyPr>
          <a:lstStyle/>
          <a:p>
            <a:r>
              <a:rPr lang="ru-RU" sz="1600" dirty="0"/>
              <a:t>видео- и аудио- уроки, лекции, мастер-классы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открытые </a:t>
            </a:r>
            <a:r>
              <a:rPr lang="ru-RU" sz="1600" dirty="0"/>
              <a:t>электронные библиотеки с встроенными </a:t>
            </a:r>
            <a:r>
              <a:rPr lang="ru-RU" sz="1600" dirty="0" smtClean="0"/>
              <a:t>инструментами </a:t>
            </a:r>
            <a:r>
              <a:rPr lang="ru-RU" sz="1600" dirty="0"/>
              <a:t>навигации</a:t>
            </a:r>
            <a:r>
              <a:rPr lang="ru-RU" sz="1600" dirty="0" smtClean="0"/>
              <a:t>; </a:t>
            </a:r>
          </a:p>
          <a:p>
            <a:r>
              <a:rPr lang="ru-RU" sz="1600" dirty="0" err="1" smtClean="0"/>
              <a:t>вебинары</a:t>
            </a:r>
            <a:r>
              <a:rPr lang="ru-RU" sz="1600" dirty="0" smtClean="0"/>
              <a:t> </a:t>
            </a:r>
            <a:r>
              <a:rPr lang="ru-RU" sz="1600" dirty="0"/>
              <a:t>(как разовые тематические мероприятия и как </a:t>
            </a:r>
            <a:r>
              <a:rPr lang="ru-RU" sz="1600" dirty="0" smtClean="0"/>
              <a:t>циклы); • </a:t>
            </a:r>
            <a:r>
              <a:rPr lang="ru-RU" sz="1600" dirty="0"/>
              <a:t>комплексные программы дистанционного образования, </a:t>
            </a:r>
            <a:r>
              <a:rPr lang="ru-RU" sz="1600" dirty="0" smtClean="0"/>
              <a:t>выстроенные </a:t>
            </a:r>
            <a:r>
              <a:rPr lang="ru-RU" sz="1600" dirty="0"/>
              <a:t>как сочетание перемежающихся публикаций </a:t>
            </a:r>
            <a:r>
              <a:rPr lang="ru-RU" sz="1600" dirty="0" smtClean="0"/>
              <a:t>материалов </a:t>
            </a:r>
            <a:r>
              <a:rPr lang="ru-RU" sz="1600" dirty="0"/>
              <a:t>и учебно-практических либо рефлексивных </a:t>
            </a:r>
            <a:r>
              <a:rPr lang="ru-RU" sz="1600" dirty="0" smtClean="0"/>
              <a:t>заданий </a:t>
            </a:r>
            <a:r>
              <a:rPr lang="ru-RU" sz="1600" dirty="0"/>
              <a:t>(например, на цифровой платформе типа </a:t>
            </a:r>
            <a:r>
              <a:rPr lang="ru-RU" sz="1600" dirty="0" err="1"/>
              <a:t>Moodle</a:t>
            </a:r>
            <a:r>
              <a:rPr lang="ru-RU" sz="1600" dirty="0" smtClean="0"/>
              <a:t>); </a:t>
            </a:r>
          </a:p>
          <a:p>
            <a:r>
              <a:rPr lang="ru-RU" sz="1600" dirty="0" smtClean="0"/>
              <a:t>цифровые </a:t>
            </a:r>
            <a:r>
              <a:rPr lang="ru-RU" sz="1600" dirty="0"/>
              <a:t>тренажёры, размещенные в сети Интернет в </a:t>
            </a:r>
            <a:r>
              <a:rPr lang="ru-RU" sz="1600" dirty="0" smtClean="0"/>
              <a:t>общем </a:t>
            </a:r>
            <a:r>
              <a:rPr lang="ru-RU" sz="1600" dirty="0"/>
              <a:t>доступе (в том числе, разработанные как </a:t>
            </a:r>
            <a:r>
              <a:rPr lang="ru-RU" sz="1600" dirty="0" smtClean="0"/>
              <a:t>увлекательные и привлекательные </a:t>
            </a:r>
            <a:r>
              <a:rPr lang="ru-RU" sz="1600" dirty="0"/>
              <a:t>для детей, подростков и </a:t>
            </a:r>
            <a:r>
              <a:rPr lang="ru-RU" sz="1600" dirty="0" smtClean="0"/>
              <a:t>старшеклассников </a:t>
            </a:r>
            <a:r>
              <a:rPr lang="ru-RU" sz="1600" dirty="0"/>
              <a:t>онлайн-игры</a:t>
            </a:r>
            <a:r>
              <a:rPr lang="ru-RU" sz="1600" dirty="0" smtClean="0"/>
              <a:t>); </a:t>
            </a:r>
          </a:p>
          <a:p>
            <a:r>
              <a:rPr lang="ru-RU" sz="1600" dirty="0" smtClean="0"/>
              <a:t>цифровые </a:t>
            </a:r>
            <a:r>
              <a:rPr lang="ru-RU" sz="1600" dirty="0"/>
              <a:t>тесты, позволяющие школьникам и </a:t>
            </a:r>
            <a:r>
              <a:rPr lang="ru-RU" sz="1600" dirty="0" smtClean="0"/>
              <a:t>педагогам осуществлять </a:t>
            </a:r>
            <a:r>
              <a:rPr lang="ru-RU" sz="1600" dirty="0"/>
              <a:t>диагностические процедуры и </a:t>
            </a:r>
            <a:r>
              <a:rPr lang="ru-RU" sz="1600" dirty="0" smtClean="0"/>
              <a:t>размещенные в </a:t>
            </a:r>
            <a:r>
              <a:rPr lang="ru-RU" sz="1600" dirty="0"/>
              <a:t>свободном доступе в Интернете на </a:t>
            </a:r>
            <a:r>
              <a:rPr lang="ru-RU" sz="1600" dirty="0" smtClean="0"/>
              <a:t>специализированных информационных </a:t>
            </a:r>
            <a:r>
              <a:rPr lang="ru-RU" sz="1600" dirty="0"/>
              <a:t>ресурсах</a:t>
            </a:r>
            <a:r>
              <a:rPr lang="ru-RU" sz="1600" dirty="0" smtClean="0"/>
              <a:t>; </a:t>
            </a:r>
          </a:p>
          <a:p>
            <a:r>
              <a:rPr lang="ru-RU" sz="1600" dirty="0" smtClean="0"/>
              <a:t>адресные </a:t>
            </a:r>
            <a:r>
              <a:rPr lang="ru-RU" sz="1600" dirty="0"/>
              <a:t>дистанционные консультации со стороны </a:t>
            </a:r>
            <a:r>
              <a:rPr lang="ru-RU" sz="1600" dirty="0" smtClean="0"/>
              <a:t>наставников</a:t>
            </a:r>
            <a:r>
              <a:rPr lang="ru-RU" sz="1600" dirty="0"/>
              <a:t>, как с опорой на специально разработанные </a:t>
            </a:r>
            <a:r>
              <a:rPr lang="ru-RU" sz="1600" dirty="0" smtClean="0"/>
              <a:t>цифровые платформы</a:t>
            </a:r>
            <a:r>
              <a:rPr lang="ru-RU" sz="1600" dirty="0"/>
              <a:t>, так и с использованием ресурсов </a:t>
            </a:r>
            <a:r>
              <a:rPr lang="ru-RU" sz="1600" dirty="0" smtClean="0"/>
              <a:t>существующих </a:t>
            </a:r>
            <a:r>
              <a:rPr lang="ru-RU" sz="1600" dirty="0"/>
              <a:t>социальных </a:t>
            </a:r>
            <a:r>
              <a:rPr lang="ru-RU" sz="1600" dirty="0" smtClean="0"/>
              <a:t>сетей</a:t>
            </a:r>
            <a:r>
              <a:rPr lang="ru-RU" sz="16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0800" y="63189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C000"/>
                </a:solidFill>
              </a:rPr>
              <a:t>Инструментарий работника Системы </a:t>
            </a:r>
            <a:r>
              <a:rPr lang="ru-RU" dirty="0" smtClean="0">
                <a:solidFill>
                  <a:srgbClr val="FFC000"/>
                </a:solidFill>
              </a:rPr>
              <a:t>ДОД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m-</a:t>
            </a:r>
            <a:r>
              <a:rPr lang="ru-RU" dirty="0" err="1">
                <a:effectLst/>
              </a:rPr>
              <a:t>Learning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Мобильное </a:t>
            </a:r>
            <a:r>
              <a:rPr lang="ru-RU" dirty="0" smtClean="0">
                <a:effectLst/>
              </a:rPr>
              <a:t>обучение </a:t>
            </a:r>
            <a:r>
              <a:rPr lang="ru-RU" dirty="0">
                <a:effectLst/>
              </a:rPr>
              <a:t>является следующим этапом развития дистанционного обучения и позволяет в полной мере реализовать потенциал электронного </a:t>
            </a:r>
            <a:r>
              <a:rPr lang="ru-RU" dirty="0" smtClean="0">
                <a:effectLst/>
              </a:rPr>
              <a:t>обучения.</a:t>
            </a:r>
          </a:p>
          <a:p>
            <a:r>
              <a:rPr lang="ru-RU" dirty="0" smtClean="0">
                <a:effectLst/>
              </a:rPr>
              <a:t>Его </a:t>
            </a:r>
            <a:r>
              <a:rPr lang="ru-RU" dirty="0">
                <a:effectLst/>
              </a:rPr>
              <a:t>главный принцип: обучение в любом удобном месте, в любое удобное время.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1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ссылки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www.iro.yar.ru/index.php?id=1033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://bp.inlearno.com/directivities?activity=2</a:t>
            </a:r>
            <a:endParaRPr lang="ru-RU" dirty="0"/>
          </a:p>
          <a:p>
            <a:r>
              <a:rPr lang="en-US" dirty="0">
                <a:hlinkClick r:id="rId3"/>
              </a:rPr>
              <a:t>https://wikium.ru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marL="0" indent="0" algn="r">
              <a:buNone/>
            </a:pPr>
            <a:r>
              <a:rPr lang="ru-RU" sz="3600" dirty="0" smtClean="0"/>
              <a:t>СПАСИБО ЗА ВОПРОСЫ!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6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регионального проекта «Доступное дополнительное образование» в 2018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3121053"/>
            <a:ext cx="4665028" cy="33711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РМЦ ДОД ЯО обеспечивает разработку и реализацию современных ДОП: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6526530" y="1508760"/>
            <a:ext cx="4937760" cy="5132070"/>
            <a:chOff x="6526530" y="2640330"/>
            <a:chExt cx="3840480" cy="4000500"/>
          </a:xfrm>
        </p:grpSpPr>
        <p:sp>
          <p:nvSpPr>
            <p:cNvPr id="4" name="Блок-схема: ИЛИ 3"/>
            <p:cNvSpPr/>
            <p:nvPr/>
          </p:nvSpPr>
          <p:spPr>
            <a:xfrm>
              <a:off x="6526530" y="2640330"/>
              <a:ext cx="3840480" cy="4000500"/>
            </a:xfrm>
            <a:prstGeom prst="flowChar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mtClean="0">
                <a:latin typeface="Book Antiqua" pitchFamily="18" charset="0"/>
              </a:endParaRPr>
            </a:p>
            <a:p>
              <a:pPr algn="ctr"/>
              <a:endParaRPr lang="ru-RU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35140" y="3437277"/>
              <a:ext cx="1611630" cy="1223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0000"/>
                  </a:solidFill>
                  <a:latin typeface="Book Antiqua" pitchFamily="18" charset="0"/>
                </a:rPr>
                <a:t>15</a:t>
              </a:r>
              <a:r>
                <a:rPr lang="ru-RU" sz="2400" dirty="0">
                  <a:latin typeface="Book Antiqua" pitchFamily="18" charset="0"/>
                </a:rPr>
                <a:t> </a:t>
              </a:r>
              <a:r>
                <a:rPr lang="ru-RU" sz="2400" dirty="0" err="1" smtClean="0">
                  <a:solidFill>
                    <a:srgbClr val="FF0000"/>
                  </a:solidFill>
                  <a:latin typeface="Book Antiqua" pitchFamily="18" charset="0"/>
                </a:rPr>
                <a:t>разноуровневых</a:t>
              </a:r>
              <a:endParaRPr lang="ru-RU" sz="2400" dirty="0">
                <a:latin typeface="Book Antiqua" pitchFamily="18" charset="0"/>
              </a:endParaRPr>
            </a:p>
            <a:p>
              <a:pPr algn="r"/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446770" y="3429295"/>
              <a:ext cx="1611630" cy="935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0000"/>
                  </a:solidFill>
                  <a:latin typeface="Book Antiqua" pitchFamily="18" charset="0"/>
                </a:rPr>
                <a:t>24</a:t>
              </a:r>
              <a:r>
                <a:rPr lang="ru-RU" sz="2400" dirty="0">
                  <a:latin typeface="Book Antiqua" pitchFamily="18" charset="0"/>
                </a:rPr>
                <a:t> </a:t>
              </a:r>
              <a:r>
                <a:rPr lang="ru-RU" sz="2400" dirty="0" smtClean="0">
                  <a:solidFill>
                    <a:srgbClr val="FF0000"/>
                  </a:solidFill>
                  <a:latin typeface="Book Antiqua" pitchFamily="18" charset="0"/>
                </a:rPr>
                <a:t>дистанционных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35140" y="4640580"/>
              <a:ext cx="1611630" cy="127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000" dirty="0">
                  <a:solidFill>
                    <a:srgbClr val="FF0000"/>
                  </a:solidFill>
                  <a:latin typeface="Book Antiqua" pitchFamily="18" charset="0"/>
                </a:rPr>
                <a:t>Сетевое</a:t>
              </a:r>
              <a:r>
                <a:rPr lang="ru-RU" sz="2000" dirty="0">
                  <a:latin typeface="Book Antiqua" pitchFamily="18" charset="0"/>
                </a:rPr>
                <a:t> взаимодействие с 6 типами организаций</a:t>
              </a:r>
            </a:p>
            <a:p>
              <a:pPr algn="r"/>
              <a:endParaRPr lang="ru-RU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446770" y="4652010"/>
              <a:ext cx="1737360" cy="1511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solidFill>
                    <a:srgbClr val="FF0000"/>
                  </a:solidFill>
                  <a:latin typeface="Book Antiqua" pitchFamily="18" charset="0"/>
                </a:rPr>
                <a:t>Модульные</a:t>
              </a:r>
              <a:r>
                <a:rPr lang="ru-RU" sz="2000" dirty="0">
                  <a:latin typeface="Book Antiqua" pitchFamily="18" charset="0"/>
                </a:rPr>
                <a:t> программы для детей из сельской местности</a:t>
              </a:r>
            </a:p>
            <a:p>
              <a:endParaRPr lang="ru-RU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38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Разноуровневые</a:t>
            </a:r>
            <a:r>
              <a:rPr lang="ru-RU" dirty="0" smtClean="0"/>
              <a:t>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2822" y="2573536"/>
            <a:ext cx="9905999" cy="354171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Методические </a:t>
            </a:r>
            <a:r>
              <a:rPr lang="ru-RU" dirty="0" smtClean="0">
                <a:solidFill>
                  <a:srgbClr val="0070C0"/>
                </a:solidFill>
              </a:rPr>
              <a:t>рекомендации ГАОУ ВО «МГПУ» АНО ДПО «Открытое образование»</a:t>
            </a:r>
          </a:p>
          <a:p>
            <a:r>
              <a:rPr lang="ru-RU" dirty="0" smtClean="0"/>
              <a:t>Под </a:t>
            </a:r>
            <a:r>
              <a:rPr lang="ru-RU" dirty="0" err="1" smtClean="0"/>
              <a:t>разноуровневостью</a:t>
            </a:r>
            <a:r>
              <a:rPr lang="ru-RU" dirty="0" smtClean="0"/>
              <a:t> понимается соблюдение таких принципов, которые позволяют учитывать разный уровень развития и разную степень освоения содержания детьми (дифференциации).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Уровни углубленности, доступности, сложности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Определяются входной диагностикой, промежуточным контролем, аттестацией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96340" y="1650206"/>
            <a:ext cx="10119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Методические рекомендации по проектированию дополнительных общеразвивающих программ (</a:t>
            </a:r>
            <a:r>
              <a:rPr lang="ru-RU" b="1" dirty="0" smtClean="0">
                <a:solidFill>
                  <a:srgbClr val="0070C0"/>
                </a:solidFill>
              </a:rPr>
              <a:t>письмо </a:t>
            </a:r>
            <a:r>
              <a:rPr lang="ru-RU" dirty="0" smtClean="0">
                <a:solidFill>
                  <a:srgbClr val="0070C0"/>
                </a:solidFill>
              </a:rPr>
              <a:t>Министерство образования и науки Российской Федерации </a:t>
            </a:r>
            <a:r>
              <a:rPr lang="ru-RU" dirty="0" err="1" smtClean="0">
                <a:solidFill>
                  <a:srgbClr val="0070C0"/>
                </a:solidFill>
              </a:rPr>
              <a:t>Минобрнауки</a:t>
            </a:r>
            <a:r>
              <a:rPr lang="ru-RU" dirty="0" smtClean="0">
                <a:solidFill>
                  <a:srgbClr val="0070C0"/>
                </a:solidFill>
              </a:rPr>
              <a:t> России от 18.11.2015 N 09-3242)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05740"/>
            <a:ext cx="10220008" cy="6652260"/>
          </a:xfrm>
        </p:spPr>
        <p:txBody>
          <a:bodyPr numCol="1">
            <a:normAutofit fontScale="92500"/>
          </a:bodyPr>
          <a:lstStyle/>
          <a:p>
            <a:r>
              <a:rPr lang="ru-RU" dirty="0" smtClean="0">
                <a:effectLst/>
              </a:rPr>
              <a:t>Дифференцированный </a:t>
            </a:r>
            <a:r>
              <a:rPr lang="ru-RU" dirty="0">
                <a:effectLst/>
              </a:rPr>
              <a:t>по соответствующим уровням учебный материал может </a:t>
            </a:r>
            <a:r>
              <a:rPr lang="ru-RU" dirty="0">
                <a:solidFill>
                  <a:srgbClr val="FF0000"/>
                </a:solidFill>
                <a:effectLst/>
              </a:rPr>
              <a:t>предлагаться в разных формах </a:t>
            </a:r>
            <a:r>
              <a:rPr lang="ru-RU" dirty="0">
                <a:effectLst/>
              </a:rPr>
              <a:t>и </a:t>
            </a:r>
            <a:r>
              <a:rPr lang="ru-RU" dirty="0">
                <a:solidFill>
                  <a:srgbClr val="FF0000"/>
                </a:solidFill>
                <a:effectLst/>
              </a:rPr>
              <a:t>типах источников </a:t>
            </a:r>
            <a:r>
              <a:rPr lang="ru-RU" dirty="0" smtClean="0">
                <a:effectLst/>
              </a:rPr>
              <a:t>:</a:t>
            </a:r>
          </a:p>
          <a:p>
            <a:pPr lvl="1"/>
            <a:r>
              <a:rPr lang="ru-RU" dirty="0" smtClean="0">
                <a:effectLst/>
              </a:rPr>
              <a:t>"</a:t>
            </a:r>
            <a:r>
              <a:rPr lang="ru-RU" dirty="0">
                <a:effectLst/>
              </a:rPr>
              <a:t>Интернет" </a:t>
            </a:r>
            <a:endParaRPr lang="ru-RU" dirty="0" smtClean="0">
              <a:effectLst/>
            </a:endParaRPr>
          </a:p>
          <a:p>
            <a:pPr lvl="1"/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печатном виде </a:t>
            </a:r>
            <a:r>
              <a:rPr lang="ru-RU" dirty="0" smtClean="0">
                <a:effectLst/>
              </a:rPr>
              <a:t>(учебники</a:t>
            </a:r>
            <a:r>
              <a:rPr lang="ru-RU" dirty="0">
                <a:effectLst/>
              </a:rPr>
              <a:t>, рабочие тетради, методические пособия и т.д.); </a:t>
            </a:r>
            <a:endParaRPr lang="ru-RU" dirty="0" smtClean="0">
              <a:effectLst/>
            </a:endParaRPr>
          </a:p>
          <a:p>
            <a:pPr lvl="1"/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машиночитаемом виде, в формате, доступном для чтения на электронных устройствах (на персональных компьютерах, планшетах, смартфонах и т.д. в форматах *</a:t>
            </a:r>
            <a:r>
              <a:rPr lang="ru-RU" dirty="0" err="1">
                <a:effectLst/>
              </a:rPr>
              <a:t>pdf</a:t>
            </a:r>
            <a:r>
              <a:rPr lang="ru-RU" dirty="0">
                <a:effectLst/>
              </a:rPr>
              <a:t>, *</a:t>
            </a:r>
            <a:r>
              <a:rPr lang="ru-RU" dirty="0" err="1">
                <a:effectLst/>
              </a:rPr>
              <a:t>doc</a:t>
            </a:r>
            <a:r>
              <a:rPr lang="ru-RU" dirty="0">
                <a:effectLst/>
              </a:rPr>
              <a:t>, *</a:t>
            </a:r>
            <a:r>
              <a:rPr lang="ru-RU" dirty="0" err="1">
                <a:effectLst/>
              </a:rPr>
              <a:t>docx</a:t>
            </a:r>
            <a:r>
              <a:rPr lang="ru-RU" dirty="0">
                <a:effectLst/>
              </a:rPr>
              <a:t> и проч</a:t>
            </a:r>
            <a:r>
              <a:rPr lang="ru-RU" dirty="0" smtClean="0">
                <a:effectLst/>
              </a:rPr>
              <a:t>.);</a:t>
            </a:r>
          </a:p>
          <a:p>
            <a:pPr lvl="1"/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наглядном виде, посредством макетов, прототипов и реальных предметов и средств деятельности.</a:t>
            </a:r>
          </a:p>
          <a:p>
            <a:r>
              <a:rPr lang="ru-RU" dirty="0">
                <a:effectLst/>
              </a:rPr>
              <a:t>Каждый из трех уровней должен предполагать универсальную доступность </a:t>
            </a:r>
            <a:r>
              <a:rPr lang="ru-RU" dirty="0">
                <a:solidFill>
                  <a:srgbClr val="FF0000"/>
                </a:solidFill>
                <a:effectLst/>
              </a:rPr>
              <a:t>для детей с любым видом и типом психофизиологических особенностей</a:t>
            </a:r>
            <a:r>
              <a:rPr lang="ru-RU" dirty="0">
                <a:effectLst/>
              </a:rPr>
              <a:t>. В свою очередь, материал программы должен учитывать особенности здоровья тех детей, которые могут испытывать сложности при чтении, прослушивании или совершении каких-либо манипуляций с предлагаемым им материалом</a:t>
            </a:r>
            <a:r>
              <a:rPr lang="ru-RU" dirty="0" smtClean="0">
                <a:effectLst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2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32994"/>
              </p:ext>
            </p:extLst>
          </p:nvPr>
        </p:nvGraphicFramePr>
        <p:xfrm>
          <a:off x="694690" y="56726"/>
          <a:ext cx="10781031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677"/>
                <a:gridCol w="3593677"/>
                <a:gridCol w="3593677"/>
              </a:tblGrid>
              <a:tr h="6366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"Стартовый уровень" </a:t>
                      </a:r>
                      <a:r>
                        <a:rPr lang="ru-RU" dirty="0" smtClean="0">
                          <a:effectLst/>
                        </a:rPr>
                        <a:t>Предполагает использование и реализацию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общедоступных и универсальных форм </a:t>
                      </a:r>
                      <a:r>
                        <a:rPr lang="ru-RU" dirty="0" smtClean="0">
                          <a:effectLst/>
                        </a:rPr>
                        <a:t>организации материала,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минимальную сложность </a:t>
                      </a:r>
                      <a:r>
                        <a:rPr lang="ru-RU" dirty="0" smtClean="0">
                          <a:effectLst/>
                        </a:rPr>
                        <a:t>предлагаемого для освоения содержания программы.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Каждый</a:t>
                      </a:r>
                      <a:r>
                        <a:rPr lang="ru-RU" dirty="0" smtClean="0">
                          <a:effectLst/>
                        </a:rPr>
                        <a:t> участник программы должен иметь право на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стартовый доступ к любому из представленных уровней</a:t>
                      </a:r>
                      <a:r>
                        <a:rPr lang="ru-RU" dirty="0" smtClean="0">
                          <a:effectLst/>
                        </a:rPr>
                        <a:t>, которое реализуется через организацию условий и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процедур оценки изначальной готовности участника</a:t>
                      </a:r>
                      <a:r>
                        <a:rPr lang="ru-RU" dirty="0" smtClean="0">
                          <a:effectLst/>
                        </a:rPr>
                        <a:t> (где определяется та или иная степень готовности к освоению содержания и материала заявленного участником уровня).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"Базовый уровень" </a:t>
                      </a:r>
                      <a:r>
                        <a:rPr lang="ru-RU" dirty="0" smtClean="0">
                          <a:effectLst/>
                        </a:rPr>
                        <a:t>Предполагает использование и реализацию таких форм организации материала, которые допускают освоение специализированных знаний и языка,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гарантированно обеспечивают трансляцию общей и целостной картины в рамках содержательно-тематического направления программы</a:t>
                      </a:r>
                      <a:r>
                        <a:rPr lang="ru-RU" dirty="0" smtClean="0">
                          <a:effectLst/>
                        </a:rPr>
                        <a:t>:</a:t>
                      </a:r>
                    </a:p>
                    <a:p>
                      <a:r>
                        <a:rPr lang="ru-RU" sz="1600" i="1" dirty="0" smtClean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по 6 направленностям?</a:t>
                      </a:r>
                    </a:p>
                    <a:p>
                      <a:r>
                        <a:rPr lang="ru-RU" sz="1600" i="1" dirty="0" smtClean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по области знаний</a:t>
                      </a:r>
                    </a:p>
                    <a:p>
                      <a:r>
                        <a:rPr lang="ru-RU" sz="1600" i="1" dirty="0" smtClean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по жанру искусства</a:t>
                      </a:r>
                    </a:p>
                    <a:p>
                      <a:r>
                        <a:rPr lang="ru-RU" sz="1600" b="1" i="1" kern="1200" dirty="0" smtClean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видам спорта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Программа должна иметь собственную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матрицу, описывающую систему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уровней сложности </a:t>
                      </a:r>
                      <a:r>
                        <a:rPr lang="ru-RU" dirty="0" smtClean="0">
                          <a:effectLst/>
                        </a:rPr>
                        <a:t>содержания программы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и</a:t>
                      </a:r>
                      <a:r>
                        <a:rPr lang="ru-RU" dirty="0" smtClean="0">
                          <a:effectLst/>
                        </a:rPr>
                        <a:t> соответствующие им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достижения</a:t>
                      </a:r>
                      <a:r>
                        <a:rPr lang="ru-RU" dirty="0" smtClean="0">
                          <a:effectLst/>
                        </a:rPr>
                        <a:t> участников.</a:t>
                      </a:r>
                    </a:p>
                    <a:p>
                      <a:endParaRPr lang="ru-RU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"Продвинутый уровень" </a:t>
                      </a:r>
                    </a:p>
                    <a:p>
                      <a:r>
                        <a:rPr lang="ru-RU" dirty="0" smtClean="0">
                          <a:effectLst/>
                        </a:rPr>
                        <a:t>Предполагает использование форм организации материала, обеспечивающих доступ к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сложным (возможно узкоспециализированным) и нетривиальным </a:t>
                      </a:r>
                      <a:r>
                        <a:rPr lang="ru-RU" dirty="0" smtClean="0">
                          <a:effectLst/>
                        </a:rPr>
                        <a:t>разделам в рамках содержательно-тематического направления программы. Также предполагает углубленное изучение содержания программы и доступ к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  <a:effectLst/>
                        </a:rPr>
                        <a:t>околопрофессиональным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effectLst/>
                        </a:rPr>
                        <a:t> и профессиональным знаниям </a:t>
                      </a:r>
                      <a:r>
                        <a:rPr lang="ru-RU" dirty="0" smtClean="0">
                          <a:effectLst/>
                        </a:rPr>
                        <a:t>в рамках содержательно-тематического направления программы.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5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Оформление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разноуровневой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программы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Указание на уровень в пояснительной записке (ДООП стартового уровня, базового или продвинутого, многоуровневая ДООП)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Для многоуровневой ДООП наличие соответствующих задач, планируемых результатов, способов выявления готовности обучающихся к базовому или продвинутому уровню, средств диагностики и оценки освоения результатов уровня программы (в соответствующем модуле; соответственно году обучения)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Наличие в разделе «Организационно-педагогические условия» описания условий для каждого уровня освоения ДООП,  в том числе методического обеспечения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8690" y="5577839"/>
            <a:ext cx="1029843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FFC000"/>
                </a:solidFill>
              </a:rPr>
              <a:t>https://docviewer.yandex.ua/view/48443711/?*=uuM%2BVO4%2BEmXpZyhOTF%2BBePhmgEV7InVybCI6Imh0dHBzOi8vb2Nkby50b21zay5nb3YucnUvZmlsZXMvZnJvbnQvZG93bmxvYWQvaWQvNjM4NzAiLCJ0aXRsZSI6IjYzODcwIiwidWlkIjoiNDg0NDM3MTEiLCJ5dSI6IjQwNDEwNzE5NjE0OTM5MTQ1OTgiLCJub2lmcmFtZSI6dHJ1ZSwidHMiOjE1Mjc0NDYyMjcyNzEsInNlcnBQYXJhbXMiOiJsYW5nPXJ1Jm5hbWU9NjM4NzAmdG09MTUyNzQzNzQwOSZ0bGQ9dWEmdGV4dD0lRDElODAlRDAlQjAlRDAlQjclRDAlQkQlRDAlQkUlRDElODMlRDElODAlRDAlQkUlRDAlQjIlRDAlQkQlRDAlQjUlRDAlQjIlRDAlQjAlRDElOEYlMjAlRDAlQkYlRDElODAlRDAlQkUlRDAlQjMlRDElODAlRDAlQjAlRDAlQkMlRDAlQkMlRDAlQjAlMjAlRDAlQjQlRDAlQkUlRDAlQkYlRDAlQkUlRDAlQkIlRDAlQkQlRDAlQjglRDElODIlRDAlQjUlRDAlQkIlRDElOEMlRDAlQkQlRDAlQkUlRDAlQjMlRDAlQkUlMjAlRDAlQkUlRDAlQjElRDElODAlRDAlQjAlRDAlQjclRDAlQkUlRDAlQjIlRDAlQjAlRDAlQkQlRDAlQjglRDElOEYlMjAlRDAlQjQlRDAlQjUlRDElODIlRDAlQjUlRDAlQjkmdXJsPWh0dHBzJTNBJTJGJTJGb2Nkby50b21zay5nb3YucnUlMkZmaWxlcyUyRmZyb250JTJGZG93bmxvYWQlMkZpZCUyRjYzODcwJmxyPTE2Jm1pbWU9cGRmJmwxMG49cnUmc2lnbj0yMTdhNmFkOWIxMTBkYzAwODhkNTQ5YTc4ODk0Yjc3NiZrZXlubz0wIn0%3D&amp;page=10&amp;lang=ru</a:t>
            </a:r>
            <a:endParaRPr lang="ru-RU" sz="105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7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по годам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Общекультурный (1-2 года)</a:t>
            </a:r>
          </a:p>
          <a:p>
            <a:r>
              <a:rPr lang="ru-RU" dirty="0" smtClean="0"/>
              <a:t>Базовый (2-3 года)</a:t>
            </a:r>
          </a:p>
          <a:p>
            <a:r>
              <a:rPr lang="ru-RU" dirty="0" smtClean="0"/>
              <a:t>Углубленный (от 3-х лет)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44880" y="4080778"/>
            <a:ext cx="10256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Распоряжение Комитета по образованию Санкт-Петербурга от 1 марта 2017 г.</a:t>
            </a:r>
            <a:r>
              <a:rPr lang="ru-RU" dirty="0"/>
              <a:t> </a:t>
            </a:r>
            <a:r>
              <a:rPr lang="ru-RU" dirty="0">
                <a:hlinkClick r:id="rId2"/>
              </a:rPr>
              <a:t>N 617-р "Об утверждении Методических рекомендаций по проектированию</a:t>
            </a:r>
            <a:endParaRPr lang="ru-RU" dirty="0"/>
          </a:p>
          <a:p>
            <a:r>
              <a:rPr lang="ru-RU" dirty="0">
                <a:hlinkClick r:id="rId2"/>
              </a:rPr>
              <a:t>дополнительных общеразвивающих программ в государственных образовательных</a:t>
            </a:r>
            <a:r>
              <a:rPr lang="ru-RU" dirty="0"/>
              <a:t> </a:t>
            </a:r>
            <a:r>
              <a:rPr lang="ru-RU" dirty="0">
                <a:hlinkClick r:id="rId2"/>
              </a:rPr>
              <a:t>организациях Санкт-Петербурга, находящихся в ведении Комитета по образованию"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2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Модульные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45623"/>
          </a:xfrm>
        </p:spPr>
        <p:txBody>
          <a:bodyPr numCol="2">
            <a:normAutofit fontScale="77500" lnSpcReduction="20000"/>
          </a:bodyPr>
          <a:lstStyle/>
          <a:p>
            <a:r>
              <a:rPr lang="ru-RU" b="1" dirty="0"/>
              <a:t>Основная задача </a:t>
            </a:r>
            <a:r>
              <a:rPr lang="ru-RU" b="1" i="1" dirty="0"/>
              <a:t>модульного обучения</a:t>
            </a:r>
            <a:r>
              <a:rPr lang="ru-RU" b="1" dirty="0"/>
              <a:t> – </a:t>
            </a:r>
            <a:r>
              <a:rPr lang="ru-RU" b="1" dirty="0">
                <a:solidFill>
                  <a:schemeClr val="bg1"/>
                </a:solidFill>
              </a:rPr>
              <a:t>гибкое, вариативное  </a:t>
            </a:r>
            <a:r>
              <a:rPr lang="ru-RU" b="1" dirty="0"/>
              <a:t>выстраивание </a:t>
            </a:r>
            <a:r>
              <a:rPr lang="ru-RU" b="1" i="1" u="sng" dirty="0">
                <a:solidFill>
                  <a:srgbClr val="FF0000"/>
                </a:solidFill>
              </a:rPr>
              <a:t>содержания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для удовлетворения </a:t>
            </a:r>
            <a:r>
              <a:rPr lang="ru-RU" b="1" i="1" dirty="0"/>
              <a:t>индивидуальных образовательных потребностей </a:t>
            </a:r>
            <a:r>
              <a:rPr lang="ru-RU" b="1" dirty="0"/>
              <a:t>обучающихся через структурирование программы  в виде совокупности учебных </a:t>
            </a:r>
            <a:r>
              <a:rPr lang="ru-RU" b="1" dirty="0" smtClean="0"/>
              <a:t>модулей по принципам: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 </a:t>
            </a:r>
            <a:r>
              <a:rPr lang="ru-RU" b="1" dirty="0" err="1" smtClean="0"/>
              <a:t>блочности</a:t>
            </a: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 </a:t>
            </a:r>
            <a:r>
              <a:rPr lang="ru-RU" b="1" dirty="0" smtClean="0"/>
              <a:t>выбора вариативных модулей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 промежуточного контроля результатов</a:t>
            </a:r>
          </a:p>
          <a:p>
            <a:pPr marL="0" indent="0">
              <a:buNone/>
            </a:pPr>
            <a:endParaRPr lang="ru-RU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effectLst/>
              </a:rPr>
              <a:t>Модульный </a:t>
            </a:r>
            <a:r>
              <a:rPr lang="ru-RU" dirty="0">
                <a:solidFill>
                  <a:schemeClr val="bg1"/>
                </a:solidFill>
                <a:effectLst/>
              </a:rPr>
              <a:t>принцип построения содержания программы обеспечивает </a:t>
            </a:r>
            <a:r>
              <a:rPr lang="ru-RU" dirty="0">
                <a:effectLst/>
              </a:rPr>
              <a:t>индивидуализацию</a:t>
            </a:r>
            <a:r>
              <a:rPr lang="ru-RU" dirty="0">
                <a:solidFill>
                  <a:schemeClr val="bg1"/>
                </a:solidFill>
                <a:effectLst/>
              </a:rPr>
              <a:t> образовательного процесса и позволяет выстраивать вариативные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планы </a:t>
            </a:r>
            <a:r>
              <a:rPr lang="ru-RU" dirty="0">
                <a:solidFill>
                  <a:schemeClr val="bg1"/>
                </a:solidFill>
                <a:effectLst/>
              </a:rPr>
              <a:t>индивидуального образовательного маршрута обучающихся в </a:t>
            </a:r>
            <a:r>
              <a:rPr lang="ru-RU" dirty="0">
                <a:effectLst/>
              </a:rPr>
              <a:t>рамках </a:t>
            </a:r>
            <a:r>
              <a:rPr lang="ru-RU" dirty="0" smtClean="0">
                <a:effectLst/>
              </a:rPr>
              <a:t>программы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ru-RU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войная стрелка влево/вверх 3"/>
          <p:cNvSpPr/>
          <p:nvPr/>
        </p:nvSpPr>
        <p:spPr>
          <a:xfrm>
            <a:off x="171450" y="2137410"/>
            <a:ext cx="1165860" cy="11430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342900" y="3280410"/>
            <a:ext cx="822960" cy="1097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 descr="http://dikar-podarki.ru/image/cache/data/golovolomki/91266b-800x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700" y="365760"/>
            <a:ext cx="17907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890" y="477774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1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50262"/>
          </a:xfrm>
        </p:spPr>
        <p:txBody>
          <a:bodyPr/>
          <a:lstStyle/>
          <a:p>
            <a:r>
              <a:rPr lang="ru-RU" dirty="0">
                <a:effectLst/>
              </a:rPr>
              <a:t>Модуль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130" y="1440180"/>
            <a:ext cx="10007281" cy="52120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effectLst/>
              </a:rPr>
              <a:t>Представляет </a:t>
            </a:r>
            <a:r>
              <a:rPr lang="ru-RU" dirty="0">
                <a:solidFill>
                  <a:schemeClr val="bg1"/>
                </a:solidFill>
                <a:effectLst/>
              </a:rPr>
              <a:t>собой логически завершенную, относительно самостоятельную часть образовательной программы, формирующую определенную компетенцию или группу компетенций в ходе освоения. </a:t>
            </a:r>
            <a:endParaRPr lang="ru-RU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effectLst/>
              </a:rPr>
              <a:t>Программа </a:t>
            </a:r>
            <a:r>
              <a:rPr lang="ru-RU" dirty="0">
                <a:solidFill>
                  <a:schemeClr val="bg1"/>
                </a:solidFill>
                <a:effectLst/>
              </a:rPr>
              <a:t>может включать </a:t>
            </a:r>
            <a:endParaRPr lang="ru-RU" dirty="0" smtClean="0">
              <a:solidFill>
                <a:schemeClr val="bg1"/>
              </a:solidFill>
              <a:effectLst/>
            </a:endParaRP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модули </a:t>
            </a:r>
            <a:r>
              <a:rPr lang="ru-RU" dirty="0">
                <a:solidFill>
                  <a:schemeClr val="bg1"/>
                </a:solidFill>
                <a:effectLst/>
              </a:rPr>
              <a:t>базовой (обязательной)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части</a:t>
            </a: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</a:rPr>
              <a:t>модули по выбору; </a:t>
            </a:r>
            <a:endParaRPr lang="ru-RU" dirty="0" smtClean="0">
              <a:solidFill>
                <a:schemeClr val="bg1"/>
              </a:solidFill>
              <a:effectLst/>
            </a:endParaRP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модули</a:t>
            </a:r>
            <a:r>
              <a:rPr lang="ru-RU" dirty="0">
                <a:solidFill>
                  <a:schemeClr val="bg1"/>
                </a:solidFill>
                <a:effectLst/>
              </a:rPr>
              <a:t>, предполагающие разный уровень освоения содержания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программы (стартовый,  продвинутый); </a:t>
            </a: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модули </a:t>
            </a:r>
            <a:r>
              <a:rPr lang="ru-RU" dirty="0">
                <a:solidFill>
                  <a:schemeClr val="bg1"/>
                </a:solidFill>
                <a:effectLst/>
              </a:rPr>
              <a:t>для одаренных детей и детей с ограниченными возможностями здоровья; </a:t>
            </a:r>
            <a:endParaRPr lang="ru-RU" dirty="0" smtClean="0">
              <a:solidFill>
                <a:schemeClr val="bg1"/>
              </a:solidFill>
              <a:effectLst/>
            </a:endParaRP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модули</a:t>
            </a:r>
            <a:r>
              <a:rPr lang="ru-RU" dirty="0">
                <a:solidFill>
                  <a:schemeClr val="bg1"/>
                </a:solidFill>
                <a:effectLst/>
              </a:rPr>
              <a:t>, выстроенные в логике определенных видов деятельности по программе (например, модуль проектной деятельности, модуль исследовательской деятельности); </a:t>
            </a:r>
            <a:endParaRPr lang="ru-RU" dirty="0" smtClean="0">
              <a:solidFill>
                <a:schemeClr val="bg1"/>
              </a:solidFill>
              <a:effectLst/>
            </a:endParaRPr>
          </a:p>
          <a:p>
            <a:r>
              <a:rPr lang="ru-RU" dirty="0" smtClean="0">
                <a:solidFill>
                  <a:schemeClr val="bg1"/>
                </a:solidFill>
                <a:effectLst/>
              </a:rPr>
              <a:t>модули</a:t>
            </a:r>
            <a:r>
              <a:rPr lang="ru-RU" dirty="0">
                <a:solidFill>
                  <a:schemeClr val="bg1"/>
                </a:solidFill>
                <a:effectLst/>
              </a:rPr>
              <a:t>, предполагающие ускоренный курс освоения программы и т.п</a:t>
            </a:r>
            <a:r>
              <a:rPr lang="ru-RU" dirty="0" smtClean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effectLst/>
              </a:rPr>
              <a:t>При </a:t>
            </a:r>
            <a:r>
              <a:rPr lang="ru-RU" dirty="0">
                <a:solidFill>
                  <a:schemeClr val="bg1"/>
                </a:solidFill>
                <a:effectLst/>
              </a:rPr>
              <a:t>построении программы по модульному принципу учебно-тематический план разрабатывается на каждый модуль.</a:t>
            </a:r>
          </a:p>
          <a:p>
            <a:pPr marL="0" indent="0">
              <a:buNone/>
            </a:pPr>
            <a:r>
              <a:rPr lang="ru-RU" cap="all" dirty="0" smtClean="0">
                <a:solidFill>
                  <a:srgbClr val="FFC000"/>
                </a:solidFill>
                <a:effectLst/>
              </a:rPr>
              <a:t>ВОРОНИНА </a:t>
            </a:r>
            <a:r>
              <a:rPr lang="ru-RU" cap="all" dirty="0">
                <a:solidFill>
                  <a:srgbClr val="FFC000"/>
                </a:solidFill>
                <a:effectLst/>
              </a:rPr>
              <a:t>Е.А., К.П.Н., НАУЧНЫЙ СОТРУДНИК ЛАБОРАТОРИИ ВОСПИТАНИЯ И СОЦИАЛИЗАЦИИ АОУ ВО ДПО «ВИРО</a:t>
            </a:r>
            <a:r>
              <a:rPr lang="ru-RU" cap="all" dirty="0" smtClean="0">
                <a:solidFill>
                  <a:srgbClr val="FFC000"/>
                </a:solidFill>
                <a:effectLst/>
              </a:rPr>
              <a:t>»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>
                <a:solidFill>
                  <a:srgbClr val="FFC000"/>
                </a:solidFill>
                <a:effectLst/>
                <a:hlinkClick r:id="rId2"/>
              </a:rPr>
              <a:t>Проектирование дополнительных общеразвивающих программ в современном нормативном правовом </a:t>
            </a:r>
            <a:r>
              <a:rPr lang="ru-RU" dirty="0" smtClean="0">
                <a:solidFill>
                  <a:srgbClr val="FFC000"/>
                </a:solidFill>
                <a:effectLst/>
                <a:hlinkClick r:id="rId2"/>
              </a:rPr>
              <a:t>поле</a:t>
            </a:r>
            <a:r>
              <a:rPr lang="ru-RU" dirty="0" smtClean="0">
                <a:solidFill>
                  <a:srgbClr val="FFC000"/>
                </a:solidFill>
                <a:effectLst/>
              </a:rPr>
              <a:t> - </a:t>
            </a:r>
            <a:r>
              <a:rPr lang="en-US" dirty="0">
                <a:solidFill>
                  <a:srgbClr val="FFC000"/>
                </a:solidFill>
                <a:effectLst/>
              </a:rPr>
              <a:t>http://viro.edu.ru/istochnik/index.php/dopolnitelnoe-obrazovanie/113-proektirovanie-dopolnitelnykh-</a:t>
            </a:r>
            <a:endParaRPr lang="ru-RU" dirty="0">
              <a:solidFill>
                <a:srgbClr val="FFC000"/>
              </a:solidFill>
              <a:effectLst/>
            </a:endParaRPr>
          </a:p>
          <a:p>
            <a:endParaRPr lang="ru-RU" cap="all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98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305</TotalTime>
  <Words>1365</Words>
  <Application>Microsoft Office PowerPoint</Application>
  <PresentationFormat>Произвольный</PresentationFormat>
  <Paragraphs>123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Контур</vt:lpstr>
      <vt:lpstr>Формы реализации дополнительных общеобразовательных программ</vt:lpstr>
      <vt:lpstr>Показатели регионального проекта «Доступное дополнительное образование» в 2018 году</vt:lpstr>
      <vt:lpstr>Разноуровневые ДООП</vt:lpstr>
      <vt:lpstr>Презентация PowerPoint</vt:lpstr>
      <vt:lpstr>Презентация PowerPoint</vt:lpstr>
      <vt:lpstr>Оформление разноуровневой программы</vt:lpstr>
      <vt:lpstr>Уровни по годам обучения</vt:lpstr>
      <vt:lpstr>Модульные ДООП</vt:lpstr>
      <vt:lpstr>Модуль</vt:lpstr>
      <vt:lpstr>Типовая модель реализации модульных программ ДО для детей  из сельской местности</vt:lpstr>
      <vt:lpstr>Основные индикаторы и показатели типовой модели МОДУЛЬНЫХ ПРОГРАММ ДЛЯ ДЕТЕЙ ИЗ СЕЛЬСКОЙ МЕСТНОСТИ</vt:lpstr>
      <vt:lpstr>Сетевая форма/ сетевое взаимодействие</vt:lpstr>
      <vt:lpstr>Дистанционные ДООП</vt:lpstr>
      <vt:lpstr>Дистанционные технологии в ДООП</vt:lpstr>
      <vt:lpstr>Дистанционная ДООП</vt:lpstr>
      <vt:lpstr>Типовая модель реализации дистанционных курсов</vt:lpstr>
      <vt:lpstr>m-Learning</vt:lpstr>
      <vt:lpstr>Полезные ссылки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Александровна Гусева</dc:creator>
  <cp:lastModifiedBy>Даниил</cp:lastModifiedBy>
  <cp:revision>48</cp:revision>
  <dcterms:created xsi:type="dcterms:W3CDTF">2018-05-25T08:42:00Z</dcterms:created>
  <dcterms:modified xsi:type="dcterms:W3CDTF">2018-05-27T20:01:21Z</dcterms:modified>
</cp:coreProperties>
</file>