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79" r:id="rId7"/>
    <p:sldId id="276" r:id="rId8"/>
    <p:sldId id="281" r:id="rId9"/>
    <p:sldId id="280" r:id="rId10"/>
    <p:sldId id="273" r:id="rId11"/>
    <p:sldId id="274" r:id="rId12"/>
    <p:sldId id="275" r:id="rId13"/>
    <p:sldId id="282" r:id="rId14"/>
    <p:sldId id="264" r:id="rId15"/>
    <p:sldId id="265" r:id="rId16"/>
    <p:sldId id="263" r:id="rId17"/>
    <p:sldId id="277" r:id="rId18"/>
    <p:sldId id="283" r:id="rId19"/>
    <p:sldId id="268" r:id="rId20"/>
    <p:sldId id="269" r:id="rId21"/>
    <p:sldId id="270" r:id="rId22"/>
    <p:sldId id="271" r:id="rId23"/>
    <p:sldId id="272" r:id="rId24"/>
    <p:sldId id="258" r:id="rId25"/>
    <p:sldId id="284" r:id="rId26"/>
    <p:sldId id="286" r:id="rId27"/>
    <p:sldId id="287" r:id="rId28"/>
    <p:sldId id="289" r:id="rId29"/>
    <p:sldId id="290" r:id="rId30"/>
    <p:sldId id="288" r:id="rId31"/>
    <p:sldId id="257" r:id="rId32"/>
    <p:sldId id="291" r:id="rId33"/>
    <p:sldId id="292" r:id="rId34"/>
    <p:sldId id="294" r:id="rId35"/>
    <p:sldId id="297" r:id="rId36"/>
    <p:sldId id="295" r:id="rId37"/>
    <p:sldId id="296" r:id="rId38"/>
    <p:sldId id="298" r:id="rId39"/>
    <p:sldId id="299" r:id="rId40"/>
    <p:sldId id="300" r:id="rId41"/>
    <p:sldId id="315" r:id="rId42"/>
    <p:sldId id="293" r:id="rId43"/>
    <p:sldId id="307" r:id="rId44"/>
    <p:sldId id="301" r:id="rId45"/>
    <p:sldId id="302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03" r:id="rId54"/>
    <p:sldId id="304" r:id="rId55"/>
    <p:sldId id="305" r:id="rId56"/>
    <p:sldId id="306" r:id="rId57"/>
    <p:sldId id="316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-9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EFD5-8848-41F7-9B1E-B01A1B89AABB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1EF4-156E-4309-AF3B-80B8D44F8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B57A-7376-40AE-ABC4-EEC09B56DAF7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FF86-B3D4-42B1-BB04-D39779A69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26B7E-1ACF-4522-B381-1719C6F8B53C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9DD3-286D-4AF4-9616-F93F64C2D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6A72-FF43-4AF0-B969-555CF2B4D724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93DDA-1B64-469C-89D3-D57C44A6E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15B5E-EE32-4617-B578-DBCDCCBD2F9C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9BBF-B1F5-4C8B-A333-901EB282A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DF14A-7AD0-437E-A370-EF798E964B50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2B75-0325-4BA3-9A7C-AF8869950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D3792-FF24-4C60-9C82-6DDFD45DEE6C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0979-3588-40D1-8ED8-998CDBE74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7AB6-7C0A-4763-A19C-63671951AA79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721C-C933-42DF-9B86-0CC4ABA71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7169-6148-4A4B-B302-A3C31CA90835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60A1A-C02D-4DC7-9E13-E78527F76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4A57-886F-4024-8929-0D26C2A391B4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F445-31A6-48E5-A025-F39DC930E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80404-10B1-4B73-BC26-64D07F8B7FC8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40B3-8BC4-453E-BBD3-CC75D1803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204768-0467-4C62-990C-CECDC660B97C}" type="datetimeFigureOut">
              <a:rPr lang="ru-RU"/>
              <a:pPr>
                <a:defRPr/>
              </a:pPr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AB1AC4-D34A-47D6-87EC-D9ED6868D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388" y="188913"/>
            <a:ext cx="8785225" cy="6669087"/>
          </a:xfrm>
          <a:prstGeom prst="flowChart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Рисунок 8" descr="10-1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88913"/>
            <a:ext cx="8785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10" Type="http://schemas.openxmlformats.org/officeDocument/2006/relationships/image" Target="../media/image103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7" Type="http://schemas.openxmlformats.org/officeDocument/2006/relationships/image" Target="../media/image127.emf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8888" y="2133600"/>
            <a:ext cx="7021512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449263" y="981075"/>
            <a:ext cx="8397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>
                <a:solidFill>
                  <a:srgbClr val="002060"/>
                </a:solidFill>
                <a:latin typeface="Comic Sans MS" pitchFamily="66" charset="0"/>
              </a:rPr>
              <a:t>«Особенности организации</a:t>
            </a:r>
          </a:p>
          <a:p>
            <a:pPr algn="ctr"/>
            <a:r>
              <a:rPr lang="ru-RU" sz="4400">
                <a:solidFill>
                  <a:srgbClr val="002060"/>
                </a:solidFill>
                <a:latin typeface="Comic Sans MS" pitchFamily="66" charset="0"/>
              </a:rPr>
              <a:t> работы с детьми с </a:t>
            </a:r>
          </a:p>
          <a:p>
            <a:pPr algn="ctr"/>
            <a:r>
              <a:rPr lang="ru-RU" sz="4400">
                <a:solidFill>
                  <a:srgbClr val="002060"/>
                </a:solidFill>
                <a:latin typeface="Comic Sans MS" pitchFamily="66" charset="0"/>
              </a:rPr>
              <a:t>ортопедической патологией»</a:t>
            </a:r>
          </a:p>
        </p:txBody>
      </p:sp>
      <p:pic>
        <p:nvPicPr>
          <p:cNvPr id="13315" name="Picture 3" descr="F:\DCIM\100CANON\нож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22010">
            <a:off x="1411288" y="3579813"/>
            <a:ext cx="2533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E:\3 декабря\3 декабря\IMG_22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4826">
            <a:off x="5424488" y="3665538"/>
            <a:ext cx="2568575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 </a:t>
            </a:r>
            <a:r>
              <a:rPr lang="ru-RU" sz="2800" b="1" dirty="0" smtClean="0">
                <a:latin typeface="Comic Sans MS" pitchFamily="66" charset="0"/>
              </a:rPr>
              <a:t>«Начальную школу – детский сад № 158 для детей с ограниченными возможностями здоровья» посещают дети в возрасте от 1,5 до 13 лет, имеющие нарушение опорно-двигательного аппарата и ДЦП</a:t>
            </a:r>
            <a:endParaRPr lang="ru-RU" sz="2800" dirty="0" smtClean="0">
              <a:latin typeface="Comic Sans MS" pitchFamily="66" charset="0"/>
            </a:endParaRPr>
          </a:p>
        </p:txBody>
      </p:sp>
      <p:pic>
        <p:nvPicPr>
          <p:cNvPr id="21506" name="Рисунок 6" descr="IMGP530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2924175"/>
            <a:ext cx="4414837" cy="3313113"/>
          </a:xfrm>
        </p:spPr>
      </p:pic>
      <p:pic>
        <p:nvPicPr>
          <p:cNvPr id="21507" name="Picture 2" descr="E:\3 декабря\JldUdCuLG_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413702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Comic Sans MS" pitchFamily="66" charset="0"/>
              </a:rPr>
              <a:t>Кроме того большинство воспитанников страдают нарушениями интеллекта различной степени выраженности. В дошкольные группы принимаются дети  в возрасте от 1, 5 до 7 лет.</a:t>
            </a:r>
            <a:endParaRPr lang="ru-RU" sz="2800" dirty="0" smtClean="0">
              <a:latin typeface="Comic Sans MS" pitchFamily="66" charset="0"/>
            </a:endParaRPr>
          </a:p>
        </p:txBody>
      </p:sp>
      <p:pic>
        <p:nvPicPr>
          <p:cNvPr id="22530" name="Picture 2" descr="E:\3 декабря\3 декабря\IMG_1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2276475"/>
            <a:ext cx="1698625" cy="2549525"/>
          </a:xfrm>
        </p:spPr>
      </p:pic>
      <p:pic>
        <p:nvPicPr>
          <p:cNvPr id="22531" name="Picture 5" descr="D:\С фото\115___10\IMG_08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4948238"/>
            <a:ext cx="21971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D:\С фото\115___10\IMG_08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2503488"/>
            <a:ext cx="23399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D:\С фото\115___10\IMG_08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338" y="4867275"/>
            <a:ext cx="24114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 descr="F:\ФОТО ДЛЯ ПРЕЗЕНТАЦИИ\IMG_399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852738"/>
            <a:ext cx="43926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250825" y="620713"/>
            <a:ext cx="8229600" cy="4525962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Comic Sans MS" pitchFamily="66" charset="0"/>
              </a:rPr>
              <a:t>Формирование 1 классов школы -детского сада проводится из числа детей, достигших как правило, возраста 7-8 лет к началу учебного года и не имеющих противопоказаний для учебы. </a:t>
            </a:r>
            <a:endParaRPr lang="ru-RU" sz="2400" b="1" smtClean="0"/>
          </a:p>
          <a:p>
            <a:pPr eaLnBrk="1" hangingPunct="1"/>
            <a:endParaRPr lang="ru-RU" smtClean="0"/>
          </a:p>
        </p:txBody>
      </p:sp>
      <p:pic>
        <p:nvPicPr>
          <p:cNvPr id="23554" name="Picture 2" descr="E:\3 декабря\8KheoytGW9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36838"/>
            <a:ext cx="7056438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Объект 3"/>
          <p:cNvGraphicFramePr>
            <a:graphicFrameLocks noGrp="1"/>
          </p:cNvGraphicFramePr>
          <p:nvPr>
            <p:ph idx="1"/>
          </p:nvPr>
        </p:nvGraphicFramePr>
        <p:xfrm>
          <a:off x="2000250" y="1506538"/>
          <a:ext cx="6294438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r:id="rId4" imgW="6297714" imgH="2481287" progId="Excel.Sheet.8">
                  <p:embed/>
                </p:oleObj>
              </mc:Choice>
              <mc:Fallback>
                <p:oleObj r:id="rId4" imgW="6297714" imgH="2481287" progId="Excel.Sheet.8">
                  <p:embed/>
                  <p:pic>
                    <p:nvPicPr>
                      <p:cNvPr id="0" name="Picture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1506538"/>
                        <a:ext cx="6294438" cy="247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Диаграмма 4"/>
          <p:cNvGraphicFramePr>
            <a:graphicFrameLocks/>
          </p:cNvGraphicFramePr>
          <p:nvPr/>
        </p:nvGraphicFramePr>
        <p:xfrm>
          <a:off x="2289175" y="4314825"/>
          <a:ext cx="43497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r:id="rId7" imgW="4352921" imgH="2347163" progId="Excel.Sheet.8">
                  <p:embed/>
                </p:oleObj>
              </mc:Choice>
              <mc:Fallback>
                <p:oleObj r:id="rId7" imgW="4352921" imgH="2347163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4314825"/>
                        <a:ext cx="4349750" cy="234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2484438" y="263525"/>
            <a:ext cx="480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latin typeface="Comic Sans MS" pitchFamily="66" charset="0"/>
              </a:rPr>
              <a:t>Данные на 2015 – 2016 г</a:t>
            </a: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3151188" y="1089025"/>
            <a:ext cx="2287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Дети – инвалиды </a:t>
            </a:r>
          </a:p>
          <a:p>
            <a:pPr algn="ctr"/>
            <a:r>
              <a:rPr lang="ru-RU" b="1">
                <a:latin typeface="Comic Sans MS" pitchFamily="66" charset="0"/>
              </a:rPr>
              <a:t>Детский сад</a:t>
            </a: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3278188" y="3711575"/>
            <a:ext cx="2189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Дети – инвалиды</a:t>
            </a:r>
          </a:p>
          <a:p>
            <a:pPr algn="ctr"/>
            <a:r>
              <a:rPr lang="ru-RU" b="1">
                <a:latin typeface="Comic Sans MS" pitchFamily="66" charset="0"/>
              </a:rPr>
              <a:t>школа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229600" cy="4525962"/>
          </a:xfrm>
        </p:spPr>
        <p:txBody>
          <a:bodyPr/>
          <a:lstStyle/>
          <a:p>
            <a:pPr eaLnBrk="1" hangingPunct="1"/>
            <a:r>
              <a:rPr lang="ru-RU" b="1" u="sng" smtClean="0">
                <a:latin typeface="Comic Sans MS" pitchFamily="66" charset="0"/>
              </a:rPr>
              <a:t>Ортопедические заболевания: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omic Sans MS" pitchFamily="66" charset="0"/>
              </a:rPr>
              <a:t>- патология развития тазобедренного сустава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omic Sans MS" pitchFamily="66" charset="0"/>
              </a:rPr>
              <a:t>- диспластический синдром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omic Sans MS" pitchFamily="66" charset="0"/>
              </a:rPr>
              <a:t>- врожденные аномалии конечностей, патология стопы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Comic Sans MS" pitchFamily="66" charset="0"/>
              </a:rPr>
              <a:t>- деформация грудной клетки </a:t>
            </a:r>
          </a:p>
          <a:p>
            <a:pPr eaLnBrk="1" hangingPunct="1">
              <a:buFontTx/>
              <a:buChar char="-"/>
            </a:pPr>
            <a:r>
              <a:rPr lang="ru-RU" smtClean="0">
                <a:latin typeface="Comic Sans MS" pitchFamily="66" charset="0"/>
              </a:rPr>
              <a:t>врожденная мышечная кривошея </a:t>
            </a:r>
          </a:p>
          <a:p>
            <a:pPr eaLnBrk="1" hangingPunct="1">
              <a:buFontTx/>
              <a:buChar char="-"/>
            </a:pPr>
            <a:r>
              <a:rPr lang="ru-RU" smtClean="0">
                <a:latin typeface="Comic Sans MS" pitchFamily="66" charset="0"/>
              </a:rPr>
              <a:t>Врожденная малоберцовая гемимелия </a:t>
            </a:r>
          </a:p>
          <a:p>
            <a:pPr eaLnBrk="1" hangingPunct="1">
              <a:buFontTx/>
              <a:buChar char="-"/>
            </a:pPr>
            <a:r>
              <a:rPr lang="ru-RU" smtClean="0">
                <a:latin typeface="Comic Sans MS" pitchFamily="66" charset="0"/>
              </a:rPr>
              <a:t>ДЦП</a:t>
            </a:r>
          </a:p>
          <a:p>
            <a:pPr eaLnBrk="1" hangingPunct="1">
              <a:buFontTx/>
              <a:buChar char="-"/>
            </a:pPr>
            <a:r>
              <a:rPr lang="ru-RU" smtClean="0">
                <a:latin typeface="Comic Sans MS" pitchFamily="66" charset="0"/>
              </a:rPr>
              <a:t>Прогрессирующая мышечная миопия Дюшена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Характеристика детей с НОДА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8893175" cy="45370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000" b="1" u="sng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Дети с нарушениями опорно-двигательного аппарата (ОДА) </a:t>
            </a:r>
            <a:r>
              <a:rPr lang="ru-RU" sz="20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– широкая и неоднородная группа, основной характеристикой которой являются задержки формирования, недоразвитие, нарушение или утрата двигательных функций (врожденные или рано приобретенные). Двигательные расстройства характеризуются нарушениями координации, темпа движений, ограничением их объема и силы, что приводит к невозможности</a:t>
            </a:r>
          </a:p>
          <a:p>
            <a:pPr algn="just" eaLnBrk="1" hangingPunct="1">
              <a:buFont typeface="Arial" charset="0"/>
              <a:buNone/>
            </a:pPr>
            <a:r>
              <a:rPr lang="ru-RU" sz="20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 или частичному нарушению осуществления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0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движений скелетно-мышечной системой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0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во времени и пространстве. </a:t>
            </a:r>
          </a:p>
          <a:p>
            <a:pPr eaLnBrk="1" hangingPunct="1"/>
            <a:endParaRPr lang="ru-RU" smtClean="0"/>
          </a:p>
        </p:txBody>
      </p:sp>
      <p:pic>
        <p:nvPicPr>
          <p:cNvPr id="26627" name="Рисунок 3" descr="IMGP53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360863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3" descr="IMGP53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700" y="3284538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68313" y="25400"/>
            <a:ext cx="8229600" cy="1143000"/>
          </a:xfrm>
        </p:spPr>
        <p:txBody>
          <a:bodyPr/>
          <a:lstStyle/>
          <a:p>
            <a:pPr algn="just" eaLnBrk="1" hangingPunct="1"/>
            <a:r>
              <a:rPr lang="ru-RU" sz="2800" b="1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Дети с нарушением ОДА: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46799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1. </a:t>
            </a:r>
            <a:r>
              <a:rPr lang="ru-RU" sz="20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Дети, у которых нарушения обусловлены органическим поражением двигательных отделов центральной нервной системы (большинство составляют дети с детским церебральным параличом ДЦП). </a:t>
            </a:r>
          </a:p>
          <a:p>
            <a:pPr marL="0" indent="0" eaLnBrk="1" hangingPunct="1"/>
            <a:r>
              <a:rPr lang="ru-RU" sz="2000" smtClean="0">
                <a:latin typeface="Comic Sans MS" pitchFamily="66" charset="0"/>
              </a:rPr>
              <a:t>расстройства устной и письменной речи – дислексии и дисграфии.</a:t>
            </a:r>
          </a:p>
          <a:p>
            <a:pPr marL="0" indent="0" eaLnBrk="1" hangingPunct="1"/>
            <a:r>
              <a:rPr lang="ru-RU" sz="2000" smtClean="0">
                <a:latin typeface="Comic Sans MS" pitchFamily="66" charset="0"/>
              </a:rPr>
              <a:t>Особенности зрительного восприятия характеризуются изменением темпа восприятия, фрагментарностью и недифференцированностью</a:t>
            </a:r>
          </a:p>
          <a:p>
            <a:pPr marL="0" indent="0" eaLnBrk="1" hangingPunct="1"/>
            <a:r>
              <a:rPr lang="ru-RU" sz="2000" smtClean="0">
                <a:latin typeface="Comic Sans MS" pitchFamily="66" charset="0"/>
              </a:rPr>
              <a:t>нарушение пространственной ориентации</a:t>
            </a:r>
          </a:p>
          <a:p>
            <a:pPr marL="0" indent="0" eaLnBrk="1" hangingPunct="1"/>
            <a:r>
              <a:rPr lang="ru-RU" sz="2000" smtClean="0">
                <a:latin typeface="Comic Sans MS" pitchFamily="66" charset="0"/>
              </a:rPr>
              <a:t>Память может быть нарушена в системе одного анализатора</a:t>
            </a:r>
          </a:p>
          <a:p>
            <a:pPr marL="0" indent="0" eaLnBrk="1" hangingPunct="1"/>
            <a:r>
              <a:rPr lang="ru-RU" sz="2000" smtClean="0">
                <a:latin typeface="Comic Sans MS" pitchFamily="66" charset="0"/>
              </a:rPr>
              <a:t>Мыслительные процессы характеризуются инертностью, низким уровнем операции обобщения.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2. </a:t>
            </a:r>
            <a:r>
              <a:rPr lang="ru-RU" sz="2000" smtClean="0">
                <a:latin typeface="Comic Sans MS" pitchFamily="66" charset="0"/>
              </a:rPr>
              <a:t>Дети с собственно ортопедической патологией, не имеющие выраженных нарушений интеллектуального развития. У некоторых детей несколько замедлен общий темп психического развития и могут быть парциально нарушены отдельные корковые функции, особенно зрительно-пространственные представления.</a:t>
            </a:r>
          </a:p>
          <a:p>
            <a:pPr marL="0" indent="0" eaLnBrk="1" hangingPunct="1"/>
            <a:endParaRPr lang="ru-RU" sz="200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Режим двигательной активности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323850" y="1700213"/>
            <a:ext cx="8467725" cy="5033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smtClean="0">
                <a:latin typeface="Comic Sans MS" pitchFamily="66" charset="0"/>
              </a:rPr>
              <a:t>Режим двигательной активности учитывает соотношение времени на проведение режимных моментов, организованную и самостоятельную деятельность детей, которая строго регламентирована. Режим составляется с учетом внедрения здоровье сберегающих технологий, предусматривает четкую ориентацию на возрастные и индивидуальные особенности детей, их физический и психоэмоциональный статус. </a:t>
            </a:r>
          </a:p>
          <a:p>
            <a:pPr marL="0" indent="0" eaLnBrk="1" hangingPunct="1">
              <a:buFont typeface="Arial" charset="0"/>
              <a:buNone/>
            </a:pPr>
            <a:endParaRPr lang="ru-RU" sz="200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>
          <a:xfrm>
            <a:off x="179388" y="620713"/>
            <a:ext cx="8713787" cy="6408737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mic Sans MS" pitchFamily="66" charset="0"/>
              </a:rPr>
              <a:t>ЛФК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Массаж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Закаливающие 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мероприятия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Двигательные досуги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Праздники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Неделя игры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Предметные и сюжетно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 – ролевые игры и забавы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1677988" y="53975"/>
            <a:ext cx="566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latin typeface="Comic Sans MS" pitchFamily="66" charset="0"/>
              </a:rPr>
              <a:t>Здоровье сберегающие технологии</a:t>
            </a:r>
          </a:p>
        </p:txBody>
      </p:sp>
      <p:pic>
        <p:nvPicPr>
          <p:cNvPr id="30723" name="Picture 2" descr="G:\3 декабря\3 декабря\IMG_23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3333">
            <a:off x="7081838" y="765175"/>
            <a:ext cx="17097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5" descr="IMGP52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6653">
            <a:off x="4200525" y="2025650"/>
            <a:ext cx="2374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5519">
            <a:off x="327025" y="4572000"/>
            <a:ext cx="27019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G:\3 декабря\3 декабря\IMG_22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0003">
            <a:off x="7048500" y="3749675"/>
            <a:ext cx="195421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 descr="G:\3 декабря\M6RsFXeNjB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4508500"/>
            <a:ext cx="264795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ПРЕДМЕТНО РАЗВИВАЮЩАЯ СРЕДА</a:t>
            </a:r>
            <a:r>
              <a:rPr lang="ru-RU" sz="28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ru-RU" sz="28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endParaRPr lang="ru-RU" sz="2800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323850" y="1268413"/>
            <a:ext cx="8712200" cy="518477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Это современная, разнообразная, технически оснащенная, предметно-развивающая среда, специально организованная для работы с детьми имеющие </a:t>
            </a:r>
            <a:r>
              <a:rPr lang="ru-RU" sz="2000" smtClean="0">
                <a:latin typeface="Comic Sans MS" pitchFamily="66" charset="0"/>
                <a:ea typeface="Calibri" pitchFamily="34" charset="0"/>
                <a:cs typeface="Arial" charset="0"/>
              </a:rPr>
              <a:t> </a:t>
            </a:r>
            <a:r>
              <a:rPr lang="ru-RU" sz="20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нарушения в опорно - двигательном аппарате.</a:t>
            </a:r>
          </a:p>
          <a:p>
            <a:pPr eaLnBrk="1" hangingPunct="1"/>
            <a:r>
              <a:rPr lang="ru-RU" sz="2000" smtClean="0">
                <a:latin typeface="Comic Sans MS" pitchFamily="66" charset="0"/>
              </a:rPr>
              <a:t>Рационально организованная, насыщенная специальными материалами, техническими средствами, предметами  среда должна стимулировать и активизировать деятельность детей.</a:t>
            </a:r>
          </a:p>
        </p:txBody>
      </p:sp>
      <p:pic>
        <p:nvPicPr>
          <p:cNvPr id="31747" name="Picture 2" descr="G:\3 декабря\3 декабря\IMG_22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20161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G:\3 декабря\3 декабря\IMG_22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3927475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3" descr="IMGP569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870325"/>
            <a:ext cx="2303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Рисунок 3" descr="IMGP5472.JPG"/>
          <p:cNvPicPr>
            <a:picLocks noChangeAspect="1"/>
          </p:cNvPicPr>
          <p:nvPr/>
        </p:nvPicPr>
        <p:blipFill>
          <a:blip r:embed="rId2" cstate="email">
            <a:lum brigh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971550" y="188913"/>
            <a:ext cx="7416800" cy="686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Segoe Script"/>
                <a:ea typeface="Iskoola Pota"/>
                <a:cs typeface="Iskoola Pota"/>
              </a:rPr>
              <a:t>Муниципальное образовательное учреждение «Начальная школа – детский сад 158 для детей с ограниченными  возможностями </a:t>
            </a:r>
            <a:r>
              <a:rPr lang="ru-RU" sz="4000" b="1" dirty="0" smtClean="0">
                <a:solidFill>
                  <a:srgbClr val="002060"/>
                </a:solidFill>
                <a:latin typeface="Segoe Script"/>
                <a:ea typeface="Iskoola Pota"/>
                <a:cs typeface="Iskoola Pota"/>
              </a:rPr>
              <a:t>здоровья»</a:t>
            </a:r>
            <a:endParaRPr lang="ru-RU" sz="4000" b="1" dirty="0">
              <a:solidFill>
                <a:srgbClr val="002060"/>
              </a:solidFill>
              <a:latin typeface="Segoe Script"/>
              <a:ea typeface="Iskoola Pota"/>
              <a:cs typeface="Iskoola Pota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Segoe Script"/>
              <a:ea typeface="Iskoola Pota"/>
              <a:cs typeface="Iskoola Pota"/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Constantia" pitchFamily="18" charset="0"/>
              </a:rPr>
              <a:t>г. Ярославль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Segoe Script"/>
                <a:ea typeface="Iskoola Pota"/>
                <a:cs typeface="Iskoola Pota"/>
              </a:rPr>
              <a:t>ул. Добрынина, 25б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Содержимое 2"/>
          <p:cNvSpPr txBox="1">
            <a:spLocks/>
          </p:cNvSpPr>
          <p:nvPr/>
        </p:nvSpPr>
        <p:spPr bwMode="auto">
          <a:xfrm>
            <a:off x="423863" y="188913"/>
            <a:ext cx="8229600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altLang="ru-RU" sz="3200">
                <a:latin typeface="Calibri" pitchFamily="34" charset="0"/>
              </a:rPr>
              <a:t>зал лечебного массажа и физкультуры</a:t>
            </a:r>
          </a:p>
        </p:txBody>
      </p:sp>
      <p:pic>
        <p:nvPicPr>
          <p:cNvPr id="32772" name="Рисунок 3" descr="IMGP56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3" y="836613"/>
            <a:ext cx="74882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marL="273050" indent="-273050" eaLnBrk="1" hangingPunct="1">
              <a:spcBef>
                <a:spcPct val="20000"/>
              </a:spcBef>
            </a:pPr>
            <a:r>
              <a:rPr lang="ru-RU" altLang="ru-RU" sz="2600" b="1" smtClean="0">
                <a:solidFill>
                  <a:srgbClr val="000000"/>
                </a:solidFill>
                <a:latin typeface="Comic Sans MS" pitchFamily="66" charset="0"/>
              </a:rPr>
              <a:t>Физкультурные и мягкие игровые модули в групповых помещениях</a:t>
            </a:r>
            <a:r>
              <a:rPr lang="ru-RU" altLang="ru-RU" sz="2600" b="1" smtClean="0">
                <a:solidFill>
                  <a:srgbClr val="000000"/>
                </a:solidFill>
                <a:latin typeface="Constantia" pitchFamily="18" charset="0"/>
              </a:rPr>
              <a:t/>
            </a:r>
            <a:br>
              <a:rPr lang="ru-RU" altLang="ru-RU" sz="2600" b="1" smtClean="0">
                <a:solidFill>
                  <a:srgbClr val="000000"/>
                </a:solidFill>
                <a:latin typeface="Constantia" pitchFamily="18" charset="0"/>
              </a:rPr>
            </a:br>
            <a:endParaRPr lang="ru-RU" b="1" smtClean="0"/>
          </a:p>
        </p:txBody>
      </p:sp>
      <p:pic>
        <p:nvPicPr>
          <p:cNvPr id="33794" name="Рисунок 4" descr="IMGP56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3744912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3" descr="IMGP567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2205038"/>
            <a:ext cx="4321175" cy="324008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Формы работы с детьми с НОДА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22225" y="1673225"/>
            <a:ext cx="8229600" cy="4525963"/>
          </a:xfrm>
        </p:spPr>
        <p:txBody>
          <a:bodyPr/>
          <a:lstStyle/>
          <a:p>
            <a:pPr eaLnBrk="1" hangingPunct="1"/>
            <a:r>
              <a:rPr lang="ru-RU" sz="2400" b="1" i="1" u="sng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физкультурно-оздоровительные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мероприятия,</a:t>
            </a:r>
            <a:br>
              <a:rPr lang="ru-RU" sz="2400" i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- подвижные игры,</a:t>
            </a:r>
            <a:br>
              <a:rPr lang="ru-RU" sz="24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- корригирующая гимнастика,</a:t>
            </a:r>
            <a:br>
              <a:rPr lang="ru-RU" sz="24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- дыхательная гимнастика,</a:t>
            </a:r>
            <a:br>
              <a:rPr lang="ru-RU" sz="24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- спортивные игры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34819" name="Picture 2" descr="G:\3 декабря\3 декабря\IMG_23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3596">
            <a:off x="6670675" y="1684338"/>
            <a:ext cx="219551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G:\3 декабря\3 декабря\IMG_16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086225"/>
            <a:ext cx="30099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G:\3 декабря\3 декабря\IMG_22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791">
            <a:off x="4051300" y="2933700"/>
            <a:ext cx="21209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229600" cy="4525962"/>
          </a:xfrm>
        </p:spPr>
        <p:txBody>
          <a:bodyPr/>
          <a:lstStyle/>
          <a:p>
            <a:pPr eaLnBrk="1" hangingPunct="1"/>
            <a:r>
              <a:rPr lang="ru-RU" sz="2400" b="1" i="1" u="sng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Закаливающие мероприятия</a:t>
            </a:r>
            <a:endParaRPr lang="ru-RU" sz="2400" b="1" u="sng" smtClean="0">
              <a:latin typeface="Comic Sans MS" pitchFamily="66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- самомассаж стоп,</a:t>
            </a:r>
            <a:br>
              <a:rPr lang="ru-RU" sz="2400" smtClean="0">
                <a:latin typeface="Comic Sans MS" pitchFamily="66" charset="0"/>
                <a:ea typeface="Calibri" pitchFamily="34" charset="0"/>
                <a:cs typeface="Calibri" pitchFamily="34" charset="0"/>
              </a:rPr>
            </a:br>
            <a:r>
              <a:rPr lang="ru-RU" sz="24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- игровой массаж,</a:t>
            </a:r>
            <a:br>
              <a:rPr lang="ru-RU" sz="2400" smtClean="0">
                <a:latin typeface="Comic Sans MS" pitchFamily="66" charset="0"/>
                <a:ea typeface="Calibri" pitchFamily="34" charset="0"/>
                <a:cs typeface="Calibri" pitchFamily="34" charset="0"/>
              </a:rPr>
            </a:br>
            <a:r>
              <a:rPr lang="ru-RU" sz="24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- босохождение,</a:t>
            </a:r>
            <a:br>
              <a:rPr lang="ru-RU" sz="2400" smtClean="0">
                <a:latin typeface="Comic Sans MS" pitchFamily="66" charset="0"/>
                <a:ea typeface="Calibri" pitchFamily="34" charset="0"/>
                <a:cs typeface="Calibri" pitchFamily="34" charset="0"/>
              </a:rPr>
            </a:br>
            <a:r>
              <a:rPr lang="ru-RU" sz="24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- обширное умывание,</a:t>
            </a:r>
            <a:br>
              <a:rPr lang="ru-RU" sz="2400" smtClean="0">
                <a:latin typeface="Comic Sans MS" pitchFamily="66" charset="0"/>
                <a:ea typeface="Calibri" pitchFamily="34" charset="0"/>
                <a:cs typeface="Calibri" pitchFamily="34" charset="0"/>
              </a:rPr>
            </a:br>
            <a:r>
              <a:rPr lang="ru-RU" sz="24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- дыхательная гимнастика,</a:t>
            </a:r>
            <a:br>
              <a:rPr lang="ru-RU" sz="2400" smtClean="0">
                <a:latin typeface="Comic Sans MS" pitchFamily="66" charset="0"/>
                <a:ea typeface="Calibri" pitchFamily="34" charset="0"/>
                <a:cs typeface="Calibri" pitchFamily="34" charset="0"/>
              </a:rPr>
            </a:br>
            <a:r>
              <a:rPr lang="ru-RU" sz="24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- общеукрепляющий массаж</a:t>
            </a:r>
          </a:p>
          <a:p>
            <a:pPr eaLnBrk="1" hangingPunct="1"/>
            <a:endParaRPr lang="ru-RU" smtClean="0"/>
          </a:p>
        </p:txBody>
      </p:sp>
      <p:pic>
        <p:nvPicPr>
          <p:cNvPr id="35843" name="Picture 2" descr="G:\3 декабря\3 декабря\IMG_22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2006">
            <a:off x="6594475" y="1209675"/>
            <a:ext cx="1854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8" descr="IMGP56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1487">
            <a:off x="6154738" y="4448175"/>
            <a:ext cx="273367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G:\3 декабря\3 декабря\IMG_22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04">
            <a:off x="2771775" y="3716338"/>
            <a:ext cx="30956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G:\3 декабря\3 декабря\IMG_23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2241550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611188" y="1196975"/>
            <a:ext cx="62642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latin typeface="Comic Sans MS" pitchFamily="66" charset="0"/>
              </a:rPr>
              <a:t>Обеспечение здорового образа жизни</a:t>
            </a:r>
            <a:endParaRPr lang="ru-RU" sz="2400" b="1" u="sng">
              <a:latin typeface="Comic Sans MS" pitchFamily="66" charset="0"/>
            </a:endParaRPr>
          </a:p>
          <a:p>
            <a:r>
              <a:rPr lang="ru-RU" sz="2400">
                <a:latin typeface="Comic Sans MS" pitchFamily="66" charset="0"/>
              </a:rPr>
              <a:t>- щадящий адаптационный режим,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- гибкий режим</a:t>
            </a:r>
          </a:p>
          <a:p>
            <a:r>
              <a:rPr lang="ru-RU" sz="2400">
                <a:latin typeface="Comic Sans MS" pitchFamily="66" charset="0"/>
              </a:rPr>
              <a:t>утренняя гимнастика.</a:t>
            </a:r>
          </a:p>
        </p:txBody>
      </p:sp>
      <p:pic>
        <p:nvPicPr>
          <p:cNvPr id="36866" name="Рисунок 3" descr="IMGP56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770188"/>
            <a:ext cx="49688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1"/>
          <p:cNvSpPr>
            <a:spLocks noChangeArrowheads="1"/>
          </p:cNvSpPr>
          <p:nvPr/>
        </p:nvSpPr>
        <p:spPr bwMode="auto">
          <a:xfrm>
            <a:off x="323850" y="349250"/>
            <a:ext cx="47529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u="sng">
                <a:latin typeface="Comic Sans MS" pitchFamily="66" charset="0"/>
              </a:rPr>
              <a:t>Гигиенические и водные процедуры</a:t>
            </a:r>
            <a:r>
              <a:rPr lang="ru-RU" sz="2000" b="1" u="sng">
                <a:latin typeface="Comic Sans MS" pitchFamily="66" charset="0"/>
              </a:rPr>
              <a:t> </a:t>
            </a:r>
            <a:r>
              <a:rPr lang="ru-RU" sz="2000">
                <a:latin typeface="Comic Sans MS" pitchFamily="66" charset="0"/>
              </a:rPr>
              <a:t>(Разработка гигиенических рекомендаций по оптимизации организации обучения и воспитания детей компенсирующих ортопедических групп.)</a:t>
            </a:r>
          </a:p>
          <a:p>
            <a:r>
              <a:rPr lang="ru-RU" sz="2000">
                <a:latin typeface="Comic Sans MS" pitchFamily="66" charset="0"/>
              </a:rPr>
              <a:t>- умывание,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- мытье рук,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- игры с водой (в летний период),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- обеспечение чистоты среды</a:t>
            </a:r>
          </a:p>
        </p:txBody>
      </p:sp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4572000" y="5373688"/>
            <a:ext cx="4572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altLang="ru-RU" sz="1600" b="1"/>
              <a:t> -  создание условий, отвечающих требованиям санитарно-гигиенических норм (мебель, освещение, воздушный режим, кварцевание);</a:t>
            </a:r>
          </a:p>
        </p:txBody>
      </p:sp>
      <p:pic>
        <p:nvPicPr>
          <p:cNvPr id="37891" name="Рисунок 3" descr="IMGP54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924175"/>
            <a:ext cx="31670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3" descr="IMGP56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825875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 descr="F:\ФОТО ДЛЯ ПРЕЗЕНТАЦИИ\IMG_39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3725">
            <a:off x="5283200" y="214313"/>
            <a:ext cx="34925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395288" y="620713"/>
            <a:ext cx="4572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u="sng">
                <a:latin typeface="Comic Sans MS" pitchFamily="66" charset="0"/>
              </a:rPr>
              <a:t>Свето-воздушные ванны</a:t>
            </a:r>
            <a:endParaRPr lang="ru-RU" sz="2000" b="1" u="sng">
              <a:latin typeface="Comic Sans MS" pitchFamily="66" charset="0"/>
            </a:endParaRPr>
          </a:p>
          <a:p>
            <a:r>
              <a:rPr lang="ru-RU" sz="2000" b="1" u="sng">
                <a:latin typeface="Comic Sans MS" pitchFamily="66" charset="0"/>
              </a:rPr>
              <a:t>проветривание помещений,</a:t>
            </a:r>
            <a:r>
              <a:rPr lang="ru-RU" sz="2000">
                <a:latin typeface="Comic Sans MS" pitchFamily="66" charset="0"/>
              </a:rPr>
              <a:t/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- сон с доступом свежего воздуха,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- прогулки на свежем воздухе,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- обеспечение температурного режима,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- контрастные воздушные ванны (переход из спальни в игровую</a:t>
            </a:r>
          </a:p>
        </p:txBody>
      </p:sp>
      <p:pic>
        <p:nvPicPr>
          <p:cNvPr id="38914" name="Picture 5" descr="D:\С фото\DCIM\190_FUJI\DSCF05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3175000"/>
            <a:ext cx="43910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7" descr="https://encrypted-tbn1.gstatic.com/images?q=tbn:ANd9GcSFt0fev8lgLJqdnK-d9Dj-jrLmnCLuuOVDdgtVg-6j8fcpZsCQ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44900"/>
            <a:ext cx="35036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F:\ФОТО ДЛЯ ПРЕЗЕНТАЦИИ\IMG_37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76250"/>
            <a:ext cx="3673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987425" y="19526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latin typeface="Comic Sans MS" pitchFamily="66" charset="0"/>
              </a:rPr>
              <a:t>Активный отдых</a:t>
            </a:r>
            <a:endParaRPr lang="ru-RU" sz="2400" b="1" u="sng">
              <a:latin typeface="Comic Sans MS" pitchFamily="66" charset="0"/>
            </a:endParaRPr>
          </a:p>
          <a:p>
            <a:r>
              <a:rPr lang="ru-RU" sz="2400">
                <a:latin typeface="Comic Sans MS" pitchFamily="66" charset="0"/>
              </a:rPr>
              <a:t>- развлечения, праздники,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- игры-забавы,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- дни здоровья</a:t>
            </a:r>
          </a:p>
        </p:txBody>
      </p:sp>
      <p:pic>
        <p:nvPicPr>
          <p:cNvPr id="39938" name="Picture 2" descr="G:\3 декабря\3 декабря\IMG_23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5422">
            <a:off x="7148513" y="1017588"/>
            <a:ext cx="1682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D:\фота\IMG_10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090988"/>
            <a:ext cx="32448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G:\3 декабря\fHxzBbKcdz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952625"/>
            <a:ext cx="26035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G:\3 декабря\M_jpN4AbB3Q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525" y="4756150"/>
            <a:ext cx="34337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Содержимое 3" descr="IMGP558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355441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1403350" y="1628775"/>
            <a:ext cx="6264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latin typeface="Comic Sans MS" pitchFamily="66" charset="0"/>
              </a:rPr>
              <a:t>Арома- ,фито- и фитонцидотерапия</a:t>
            </a:r>
            <a:endParaRPr lang="ru-RU" sz="2400" b="1" u="sng">
              <a:latin typeface="Comic Sans MS" pitchFamily="66" charset="0"/>
            </a:endParaRPr>
          </a:p>
          <a:p>
            <a:r>
              <a:rPr lang="ru-RU" sz="2400">
                <a:latin typeface="Comic Sans MS" pitchFamily="66" charset="0"/>
              </a:rPr>
              <a:t>- витаминный чай,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- фитонцидотерапия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188" y="2819400"/>
            <a:ext cx="3338512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 descr="http://izodou20.ucoz.ru/iCA8L8TJ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70238"/>
            <a:ext cx="4800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250825" y="404813"/>
            <a:ext cx="4572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/>
            <a:r>
              <a:rPr lang="ru-RU" sz="2000" b="1" i="1" u="sng">
                <a:latin typeface="Comic Sans MS" pitchFamily="66" charset="0"/>
              </a:rPr>
              <a:t>Аутотренинг и психогимнастика</a:t>
            </a:r>
            <a:endParaRPr lang="ru-RU" sz="2000" b="1" u="sng">
              <a:latin typeface="Comic Sans MS" pitchFamily="66" charset="0"/>
            </a:endParaRPr>
          </a:p>
          <a:p>
            <a:pPr marL="88900"/>
            <a:r>
              <a:rPr lang="ru-RU" sz="2000">
                <a:latin typeface="Comic Sans MS" pitchFamily="66" charset="0"/>
              </a:rPr>
              <a:t>- игры и упражнения на развитие эмоциональной сферы,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- игры-тренинги на подавление отрицательных эмоций и снятие невротических состояний,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- коррекция поведения</a:t>
            </a:r>
          </a:p>
        </p:txBody>
      </p:sp>
      <p:pic>
        <p:nvPicPr>
          <p:cNvPr id="41986" name="Picture 2" descr="G:\3 декабря\3 декабря\IMG_19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6057">
            <a:off x="5651500" y="404813"/>
            <a:ext cx="273685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3" descr="IMGP56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8740">
            <a:off x="4895850" y="4225925"/>
            <a:ext cx="29654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5670">
            <a:off x="5653088" y="2495550"/>
            <a:ext cx="316865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 descr="F:\IMG_52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453548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4525963"/>
          </a:xfrm>
        </p:spPr>
        <p:txBody>
          <a:bodyPr/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u="sng" dirty="0" smtClean="0">
                <a:latin typeface="Comic Sans MS" pitchFamily="66" charset="0"/>
              </a:rPr>
              <a:t>Тип учреждения: 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образовательное учреждение для обучающихся, воспитанников с ограниченными возможностями здоровья.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u="sng" dirty="0" smtClean="0">
                <a:latin typeface="Comic Sans MS" pitchFamily="66" charset="0"/>
              </a:rPr>
              <a:t>Вид учреждения:  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специальная (коррекционная) начальная школа -детский сад.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468313" y="855663"/>
            <a:ext cx="4572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/>
            <a:r>
              <a:rPr lang="ru-RU" sz="2000" b="1" i="1" u="sng">
                <a:latin typeface="Comic Sans MS" pitchFamily="66" charset="0"/>
              </a:rPr>
              <a:t>Пропаганда ЗОЖ</a:t>
            </a:r>
            <a:endParaRPr lang="ru-RU" sz="2000" b="1" u="sng">
              <a:latin typeface="Comic Sans MS" pitchFamily="66" charset="0"/>
            </a:endParaRPr>
          </a:p>
          <a:p>
            <a:pPr marL="88900"/>
            <a:r>
              <a:rPr lang="ru-RU" sz="2000">
                <a:latin typeface="Comic Sans MS" pitchFamily="66" charset="0"/>
              </a:rPr>
              <a:t>- периодическая печать,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- занятия по ОБЖ.</a:t>
            </a:r>
          </a:p>
          <a:p>
            <a:pPr marL="88900"/>
            <a:r>
              <a:rPr lang="ru-RU" sz="2000">
                <a:latin typeface="Comic Sans MS" pitchFamily="66" charset="0"/>
              </a:rPr>
              <a:t>- рекомендации врача-ЛФК</a:t>
            </a:r>
          </a:p>
          <a:p>
            <a:pPr marL="88900"/>
            <a:r>
              <a:rPr lang="ru-RU" sz="2000">
                <a:latin typeface="Comic Sans MS" pitchFamily="66" charset="0"/>
              </a:rPr>
              <a:t>- советы врача-педиатра</a:t>
            </a:r>
          </a:p>
          <a:p>
            <a:pPr marL="88900"/>
            <a:r>
              <a:rPr lang="ru-RU" sz="2000">
                <a:latin typeface="Comic Sans MS" pitchFamily="66" charset="0"/>
              </a:rPr>
              <a:t>-организация просветительской деятельности среди родителей</a:t>
            </a:r>
          </a:p>
          <a:p>
            <a:pPr marL="88900"/>
            <a:r>
              <a:rPr lang="ru-RU" sz="2000">
                <a:latin typeface="Comic Sans MS" pitchFamily="66" charset="0"/>
              </a:rPr>
              <a:t>-оказание консультативной помощи педагогам работающих в МОУ .</a:t>
            </a:r>
          </a:p>
        </p:txBody>
      </p:sp>
      <p:pic>
        <p:nvPicPr>
          <p:cNvPr id="43010" name="Picture 2" descr="D:\2014-2015 уч год\мо 2015\xfYx7k1_pW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313" y="692150"/>
            <a:ext cx="3675062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G:\3 декабря\B9KeLvA_3j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288" y="2924175"/>
            <a:ext cx="3240087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3" descr="IMGP542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28082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G:\3 декабря\B3viil8hmp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050" y="4860925"/>
            <a:ext cx="35464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376238" y="1412875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/>
            <a:r>
              <a:rPr lang="ru-RU" sz="2000" b="1" i="1" u="sng">
                <a:latin typeface="Comic Sans MS" pitchFamily="66" charset="0"/>
              </a:rPr>
              <a:t>Проведение диагностики:</a:t>
            </a:r>
            <a:endParaRPr lang="ru-RU" sz="2000" b="1" u="sng">
              <a:latin typeface="Comic Sans MS" pitchFamily="66" charset="0"/>
            </a:endParaRPr>
          </a:p>
          <a:p>
            <a:pPr marL="88900"/>
            <a:r>
              <a:rPr lang="ru-RU" sz="2000">
                <a:solidFill>
                  <a:srgbClr val="000000"/>
                </a:solidFill>
                <a:latin typeface="Comic Sans MS" pitchFamily="66" charset="0"/>
              </a:rPr>
              <a:t>  -План проведения педагогического мониторинга</a:t>
            </a:r>
            <a:endParaRPr lang="ru-RU" sz="2000">
              <a:latin typeface="Comic Sans MS" pitchFamily="66" charset="0"/>
            </a:endParaRPr>
          </a:p>
          <a:p>
            <a:pPr marL="88900"/>
            <a:r>
              <a:rPr lang="ru-RU" sz="2000">
                <a:latin typeface="Comic Sans MS" pitchFamily="66" charset="0"/>
              </a:rPr>
              <a:t>- Индивидуальная работа с детьми.</a:t>
            </a:r>
          </a:p>
          <a:p>
            <a:pPr marL="88900"/>
            <a:r>
              <a:rPr lang="ru-RU" sz="2000">
                <a:latin typeface="Comic Sans MS" pitchFamily="66" charset="0"/>
              </a:rPr>
              <a:t>-индивидуальная карта развития </a:t>
            </a:r>
          </a:p>
          <a:p>
            <a:pPr marL="88900"/>
            <a:r>
              <a:rPr lang="ru-RU" sz="2000">
                <a:latin typeface="Comic Sans MS" pitchFamily="66" charset="0"/>
              </a:rPr>
              <a:t>-Проведение тематических родительских    </a:t>
            </a:r>
          </a:p>
          <a:p>
            <a:pPr marL="88900"/>
            <a:r>
              <a:rPr lang="ru-RU" sz="2000">
                <a:latin typeface="Comic Sans MS" pitchFamily="66" charset="0"/>
              </a:rPr>
              <a:t>собраний</a:t>
            </a:r>
          </a:p>
        </p:txBody>
      </p:sp>
      <p:pic>
        <p:nvPicPr>
          <p:cNvPr id="44034" name="Picture 2" descr="D:\С фото\115___10\IMG_07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789363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G:\3 декабря\3 декабря\IMG_22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400" y="692150"/>
            <a:ext cx="165576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G:\3 декабря\3 декабря\IMG_17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692150"/>
            <a:ext cx="1925637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D:\С фото\115___10\IMG_07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0" y="4251325"/>
            <a:ext cx="34559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ЛФК и массаж</a:t>
            </a:r>
          </a:p>
        </p:txBody>
      </p:sp>
      <p:pic>
        <p:nvPicPr>
          <p:cNvPr id="45058" name="Объект 3" descr="IMGP566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2588" y="2795588"/>
            <a:ext cx="2274887" cy="3032125"/>
          </a:xfrm>
        </p:spPr>
      </p:pic>
      <p:sp>
        <p:nvSpPr>
          <p:cNvPr id="5" name="Прямоугольник 4"/>
          <p:cNvSpPr/>
          <p:nvPr/>
        </p:nvSpPr>
        <p:spPr>
          <a:xfrm>
            <a:off x="-49213" y="1773238"/>
            <a:ext cx="4572001" cy="49736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EB80A"/>
              </a:buClr>
              <a:buSzPct val="95000"/>
              <a:defRPr/>
            </a:pPr>
            <a:r>
              <a:rPr lang="ru-RU" altLang="ru-RU" sz="2600" b="1" u="sng" dirty="0">
                <a:solidFill>
                  <a:prstClr val="black"/>
                </a:solidFill>
                <a:latin typeface="Constantia"/>
              </a:rPr>
              <a:t>Лечебные процедуры проводятся строго по назначению врача</a:t>
            </a:r>
          </a:p>
          <a:p>
            <a:pPr marL="273050" indent="-273050">
              <a:spcBef>
                <a:spcPct val="20000"/>
              </a:spcBef>
              <a:buClr>
                <a:srgbClr val="FEB80A"/>
              </a:buClr>
              <a:buSzPct val="95000"/>
              <a:defRPr/>
            </a:pPr>
            <a:r>
              <a:rPr lang="ru-RU" altLang="ru-RU" sz="2600" dirty="0" smtClean="0">
                <a:solidFill>
                  <a:prstClr val="black"/>
                </a:solidFill>
                <a:latin typeface="Constantia"/>
              </a:rPr>
              <a:t>Это групповые и индивидуальные </a:t>
            </a:r>
            <a:r>
              <a:rPr lang="ru-RU" altLang="ru-RU" sz="2600" dirty="0">
                <a:solidFill>
                  <a:prstClr val="black"/>
                </a:solidFill>
                <a:latin typeface="Constantia"/>
              </a:rPr>
              <a:t>занятия для детей с поражением тазобедренного сустава и </a:t>
            </a:r>
            <a:r>
              <a:rPr lang="ru-RU" altLang="ru-RU" sz="2600" dirty="0" err="1">
                <a:solidFill>
                  <a:prstClr val="black"/>
                </a:solidFill>
                <a:latin typeface="Constantia"/>
              </a:rPr>
              <a:t>диспластическим</a:t>
            </a:r>
            <a:r>
              <a:rPr lang="ru-RU" altLang="ru-RU" sz="2600" dirty="0">
                <a:solidFill>
                  <a:prstClr val="black"/>
                </a:solidFill>
                <a:latin typeface="Constantia"/>
              </a:rPr>
              <a:t> синдромом с целью улучшения трофики суставов без осевой нагрузки</a:t>
            </a:r>
          </a:p>
        </p:txBody>
      </p:sp>
      <p:pic>
        <p:nvPicPr>
          <p:cNvPr id="45060" name="Picture 2" descr="G:\3 декабря\3 декабря\IMG_21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636838"/>
            <a:ext cx="223202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pPr marL="273050" indent="-273050" algn="l" eaLnBrk="1" hangingPunct="1">
              <a:spcBef>
                <a:spcPct val="20000"/>
              </a:spcBef>
            </a:pPr>
            <a:r>
              <a:rPr lang="ru-RU" altLang="ru-RU" sz="2600" smtClean="0">
                <a:solidFill>
                  <a:srgbClr val="000000"/>
                </a:solidFill>
                <a:latin typeface="Comic Sans MS" pitchFamily="66" charset="0"/>
              </a:rPr>
              <a:t>Групповые и индивидуальные занятия для детей с патологией развития стопы с использованием  ходовых дорожек.</a:t>
            </a:r>
            <a:r>
              <a:rPr lang="en-US" altLang="ru-RU" sz="260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US" altLang="ru-RU" sz="2600" smtClean="0">
                <a:solidFill>
                  <a:srgbClr val="000000"/>
                </a:solidFill>
                <a:latin typeface="Comic Sans MS" pitchFamily="66" charset="0"/>
              </a:rPr>
            </a:br>
            <a:endParaRPr lang="ru-RU" smtClean="0">
              <a:latin typeface="Comic Sans MS" pitchFamily="66" charset="0"/>
            </a:endParaRPr>
          </a:p>
        </p:txBody>
      </p:sp>
      <p:pic>
        <p:nvPicPr>
          <p:cNvPr id="46082" name="Объект 3" descr="IMGP53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2349500"/>
            <a:ext cx="4705350" cy="3527425"/>
          </a:xfrm>
        </p:spPr>
      </p:pic>
      <p:pic>
        <p:nvPicPr>
          <p:cNvPr id="46083" name="Picture 2" descr="G:\3 декабря\3 декабря\IMG_21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989138"/>
            <a:ext cx="3068637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ъект 2"/>
          <p:cNvSpPr>
            <a:spLocks noGrp="1"/>
          </p:cNvSpPr>
          <p:nvPr>
            <p:ph idx="1"/>
          </p:nvPr>
        </p:nvSpPr>
        <p:spPr>
          <a:xfrm>
            <a:off x="107950" y="261938"/>
            <a:ext cx="8229600" cy="4525962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Comic Sans MS" pitchFamily="66" charset="0"/>
              </a:rPr>
              <a:t>Фитбол-гимнастика –упражнения на больших упругих мячах.</a:t>
            </a:r>
          </a:p>
        </p:txBody>
      </p:sp>
      <p:pic>
        <p:nvPicPr>
          <p:cNvPr id="47106" name="Рисунок 3" descr="IMGP53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338455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 descr="G:\3 декабря\3 декабря\IMG_22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0" y="3211513"/>
            <a:ext cx="473233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323850" y="2852738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000" b="1" u="sng" smtClean="0">
                <a:latin typeface="Comic Sans MS" pitchFamily="66" charset="0"/>
              </a:rPr>
              <a:t>Фитбол-гимнастика позволяет решать следующие задачи</a:t>
            </a:r>
            <a:r>
              <a:rPr lang="ru-RU" sz="2000" smtClean="0">
                <a:latin typeface="Comic Sans MS" pitchFamily="66" charset="0"/>
              </a:rPr>
              <a:t/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•	Развитие двигательных качеств;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•	Обучение основным двигательным действиям;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•	Развитие и совершенствование координации движений и равновесия;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•	Укрепление мышечного корсета, создание навыка правильной осанки;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•	Улучшения функционирования сердечно-сосудистой и дыхательной систем;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•	Нормализация работы нервной системы, стимуляция нервно-психического развития;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•	Улучшение кровоснабжения позвоночника, суставов и внутренних органов, устранение венозного застоя;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•	Улучшение коммуникативной и эмоционально-волевой сферы;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•	Стимуляция развития анализаторных систем, проприорцептивной чувствительности;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•	Развитие мелкой моторики и речи;</a:t>
            </a:r>
            <a:br>
              <a:rPr lang="ru-RU" sz="2000" smtClean="0">
                <a:latin typeface="Comic Sans MS" pitchFamily="66" charset="0"/>
              </a:rPr>
            </a:br>
            <a:r>
              <a:rPr lang="ru-RU" sz="2000" smtClean="0">
                <a:latin typeface="Comic Sans MS" pitchFamily="66" charset="0"/>
              </a:rPr>
              <a:t>•	Адаптация организма к физической нагрузке.</a:t>
            </a:r>
            <a:br>
              <a:rPr lang="ru-RU" sz="2000" smtClean="0">
                <a:latin typeface="Comic Sans MS" pitchFamily="66" charset="0"/>
              </a:rPr>
            </a:br>
            <a:endParaRPr lang="ru-RU" sz="200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4525963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000000"/>
                </a:solidFill>
                <a:latin typeface="Comic Sans MS" pitchFamily="66" charset="0"/>
              </a:rPr>
              <a:t>Занятия построены с учетом коррекции мышечного тонуса, либо направлены на тренировку мозжечковых функций. Так же в занятиях используются тренажеры: степпер, беговая дорожка, велосипед.</a:t>
            </a:r>
            <a:endParaRPr lang="ru-RU" sz="2400" smtClean="0">
              <a:latin typeface="Comic Sans MS" pitchFamily="66" charset="0"/>
            </a:endParaRPr>
          </a:p>
        </p:txBody>
      </p:sp>
      <p:pic>
        <p:nvPicPr>
          <p:cNvPr id="49155" name="Picture 2" descr="G:\3 декабря\3 декабря\IMG_21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2719388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 descr="G:\3 декабря\3 декабря\IMG_21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900" y="2636838"/>
            <a:ext cx="2646363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Рисунок 3" descr="IMGP53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350" y="2630488"/>
            <a:ext cx="30035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0178" name="Объект 2"/>
          <p:cNvSpPr>
            <a:spLocks noGrp="1"/>
          </p:cNvSpPr>
          <p:nvPr>
            <p:ph idx="1"/>
          </p:nvPr>
        </p:nvSpPr>
        <p:spPr>
          <a:xfrm>
            <a:off x="454025" y="908050"/>
            <a:ext cx="8229600" cy="4525963"/>
          </a:xfrm>
        </p:spPr>
        <p:txBody>
          <a:bodyPr/>
          <a:lstStyle/>
          <a:p>
            <a:pPr eaLnBrk="1" hangingPunct="1"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000" b="1" smtClean="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Яркий сухой бассейн для развития моторики, улучшения координации и равновесия у детей с неврологическими патологиями и ДЦП. Множество разноцветных шариков, в которые погружен ребенок, оказывают расслабляющее воздействие, благотворно влияют на сенсорное восприятие и эмоциональное состояние малыша. «Плавание» в сухом бассейне вызывает восторг у детей любого возраста и позволяет проводить реабилитационные занятия в приятной игровой форме.</a:t>
            </a:r>
            <a:endParaRPr lang="ru-RU" sz="2000" b="1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tabLst>
                <a:tab pos="457200" algn="l"/>
              </a:tabLst>
            </a:pPr>
            <a:endParaRPr lang="ru-RU" smtClean="0"/>
          </a:p>
        </p:txBody>
      </p:sp>
      <p:pic>
        <p:nvPicPr>
          <p:cNvPr id="50179" name="Рисунок 3" descr="IMGP53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029075"/>
            <a:ext cx="33607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 descr="G:\3 декабря\3 декабря\IMG_21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944938"/>
            <a:ext cx="403225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1052513"/>
            <a:ext cx="3729037" cy="4968875"/>
          </a:xfrm>
        </p:spPr>
      </p:pic>
      <p:sp>
        <p:nvSpPr>
          <p:cNvPr id="51203" name="Прямоугольник 3"/>
          <p:cNvSpPr>
            <a:spLocks noChangeArrowheads="1"/>
          </p:cNvSpPr>
          <p:nvPr/>
        </p:nvSpPr>
        <p:spPr bwMode="auto">
          <a:xfrm>
            <a:off x="395288" y="1916113"/>
            <a:ext cx="45720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333333"/>
                </a:solidFill>
                <a:latin typeface="Comic Sans MS" pitchFamily="66" charset="0"/>
              </a:rPr>
              <a:t>Прыжки на батуте способствуют укреплению связок и наращиванию мышечной ткани для корректного поддержания связочного аппарата, что в свою очередь приводит к укреплению мышц и связок стопы и опорно-двигательного аппарата в целом.</a:t>
            </a:r>
            <a:endParaRPr lang="ru-RU" sz="200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538" y="163988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latin typeface="Comic Sans MS" panose="030F0702030302020204" pitchFamily="66" charset="0"/>
              </a:rPr>
              <a:t>В группах установлены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>
                <a:latin typeface="Comic Sans MS" panose="030F0702030302020204" pitchFamily="66" charset="0"/>
              </a:rPr>
              <a:t>детские </a:t>
            </a:r>
            <a:r>
              <a:rPr lang="ru-RU" sz="2400" dirty="0">
                <a:latin typeface="Comic Sans MS" panose="030F0702030302020204" pitchFamily="66" charset="0"/>
              </a:rPr>
              <a:t>велотренажеры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>
                <a:latin typeface="Comic Sans MS" panose="030F0702030302020204" pitchFamily="66" charset="0"/>
              </a:rPr>
              <a:t>и </a:t>
            </a:r>
            <a:r>
              <a:rPr lang="ru-RU" sz="2400" dirty="0" err="1">
                <a:latin typeface="Comic Sans MS" panose="030F0702030302020204" pitchFamily="66" charset="0"/>
              </a:rPr>
              <a:t>степперы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  <a:r>
              <a:rPr lang="ru-RU" dirty="0" smtClean="0"/>
              <a:t>              </a:t>
            </a: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b="1" dirty="0">
                <a:latin typeface="Comic Sans MS" panose="030F0702030302020204" pitchFamily="66" charset="0"/>
              </a:rPr>
              <a:t>Занятия в зале ЛФК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b="1" dirty="0">
                <a:latin typeface="Comic Sans MS" panose="030F0702030302020204" pitchFamily="66" charset="0"/>
              </a:rPr>
              <a:t> проводят инструктора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b="1" dirty="0">
                <a:latin typeface="Comic Sans MS" panose="030F0702030302020204" pitchFamily="66" charset="0"/>
              </a:rPr>
              <a:t>и массажисты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u="sng" dirty="0" err="1">
                <a:latin typeface="Comic Sans MS" panose="030F0702030302020204" pitchFamily="66" charset="0"/>
              </a:rPr>
              <a:t>Подзерей</a:t>
            </a:r>
            <a:r>
              <a:rPr lang="ru-RU" sz="2400" u="sng" dirty="0">
                <a:latin typeface="Comic Sans MS" panose="030F0702030302020204" pitchFamily="66" charset="0"/>
              </a:rPr>
              <a:t>  О.В.,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400" u="sng" dirty="0" err="1">
                <a:latin typeface="Comic Sans MS" panose="030F0702030302020204" pitchFamily="66" charset="0"/>
              </a:rPr>
              <a:t>Кокуева</a:t>
            </a:r>
            <a:r>
              <a:rPr lang="ru-RU" sz="2400" u="sng" dirty="0">
                <a:latin typeface="Comic Sans MS" panose="030F0702030302020204" pitchFamily="66" charset="0"/>
              </a:rPr>
              <a:t> Т.А</a:t>
            </a:r>
          </a:p>
        </p:txBody>
      </p:sp>
      <p:pic>
        <p:nvPicPr>
          <p:cNvPr id="52226" name="Рисунок 3" descr="IMGP56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628775"/>
            <a:ext cx="4176712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628775"/>
            <a:ext cx="9144000" cy="5040313"/>
          </a:xfrm>
        </p:spPr>
        <p:txBody>
          <a:bodyPr/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atin typeface="Comic Sans MS" pitchFamily="66" charset="0"/>
              </a:rPr>
              <a:t>Здание школы-сада было построено 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в 1961году.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1978</a:t>
            </a:r>
            <a:r>
              <a:rPr lang="ru-RU" sz="2800" b="1" dirty="0" smtClean="0">
                <a:latin typeface="Comic Sans MS" pitchFamily="66" charset="0"/>
              </a:rPr>
              <a:t> школа – сад № 158 Ленинского района был перепрофилирован в школу-сад для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atin typeface="Comic Sans MS" pitchFamily="66" charset="0"/>
              </a:rPr>
              <a:t> детей с нарушением </a:t>
            </a:r>
            <a:r>
              <a:rPr lang="ru-RU" sz="2800" b="1" dirty="0" err="1" smtClean="0">
                <a:latin typeface="Comic Sans MS" pitchFamily="66" charset="0"/>
              </a:rPr>
              <a:t>опорно</a:t>
            </a:r>
            <a:r>
              <a:rPr lang="ru-RU" sz="2800" b="1" dirty="0" smtClean="0">
                <a:latin typeface="Comic Sans MS" pitchFamily="66" charset="0"/>
              </a:rPr>
              <a:t> – двигательного аппарата в возрасте от 2 до 7 лет с нормальным интеллектом или вторичной задержкой психического развития.</a:t>
            </a:r>
            <a:endParaRPr lang="ru-RU" sz="2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1994</a:t>
            </a:r>
            <a:r>
              <a:rPr lang="ru-RU" sz="2800" b="1" dirty="0" smtClean="0">
                <a:solidFill>
                  <a:schemeClr val="accent4"/>
                </a:solidFill>
                <a:latin typeface="Comic Sans MS" pitchFamily="66" charset="0"/>
              </a:rPr>
              <a:t>г</a:t>
            </a:r>
            <a:r>
              <a:rPr lang="ru-RU" sz="2800" b="1" dirty="0" smtClean="0">
                <a:latin typeface="Comic Sans MS" pitchFamily="66" charset="0"/>
              </a:rPr>
              <a:t> школа–сад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№ 158 </a:t>
            </a:r>
            <a:r>
              <a:rPr lang="ru-RU" sz="2800" b="1" dirty="0" smtClean="0">
                <a:latin typeface="Comic Sans MS" pitchFamily="66" charset="0"/>
              </a:rPr>
              <a:t>становится специализированным учреждением.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7651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dirty="0">
                <a:solidFill>
                  <a:prstClr val="black"/>
                </a:solidFill>
                <a:latin typeface="Constantia"/>
              </a:rPr>
              <a:t> Также в течение года дети получают курсы массажа: с ортопедической патологией 3-4 курса в год, ДЦП 5 курсов в год, аутизм 2 курса в год. С целью повышения эффекта перед процедурой используем солевые </a:t>
            </a:r>
            <a:r>
              <a:rPr lang="ru-RU" altLang="ru-RU" sz="2000" dirty="0" smtClean="0">
                <a:solidFill>
                  <a:prstClr val="black"/>
                </a:solidFill>
                <a:latin typeface="Constantia"/>
              </a:rPr>
              <a:t>грелки.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Используются различные приемы массажа: поглаживания, потряхивания, точечный и вибрационный.</a:t>
            </a:r>
            <a:endParaRPr lang="ru-RU" altLang="ru-RU" sz="2000" dirty="0" smtClean="0">
              <a:solidFill>
                <a:prstClr val="black"/>
              </a:solidFill>
              <a:latin typeface="Constantia"/>
            </a:endParaRPr>
          </a:p>
          <a:p>
            <a:pPr eaLnBrk="1" hangingPunct="1">
              <a:defRPr/>
            </a:pPr>
            <a:endParaRPr lang="ru-RU" sz="2000" dirty="0"/>
          </a:p>
        </p:txBody>
      </p:sp>
      <p:pic>
        <p:nvPicPr>
          <p:cNvPr id="53251" name="Рисунок 3" descr="IMGP56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781300"/>
            <a:ext cx="51847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Укладка</a:t>
            </a:r>
          </a:p>
        </p:txBody>
      </p:sp>
      <p:pic>
        <p:nvPicPr>
          <p:cNvPr id="54274" name="Picture 2" descr="F:\DCIM\100CANON\IMG_22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2516188"/>
            <a:ext cx="6337300" cy="4225925"/>
          </a:xfrm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85328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Укладки как часть ортопедической коррекции используются при ДЦП для подавления тонических рефлексов и уменьшения </a:t>
            </a:r>
            <a:r>
              <a:rPr lang="ru-RU" sz="2000" dirty="0" err="1">
                <a:latin typeface="Comic Sans MS" pitchFamily="66" charset="0"/>
              </a:rPr>
              <a:t>спастики</a:t>
            </a:r>
            <a:r>
              <a:rPr lang="ru-RU" sz="2000" dirty="0">
                <a:latin typeface="Comic Sans MS" pitchFamily="66" charset="0"/>
              </a:rPr>
              <a:t>. Предназначены для коррекции форм ДЦП при которых тонус мышц повышенный.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68313" y="213360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1800" u="sng" smtClean="0">
                <a:latin typeface="Comic Sans MS" pitchFamily="66" charset="0"/>
              </a:rPr>
              <a:t>Профилактика и коррекция функциональной</a:t>
            </a:r>
            <a:br>
              <a:rPr lang="ru-RU" sz="1800" u="sng" smtClean="0">
                <a:latin typeface="Comic Sans MS" pitchFamily="66" charset="0"/>
              </a:rPr>
            </a:br>
            <a:r>
              <a:rPr lang="ru-RU" sz="1800" u="sng" smtClean="0">
                <a:latin typeface="Comic Sans MS" pitchFamily="66" charset="0"/>
              </a:rPr>
              <a:t>недостаточности стопы (плоскостопия, косолапости) .</a:t>
            </a:r>
            <a:r>
              <a:rPr lang="ru-RU" sz="1800" smtClean="0">
                <a:latin typeface="Comic Sans MS" pitchFamily="66" charset="0"/>
              </a:rPr>
              <a:t/>
            </a:r>
            <a:br>
              <a:rPr lang="ru-RU" sz="1800" smtClean="0">
                <a:latin typeface="Comic Sans MS" pitchFamily="66" charset="0"/>
              </a:rPr>
            </a:br>
            <a:r>
              <a:rPr lang="ru-RU" sz="1800" smtClean="0">
                <a:latin typeface="Comic Sans MS" pitchFamily="66" charset="0"/>
              </a:rPr>
              <a:t>а) Корригирующие упражнения (с предметами и без предметов) </a:t>
            </a:r>
            <a:br>
              <a:rPr lang="ru-RU" sz="1800" smtClean="0">
                <a:latin typeface="Comic Sans MS" pitchFamily="66" charset="0"/>
              </a:rPr>
            </a:br>
            <a:r>
              <a:rPr lang="ru-RU" sz="1800" smtClean="0">
                <a:latin typeface="Comic Sans MS" pitchFamily="66" charset="0"/>
              </a:rPr>
              <a:t>на физических занятиях, утренней корригирующей гимнастике, активной гимнастике после дневного сна. </a:t>
            </a:r>
            <a:br>
              <a:rPr lang="ru-RU" sz="1800" smtClean="0">
                <a:latin typeface="Comic Sans MS" pitchFamily="66" charset="0"/>
              </a:rPr>
            </a:br>
            <a:r>
              <a:rPr lang="ru-RU" sz="1800" smtClean="0">
                <a:latin typeface="Comic Sans MS" pitchFamily="66" charset="0"/>
              </a:rPr>
              <a:t>б) Гигиена и массаж рефлекторных зон стопы с использованием (камушков, деревянных палочек, мешков с песком, маленьких шариков, набивных мячей) .</a:t>
            </a:r>
            <a:br>
              <a:rPr lang="ru-RU" sz="1800" smtClean="0">
                <a:latin typeface="Comic Sans MS" pitchFamily="66" charset="0"/>
              </a:rPr>
            </a:br>
            <a:r>
              <a:rPr lang="ru-RU" sz="1800" smtClean="0">
                <a:latin typeface="Comic Sans MS" pitchFamily="66" charset="0"/>
              </a:rPr>
              <a:t>в) Дорожка массажер. </a:t>
            </a:r>
            <a:br>
              <a:rPr lang="ru-RU" sz="1800" smtClean="0">
                <a:latin typeface="Comic Sans MS" pitchFamily="66" charset="0"/>
              </a:rPr>
            </a:br>
            <a:r>
              <a:rPr lang="ru-RU" sz="1800" smtClean="0">
                <a:latin typeface="Comic Sans MS" pitchFamily="66" charset="0"/>
              </a:rPr>
              <a:t>г) Ношение ортопедической обуви. </a:t>
            </a:r>
            <a:br>
              <a:rPr lang="ru-RU" sz="1800" smtClean="0">
                <a:latin typeface="Comic Sans MS" pitchFamily="66" charset="0"/>
              </a:rPr>
            </a:br>
            <a:r>
              <a:rPr lang="ru-RU" sz="1800" smtClean="0">
                <a:latin typeface="Comic Sans MS" pitchFamily="66" charset="0"/>
              </a:rPr>
              <a:t> д) Катание на велосипеде. </a:t>
            </a:r>
            <a:br>
              <a:rPr lang="ru-RU" sz="1800" smtClean="0">
                <a:latin typeface="Comic Sans MS" pitchFamily="66" charset="0"/>
              </a:rPr>
            </a:br>
            <a:r>
              <a:rPr lang="ru-RU" sz="1800" smtClean="0">
                <a:latin typeface="Comic Sans MS" pitchFamily="66" charset="0"/>
              </a:rPr>
              <a:t>е) ограничение нагрузки на нижние конечности. </a:t>
            </a:r>
            <a:br>
              <a:rPr lang="ru-RU" sz="1800" smtClean="0">
                <a:latin typeface="Comic Sans MS" pitchFamily="66" charset="0"/>
              </a:rPr>
            </a:br>
            <a:r>
              <a:rPr lang="ru-RU" sz="1800" smtClean="0">
                <a:latin typeface="Comic Sans MS" pitchFamily="66" charset="0"/>
              </a:rPr>
              <a:t>ж) Обливание стоп холодной водой. </a:t>
            </a:r>
            <a:br>
              <a:rPr lang="ru-RU" sz="1800" smtClean="0">
                <a:latin typeface="Comic Sans MS" pitchFamily="66" charset="0"/>
              </a:rPr>
            </a:br>
            <a:r>
              <a:rPr lang="ru-RU" sz="1800" smtClean="0">
                <a:latin typeface="Comic Sans MS" pitchFamily="66" charset="0"/>
              </a:rPr>
              <a:t>Оздоровительные мероприятия</a:t>
            </a:r>
            <a:br>
              <a:rPr lang="ru-RU" sz="1800" smtClean="0">
                <a:latin typeface="Comic Sans MS" pitchFamily="66" charset="0"/>
              </a:rPr>
            </a:br>
            <a:r>
              <a:rPr lang="ru-RU" sz="1800" smtClean="0">
                <a:latin typeface="Comic Sans MS" pitchFamily="66" charset="0"/>
              </a:rPr>
              <a:t>Регулярный осмотр педиатром. </a:t>
            </a:r>
            <a:r>
              <a:rPr lang="ru-RU" sz="2000" smtClean="0">
                <a:latin typeface="Comic Sans MS" pitchFamily="66" charset="0"/>
              </a:rPr>
              <a:t/>
            </a:r>
            <a:br>
              <a:rPr lang="ru-RU" sz="2000" smtClean="0">
                <a:latin typeface="Comic Sans MS" pitchFamily="66" charset="0"/>
              </a:rPr>
            </a:br>
            <a:endParaRPr lang="ru-RU" sz="2000" smtClean="0">
              <a:latin typeface="Comic Sans MS" pitchFamily="66" charset="0"/>
            </a:endParaRPr>
          </a:p>
        </p:txBody>
      </p:sp>
      <p:pic>
        <p:nvPicPr>
          <p:cNvPr id="55298" name="Picture 2" descr="G:\3 декабря\3 декабря\IMG_23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679950"/>
            <a:ext cx="295116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G:\3 декабря\3 декабря\IMG_23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13" y="2508250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3" descr="IMGP565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700" y="4524375"/>
            <a:ext cx="253841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Рисунок 8" descr="IMGP569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350" y="4757738"/>
            <a:ext cx="280035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404813"/>
            <a:ext cx="8229600" cy="45259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Лечебные мероприятия для детей с ортопедической </a:t>
            </a:r>
            <a:r>
              <a:rPr lang="ru-RU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патологией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dirty="0">
                <a:latin typeface="Comic Sans MS" panose="030F0702030302020204" pitchFamily="66" charset="0"/>
              </a:rPr>
              <a:t>- Консультация ортопеда 2 раза в год по показаниям.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000" dirty="0">
                <a:latin typeface="Comic Sans MS" panose="030F0702030302020204" pitchFamily="66" charset="0"/>
              </a:rPr>
              <a:t>- Регулярная наблюдение и составление индивидуальных комплексов. </a:t>
            </a:r>
          </a:p>
          <a:p>
            <a:pPr eaLnBrk="1" hangingPunct="1">
              <a:defRPr/>
            </a:pPr>
            <a:r>
              <a:rPr lang="ru-RU" sz="2000" dirty="0">
                <a:latin typeface="Comic Sans MS" panose="030F0702030302020204" pitchFamily="66" charset="0"/>
              </a:rPr>
              <a:t>Строгий </a:t>
            </a:r>
            <a:r>
              <a:rPr lang="ru-RU" sz="2000" dirty="0" smtClean="0">
                <a:latin typeface="Comic Sans MS" panose="030F0702030302020204" pitchFamily="66" charset="0"/>
              </a:rPr>
              <a:t>ортопедический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>
                <a:latin typeface="Comic Sans MS" panose="030F0702030302020204" pitchFamily="66" charset="0"/>
              </a:rPr>
              <a:t>режим: </a:t>
            </a:r>
            <a:r>
              <a:rPr lang="ru-RU" sz="2000" dirty="0" smtClean="0">
                <a:latin typeface="Comic Sans MS" panose="030F0702030302020204" pitchFamily="66" charset="0"/>
              </a:rPr>
              <a:t>сон </a:t>
            </a:r>
            <a:r>
              <a:rPr lang="ru-RU" sz="2000" dirty="0">
                <a:latin typeface="Comic Sans MS" panose="030F0702030302020204" pitchFamily="66" charset="0"/>
              </a:rPr>
              <a:t>на кровати без 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000" dirty="0" smtClean="0">
                <a:latin typeface="Comic Sans MS" panose="030F0702030302020204" pitchFamily="66" charset="0"/>
              </a:rPr>
              <a:t>подушки</a:t>
            </a:r>
            <a:r>
              <a:rPr lang="ru-RU" sz="2000" dirty="0">
                <a:latin typeface="Comic Sans MS" panose="030F0702030302020204" pitchFamily="66" charset="0"/>
              </a:rPr>
              <a:t>, ношение 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000" dirty="0" smtClean="0">
                <a:latin typeface="Comic Sans MS" panose="030F0702030302020204" pitchFamily="66" charset="0"/>
              </a:rPr>
              <a:t>ортопедических </a:t>
            </a:r>
            <a:r>
              <a:rPr lang="ru-RU" sz="2000" dirty="0">
                <a:latin typeface="Comic Sans MS" panose="030F0702030302020204" pitchFamily="66" charset="0"/>
              </a:rPr>
              <a:t>обуви 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000" dirty="0" smtClean="0">
                <a:latin typeface="Comic Sans MS" panose="030F0702030302020204" pitchFamily="66" charset="0"/>
              </a:rPr>
              <a:t>с </a:t>
            </a:r>
            <a:r>
              <a:rPr lang="ru-RU" sz="2000" dirty="0">
                <a:latin typeface="Comic Sans MS" panose="030F0702030302020204" pitchFamily="66" charset="0"/>
              </a:rPr>
              <a:t>использованием супинаторов, </a:t>
            </a:r>
            <a:endParaRPr lang="ru-RU" sz="2000" dirty="0" smtClean="0"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000" dirty="0" smtClean="0">
                <a:latin typeface="Comic Sans MS" panose="030F0702030302020204" pitchFamily="66" charset="0"/>
              </a:rPr>
              <a:t>ношение </a:t>
            </a:r>
            <a:r>
              <a:rPr lang="ru-RU" sz="2000" dirty="0">
                <a:latin typeface="Comic Sans MS" panose="030F0702030302020204" pitchFamily="66" charset="0"/>
              </a:rPr>
              <a:t>ортопедических воротников (по показаниям, использование </a:t>
            </a:r>
            <a:r>
              <a:rPr lang="ru-RU" sz="2000" dirty="0" smtClean="0">
                <a:latin typeface="Comic Sans MS" panose="030F0702030302020204" pitchFamily="66" charset="0"/>
              </a:rPr>
              <a:t>корсетов). </a:t>
            </a:r>
            <a:endParaRPr lang="ru-RU" sz="2000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Comic Sans MS" panose="030F0702030302020204" pitchFamily="66" charset="0"/>
              </a:rPr>
              <a:t>Режим в группе: соответствие мебели росту ребенка, контроль за сохранением правильной позы ребенка (стоя, сидя, лежа.) во время занятий и самостоятельной деятельности. 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56322" name="Picture 2" descr="F:\ФОТО ДЛЯ ПРЕЗЕНТАЦИИ\IMG_37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844675"/>
            <a:ext cx="31686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Trebuchet MS"/>
              </a:rPr>
              <a:t>Упражнения для развития мелкой моторики</a:t>
            </a:r>
            <a:br>
              <a:rPr lang="ru-RU" sz="2800" b="1" spc="300" dirty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Trebuchet M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marL="0" indent="90488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1800" b="1" dirty="0"/>
              <a:t>Все действия с небольшими предметами развивают мелкую моторику, ловкость, силу, являются естественным массажем для пальцев и кистей рук ребёнка.  Например, найти мелкие предметы в сухих бассейнах, перебрать шишки и жёлуди, нанизывание бус, выложить из ниток различные фигуры и </a:t>
            </a:r>
            <a:r>
              <a:rPr lang="ru-RU" sz="1800" b="1" dirty="0">
                <a:solidFill>
                  <a:srgbClr val="0000CC"/>
                </a:solidFill>
              </a:rPr>
              <a:t>т.д.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57347" name="AutoShape 2" descr="https://e.mail.ru/cgi-bin/getattach?file=%d0%9a%d0%a0%d0%a3%d0%9f%d0%90.jpg&amp;id=14486359410000000113;0;1&amp;mode=attachment&amp;&amp;x-email=pugavechk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624138"/>
            <a:ext cx="2068513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23034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5" descr="G:\3 декабря\3 декабря\IMG_22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420938"/>
            <a:ext cx="17764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6" descr="G:\3 декабря\3 декабря\IMG_22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420938"/>
            <a:ext cx="17287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7" descr="G:\3 декабря\3 декабря\IMG_22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4960938"/>
            <a:ext cx="24828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8" descr="G:\3 декабря\3 декабря\IMG_233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588" y="4692650"/>
            <a:ext cx="31750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Использование нетрадиционного оборудования в ортопедических группах</a:t>
            </a:r>
            <a:r>
              <a:rPr lang="ru-RU" sz="28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ru-RU" sz="28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endParaRPr lang="ru-RU" sz="2800" smtClean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375" y="2924175"/>
            <a:ext cx="1944688" cy="1939925"/>
          </a:xfrm>
        </p:spPr>
      </p:pic>
      <p:pic>
        <p:nvPicPr>
          <p:cNvPr id="58371" name="Picture 3" descr="G:\3 декабря\3 декабря\xZuKZyxqY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141413"/>
            <a:ext cx="2563813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G:\3 декабря\3 декабря\IMG_22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908050"/>
            <a:ext cx="29527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G:\3 декабря\3 декабря\Ct5tpl0C2l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4967288"/>
            <a:ext cx="2519363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G:\3 декабря\3 декабря\C11hCL7viP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575" y="5037138"/>
            <a:ext cx="226853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G:\3 декабря\3 декабря\0hlwIyjY0R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23399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 descr="G:\3 декабря\3 декабря\AHGAlfblBtc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2708275"/>
            <a:ext cx="27336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 descr="G:\3 декабря\3 декабря\aEx17WmluIs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2725738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 descr="G:\3 декабря\3 декабря\IMG_216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3" y="4759325"/>
            <a:ext cx="2925762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Организация обучения и воспитания детей с НОДА</a:t>
            </a:r>
          </a:p>
        </p:txBody>
      </p:sp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ru-RU" b="1" u="sng" dirty="0" smtClean="0"/>
              <a:t>Деятельность учителя - дефектолога</a:t>
            </a:r>
          </a:p>
          <a:p>
            <a:pPr eaLnBrk="1" hangingPunct="1">
              <a:buFont typeface="Arial" charset="0"/>
              <a:buNone/>
            </a:pPr>
            <a:r>
              <a:rPr lang="ru-RU" sz="3600" b="1" dirty="0" smtClean="0">
                <a:latin typeface="Comic Sans MS" pitchFamily="66" charset="0"/>
              </a:rPr>
              <a:t>Цель: </a:t>
            </a:r>
            <a:r>
              <a:rPr lang="ru-RU" sz="3600" dirty="0" smtClean="0">
                <a:latin typeface="Comic Sans MS" pitchFamily="66" charset="0"/>
              </a:rPr>
              <a:t>обучение, воспитание и социализация детей, имеющих отклонения в развитии.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59395" name="Picture 2" descr="E:\3 декабря\3 декабря\IMG_21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9624">
            <a:off x="4716463" y="3933825"/>
            <a:ext cx="38877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 descr="F:\ФОТО ДЛЯ ПРЕЗЕНТАЦИИ\IMG_61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9237">
            <a:off x="803275" y="4222750"/>
            <a:ext cx="3024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u="sng" smtClean="0"/>
              <a:t>Задачи</a:t>
            </a:r>
          </a:p>
        </p:txBody>
      </p:sp>
      <p:sp>
        <p:nvSpPr>
          <p:cNvPr id="60418" name="Содержимое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1. Ранняя диагностика и выявление детей с особенностями развития познавательной деятельности .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2. Профилактика нарушений и пропедевтика трудностей в обучении.           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3. Выявление причин, сбор анамнестических данных, составление индивидуального плана коррекционной работы.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4. Организация комплексного сопровождения детей с ОДА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5. Разработка индивидуальных маршрутов обучения, направленных на коррекцию выявленных нарушений.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6. Организация и проведение коррекционно-развивающих занятий с учётом личностно-ориентированного обучения, психофизических особенностей воспитанников.</a:t>
            </a:r>
          </a:p>
          <a:p>
            <a:pPr eaLnBrk="1" hangingPunct="1">
              <a:buFont typeface="Arial" charset="0"/>
              <a:buNone/>
            </a:pPr>
            <a:r>
              <a:rPr lang="ru-RU" sz="2000" b="1" smtClean="0">
                <a:latin typeface="Comic Sans MS" pitchFamily="66" charset="0"/>
              </a:rPr>
              <a:t>7. Проведение консультативно-просветительской работы среди воспитателей, родителей.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Направления работы</a:t>
            </a:r>
          </a:p>
        </p:txBody>
      </p:sp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-422275" y="1628775"/>
            <a:ext cx="95662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39750"/>
            <a:r>
              <a:rPr lang="ru-RU" sz="240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 - Коррекция и развитие познавательной деятельности;</a:t>
            </a:r>
            <a:endParaRPr lang="ru-RU" sz="2400">
              <a:latin typeface="Comic Sans MS" pitchFamily="66" charset="0"/>
            </a:endParaRPr>
          </a:p>
          <a:p>
            <a:pPr indent="539750"/>
            <a:r>
              <a:rPr lang="ru-RU" sz="240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 - Коррекция и развитие речевого развития;</a:t>
            </a:r>
            <a:endParaRPr lang="ru-RU" sz="2400">
              <a:latin typeface="Comic Sans MS" pitchFamily="66" charset="0"/>
            </a:endParaRPr>
          </a:p>
          <a:p>
            <a:pPr indent="539750" eaLnBrk="0" hangingPunct="0"/>
            <a:r>
              <a:rPr lang="ru-RU" sz="240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 - Коррекция нарушений сенсомоторного развития;</a:t>
            </a:r>
            <a:endParaRPr lang="ru-RU" sz="2400">
              <a:latin typeface="Comic Sans MS" pitchFamily="66" charset="0"/>
            </a:endParaRPr>
          </a:p>
          <a:p>
            <a:pPr indent="539750" eaLnBrk="0" hangingPunct="0"/>
            <a:r>
              <a:rPr lang="ru-RU" sz="240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 - Коррекция и развитие психических процессов;  </a:t>
            </a:r>
          </a:p>
          <a:p>
            <a:pPr indent="539750" eaLnBrk="0" hangingPunct="0"/>
            <a:r>
              <a:rPr lang="ru-RU" sz="240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 - Формирование аналитико-синтетической деятельности;</a:t>
            </a:r>
            <a:endParaRPr lang="ru-RU" sz="2400">
              <a:latin typeface="Comic Sans MS" pitchFamily="66" charset="0"/>
            </a:endParaRPr>
          </a:p>
          <a:p>
            <a:pPr indent="539750" eaLnBrk="0" hangingPunct="0"/>
            <a:r>
              <a:rPr lang="ru-RU" sz="240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 - Формирование и коррекция пространственно-временных </a:t>
            </a:r>
          </a:p>
          <a:p>
            <a:pPr indent="539750" eaLnBrk="0" hangingPunct="0"/>
            <a:r>
              <a:rPr lang="ru-RU" sz="240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   представлений;</a:t>
            </a:r>
            <a:endParaRPr lang="ru-RU" sz="2400">
              <a:latin typeface="Comic Sans MS" pitchFamily="66" charset="0"/>
            </a:endParaRPr>
          </a:p>
          <a:p>
            <a:pPr indent="539750" eaLnBrk="0" hangingPunct="0"/>
            <a:r>
              <a:rPr lang="ru-RU" sz="240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 - Развитие зрительно-моторной </a:t>
            </a:r>
          </a:p>
          <a:p>
            <a:pPr indent="539750" eaLnBrk="0" hangingPunct="0"/>
            <a:r>
              <a:rPr lang="ru-RU" sz="240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координации;</a:t>
            </a:r>
            <a:endParaRPr lang="ru-RU" sz="2400">
              <a:latin typeface="Comic Sans MS" pitchFamily="66" charset="0"/>
            </a:endParaRPr>
          </a:p>
          <a:p>
            <a:pPr indent="539750" eaLnBrk="0" hangingPunct="0"/>
            <a:r>
              <a:rPr lang="ru-RU" sz="2400">
                <a:solidFill>
                  <a:srgbClr val="333333"/>
                </a:solidFill>
                <a:latin typeface="Comic Sans MS" pitchFamily="66" charset="0"/>
                <a:cs typeface="Times New Roman" pitchFamily="18" charset="0"/>
              </a:rPr>
              <a:t> - Развитие мелкой моторики.</a:t>
            </a:r>
            <a:endParaRPr lang="ru-RU" sz="2400">
              <a:latin typeface="Comic Sans MS" pitchFamily="66" charset="0"/>
            </a:endParaRPr>
          </a:p>
        </p:txBody>
      </p:sp>
      <p:pic>
        <p:nvPicPr>
          <p:cNvPr id="61443" name="Picture 2" descr="F:\ФОТО ДЛЯ ПРЕЗЕНТАЦИИ\IMG_38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5398">
            <a:off x="5313363" y="4308475"/>
            <a:ext cx="3421062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u="sng" dirty="0" smtClean="0"/>
              <a:t>Деятельность учителя - логопеда</a:t>
            </a:r>
          </a:p>
        </p:txBody>
      </p:sp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323850" y="17002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i="1" u="sng" smtClean="0">
                <a:latin typeface="Comic Sans MS" pitchFamily="66" charset="0"/>
              </a:rPr>
              <a:t> Цель: </a:t>
            </a:r>
            <a:r>
              <a:rPr lang="ru-RU" sz="2000" i="1" smtClean="0">
                <a:latin typeface="Comic Sans MS" pitchFamily="66" charset="0"/>
              </a:rPr>
              <a:t>воспитание у детей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latin typeface="Comic Sans MS" pitchFamily="66" charset="0"/>
              </a:rPr>
              <a:t> правильной, четкой, выразительной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latin typeface="Comic Sans MS" pitchFamily="66" charset="0"/>
              </a:rPr>
              <a:t> речи с соответствующим 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latin typeface="Comic Sans MS" pitchFamily="66" charset="0"/>
              </a:rPr>
              <a:t>возрасту словарным запасом 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latin typeface="Comic Sans MS" pitchFamily="66" charset="0"/>
              </a:rPr>
              <a:t>и уровнем развития связной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latin typeface="Comic Sans MS" pitchFamily="66" charset="0"/>
              </a:rPr>
              <a:t> речи, путем применения 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latin typeface="Comic Sans MS" pitchFamily="66" charset="0"/>
              </a:rPr>
              <a:t>логопедических методов и 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latin typeface="Comic Sans MS" pitchFamily="66" charset="0"/>
              </a:rPr>
              <a:t>приемов, направленных на 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latin typeface="Comic Sans MS" pitchFamily="66" charset="0"/>
              </a:rPr>
              <a:t>коррекцию речевого дефекта 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latin typeface="Comic Sans MS" pitchFamily="66" charset="0"/>
              </a:rPr>
              <a:t>и развития сознательной </a:t>
            </a:r>
          </a:p>
          <a:p>
            <a:pPr eaLnBrk="1" hangingPunct="1">
              <a:buFont typeface="Arial" charset="0"/>
              <a:buNone/>
            </a:pPr>
            <a:r>
              <a:rPr lang="ru-RU" sz="2000" i="1" smtClean="0">
                <a:latin typeface="Comic Sans MS" pitchFamily="66" charset="0"/>
              </a:rPr>
              <a:t>деятельности детей в области речевых фактов</a:t>
            </a:r>
            <a:endParaRPr lang="ru-RU" sz="2000" smtClean="0">
              <a:latin typeface="Comic Sans MS" pitchFamily="66" charset="0"/>
            </a:endParaRPr>
          </a:p>
        </p:txBody>
      </p:sp>
      <p:pic>
        <p:nvPicPr>
          <p:cNvPr id="62467" name="Picture 2" descr="F:\Мозоль\DSC003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4311">
            <a:off x="4914900" y="2070100"/>
            <a:ext cx="4103688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395288" y="476250"/>
            <a:ext cx="8208962" cy="266541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2060"/>
                </a:solidFill>
                <a:latin typeface="Comic Sans MS" pitchFamily="66" charset="0"/>
              </a:rPr>
              <a:t>С 01.09.1999г</a:t>
            </a:r>
            <a:r>
              <a:rPr lang="ru-RU" sz="2000" b="1" smtClean="0">
                <a:latin typeface="Comic Sans MS" pitchFamily="66" charset="0"/>
              </a:rPr>
              <a:t> детский сад №  </a:t>
            </a:r>
            <a:r>
              <a:rPr lang="ru-RU" sz="2000" b="1" smtClean="0">
                <a:solidFill>
                  <a:srgbClr val="002060"/>
                </a:solidFill>
                <a:latin typeface="Comic Sans MS" pitchFamily="66" charset="0"/>
              </a:rPr>
              <a:t>197</a:t>
            </a:r>
            <a:r>
              <a:rPr lang="ru-RU" sz="2000" b="1" smtClean="0">
                <a:latin typeface="Comic Sans MS" pitchFamily="66" charset="0"/>
              </a:rPr>
              <a:t> и д/с №</a:t>
            </a:r>
            <a:r>
              <a:rPr lang="ru-RU" sz="2000" b="1" smtClean="0">
                <a:solidFill>
                  <a:srgbClr val="002060"/>
                </a:solidFill>
                <a:latin typeface="Comic Sans MS" pitchFamily="66" charset="0"/>
              </a:rPr>
              <a:t>158 </a:t>
            </a:r>
            <a:r>
              <a:rPr lang="ru-RU" sz="2000" b="1" smtClean="0">
                <a:latin typeface="Comic Sans MS" pitchFamily="66" charset="0"/>
              </a:rPr>
              <a:t>реорганизован путем слияния в </a:t>
            </a:r>
            <a:r>
              <a:rPr lang="ru-RU" sz="2000" b="1" i="1" smtClean="0">
                <a:latin typeface="Comic Sans MS" pitchFamily="66" charset="0"/>
              </a:rPr>
              <a:t>муниципальное образовательное учреждение начальная школа -детский сад № 158 компенсирующего вида для детей с нарушением опорно-двигательного аппарата.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  <a:latin typeface="Comic Sans MS" pitchFamily="66" charset="0"/>
              </a:rPr>
              <a:t>МОУ 158 </a:t>
            </a:r>
            <a:r>
              <a:rPr lang="ru-RU" sz="2000" b="1" smtClean="0">
                <a:latin typeface="Comic Sans MS" pitchFamily="66" charset="0"/>
              </a:rPr>
              <a:t>работает в режиме пятидневной недели. Длительность пребывания  детей в учреждении 12 часов (с 7.00 до 19.00 часов) выходные дни: - суббота, воскресенье. </a:t>
            </a:r>
          </a:p>
          <a:p>
            <a:pPr eaLnBrk="1" hangingPunct="1"/>
            <a:endParaRPr lang="ru-RU" sz="2400" smtClean="0">
              <a:latin typeface="Comic Sans MS" pitchFamily="66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IMGP56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21050"/>
            <a:ext cx="4716463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P547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427413"/>
            <a:ext cx="4573587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78816E-7 L 0.25799 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39593E-6 L -0.25209 -2.39593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/>
              <a:t>Задачи:</a:t>
            </a:r>
          </a:p>
        </p:txBody>
      </p:sp>
      <p:sp>
        <p:nvSpPr>
          <p:cNvPr id="634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Диагностика и коррекция устной и письменной речи</a:t>
            </a:r>
          </a:p>
          <a:p>
            <a:pPr eaLnBrk="1" hangingPunct="1"/>
            <a:r>
              <a:rPr lang="ru-RU" smtClean="0">
                <a:latin typeface="Comic Sans MS" pitchFamily="66" charset="0"/>
              </a:rPr>
              <a:t>развитие и коррекция высших психических функций, моторики</a:t>
            </a:r>
          </a:p>
          <a:p>
            <a:pPr eaLnBrk="1" hangingPunct="1"/>
            <a:r>
              <a:rPr lang="ru-RU" smtClean="0">
                <a:latin typeface="Comic Sans MS" pitchFamily="66" charset="0"/>
              </a:rPr>
              <a:t>пропаганда специальных знаний по логопедии среди педагогов </a:t>
            </a:r>
          </a:p>
          <a:p>
            <a:pPr eaLnBrk="1" hangingPunct="1"/>
            <a:r>
              <a:rPr lang="ru-RU" smtClean="0">
                <a:latin typeface="Comic Sans MS" pitchFamily="66" charset="0"/>
              </a:rPr>
              <a:t>Формировать родительскую компетенцию в вопросах преодоления речевого нарушения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Направление деятельности: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/>
          <a:lstStyle/>
          <a:p>
            <a:r>
              <a:rPr lang="ru-RU" sz="1800" dirty="0" smtClean="0">
                <a:latin typeface="Comic Sans MS" panose="030F0702030302020204" pitchFamily="66" charset="0"/>
              </a:rPr>
              <a:t>Аналитико-диагностическая </a:t>
            </a:r>
            <a:r>
              <a:rPr lang="ru-RU" sz="1800" dirty="0">
                <a:latin typeface="Comic Sans MS" panose="030F0702030302020204" pitchFamily="66" charset="0"/>
              </a:rPr>
              <a:t>работа – комплексное логопедическое обследование устной речи детей; психолого-педагогическое изучение детей; дифференциальная диагностика речевых расстройств; обработка результатов обследования</a:t>
            </a:r>
            <a:r>
              <a:rPr lang="ru-RU" sz="1800" dirty="0" smtClean="0">
                <a:latin typeface="Comic Sans MS" panose="030F0702030302020204" pitchFamily="66" charset="0"/>
              </a:rPr>
              <a:t>;</a:t>
            </a:r>
          </a:p>
          <a:p>
            <a:r>
              <a:rPr lang="ru-RU" sz="1800" dirty="0">
                <a:latin typeface="Comic Sans MS" panose="030F0702030302020204" pitchFamily="66" charset="0"/>
              </a:rPr>
              <a:t>Пропаганда логопедических знаний – </a:t>
            </a:r>
            <a:endParaRPr lang="ru-RU" sz="1800" dirty="0" smtClean="0">
              <a:latin typeface="Comic Sans MS" panose="030F0702030302020204" pitchFamily="66" charset="0"/>
            </a:endParaRPr>
          </a:p>
          <a:p>
            <a:r>
              <a:rPr lang="ru-RU" sz="1800" dirty="0" smtClean="0">
                <a:latin typeface="Comic Sans MS" panose="030F0702030302020204" pitchFamily="66" charset="0"/>
              </a:rPr>
              <a:t>повышение </a:t>
            </a:r>
            <a:r>
              <a:rPr lang="ru-RU" sz="1800" dirty="0">
                <a:latin typeface="Comic Sans MS" panose="030F0702030302020204" pitchFamily="66" charset="0"/>
              </a:rPr>
              <a:t>уровня профессиональной </a:t>
            </a:r>
            <a:endParaRPr lang="ru-RU" sz="1800" dirty="0" smtClean="0">
              <a:latin typeface="Comic Sans MS" panose="030F0702030302020204" pitchFamily="66" charset="0"/>
            </a:endParaRPr>
          </a:p>
          <a:p>
            <a:r>
              <a:rPr lang="ru-RU" sz="1800" dirty="0" smtClean="0">
                <a:latin typeface="Comic Sans MS" panose="030F0702030302020204" pitchFamily="66" charset="0"/>
              </a:rPr>
              <a:t>деятельности </a:t>
            </a:r>
            <a:r>
              <a:rPr lang="ru-RU" sz="1800" dirty="0">
                <a:latin typeface="Comic Sans MS" panose="030F0702030302020204" pitchFamily="66" charset="0"/>
              </a:rPr>
              <a:t>педагогов и осведомлённости </a:t>
            </a:r>
            <a:endParaRPr lang="ru-RU" sz="1800" dirty="0" smtClean="0">
              <a:latin typeface="Comic Sans MS" panose="030F0702030302020204" pitchFamily="66" charset="0"/>
            </a:endParaRPr>
          </a:p>
          <a:p>
            <a:r>
              <a:rPr lang="ru-RU" sz="1800" dirty="0" smtClean="0">
                <a:latin typeface="Comic Sans MS" panose="030F0702030302020204" pitchFamily="66" charset="0"/>
              </a:rPr>
              <a:t>родителей </a:t>
            </a:r>
            <a:r>
              <a:rPr lang="ru-RU" sz="1800" dirty="0">
                <a:latin typeface="Comic Sans MS" panose="030F0702030302020204" pitchFamily="66" charset="0"/>
              </a:rPr>
              <a:t>о задачах и </a:t>
            </a:r>
            <a:r>
              <a:rPr lang="ru-RU" sz="1800" dirty="0" smtClean="0">
                <a:latin typeface="Comic Sans MS" panose="030F0702030302020204" pitchFamily="66" charset="0"/>
              </a:rPr>
              <a:t>специфике</a:t>
            </a:r>
          </a:p>
          <a:p>
            <a:r>
              <a:rPr lang="ru-RU" sz="1800" dirty="0" smtClean="0">
                <a:latin typeface="Comic Sans MS" panose="030F0702030302020204" pitchFamily="66" charset="0"/>
              </a:rPr>
              <a:t> </a:t>
            </a:r>
            <a:r>
              <a:rPr lang="ru-RU" sz="1800" dirty="0">
                <a:latin typeface="Comic Sans MS" panose="030F0702030302020204" pitchFamily="66" charset="0"/>
              </a:rPr>
              <a:t>логопедической коррекционной работе</a:t>
            </a:r>
            <a:r>
              <a:rPr lang="ru-RU" sz="1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sz="1800" dirty="0" smtClean="0">
                <a:latin typeface="Comic Sans MS" panose="030F0702030302020204" pitchFamily="66" charset="0"/>
              </a:rPr>
              <a:t>Профилактическая </a:t>
            </a:r>
            <a:r>
              <a:rPr lang="ru-RU" sz="1800" dirty="0">
                <a:latin typeface="Comic Sans MS" panose="030F0702030302020204" pitchFamily="66" charset="0"/>
              </a:rPr>
              <a:t>работа – </a:t>
            </a:r>
            <a:endParaRPr lang="ru-RU" sz="1800" dirty="0" smtClean="0">
              <a:latin typeface="Comic Sans MS" panose="030F0702030302020204" pitchFamily="66" charset="0"/>
            </a:endParaRPr>
          </a:p>
          <a:p>
            <a:r>
              <a:rPr lang="ru-RU" sz="1800" dirty="0" smtClean="0">
                <a:latin typeface="Comic Sans MS" panose="030F0702030302020204" pitchFamily="66" charset="0"/>
              </a:rPr>
              <a:t>целенаправленная </a:t>
            </a:r>
            <a:r>
              <a:rPr lang="ru-RU" sz="1800" dirty="0">
                <a:latin typeface="Comic Sans MS" panose="030F0702030302020204" pitchFamily="66" charset="0"/>
              </a:rPr>
              <a:t>систематическая </a:t>
            </a:r>
            <a:endParaRPr lang="ru-RU" sz="1800" dirty="0" smtClean="0">
              <a:latin typeface="Comic Sans MS" panose="030F0702030302020204" pitchFamily="66" charset="0"/>
            </a:endParaRPr>
          </a:p>
          <a:p>
            <a:r>
              <a:rPr lang="ru-RU" sz="1800" dirty="0" smtClean="0">
                <a:latin typeface="Comic Sans MS" panose="030F0702030302020204" pitchFamily="66" charset="0"/>
              </a:rPr>
              <a:t>совместная </a:t>
            </a:r>
            <a:r>
              <a:rPr lang="ru-RU" sz="1800" dirty="0">
                <a:latin typeface="Comic Sans MS" panose="030F0702030302020204" pitchFamily="66" charset="0"/>
              </a:rPr>
              <a:t>работа учителя-логопеда, педагога-психолога, воспитателей и </a:t>
            </a:r>
            <a:r>
              <a:rPr lang="ru-RU" sz="1800" dirty="0" smtClean="0">
                <a:latin typeface="Comic Sans MS" panose="030F0702030302020204" pitchFamily="66" charset="0"/>
              </a:rPr>
              <a:t>родителей</a:t>
            </a:r>
          </a:p>
          <a:p>
            <a:r>
              <a:rPr lang="ru-RU" sz="1800" dirty="0">
                <a:latin typeface="Comic Sans MS" panose="030F0702030302020204" pitchFamily="66" charset="0"/>
              </a:rPr>
              <a:t>Коррекционно-развивающая работа – направлена на развитие и совершенствование речевых и неречевых процессов, профилактику, коррекцию и компенсацию нарушений речевой деятельности, развитие познавательной, коммуникативной и регулирующей функции </a:t>
            </a:r>
            <a:r>
              <a:rPr lang="ru-RU" sz="1800" dirty="0" smtClean="0">
                <a:latin typeface="Comic Sans MS" panose="030F0702030302020204" pitchFamily="66" charset="0"/>
              </a:rPr>
              <a:t>речи</a:t>
            </a:r>
          </a:p>
          <a:p>
            <a:r>
              <a:rPr lang="ru-RU" sz="1800" dirty="0">
                <a:latin typeface="Comic Sans MS" panose="030F0702030302020204" pitchFamily="66" charset="0"/>
              </a:rPr>
              <a:t>Методическая </a:t>
            </a:r>
            <a:r>
              <a:rPr lang="ru-RU" sz="1800" dirty="0" smtClean="0">
                <a:latin typeface="Comic Sans MS" panose="030F0702030302020204" pitchFamily="66" charset="0"/>
              </a:rPr>
              <a:t>работа</a:t>
            </a:r>
          </a:p>
          <a:p>
            <a:r>
              <a:rPr lang="ru-RU" sz="1800" dirty="0">
                <a:latin typeface="Comic Sans MS" panose="030F0702030302020204" pitchFamily="66" charset="0"/>
              </a:rPr>
              <a:t>Консультативная работа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4515" name="Picture 2" descr="F:\Мозоль\DSC003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858627" cy="214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Comic Sans MS" pitchFamily="66" charset="0"/>
              </a:rPr>
              <a:t>Деятельность педагога-психолога</a:t>
            </a:r>
          </a:p>
        </p:txBody>
      </p:sp>
      <p:sp>
        <p:nvSpPr>
          <p:cNvPr id="65538" name="Содержимое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 eaLnBrk="1" hangingPunct="1"/>
            <a:r>
              <a:rPr lang="ru-RU" b="1" u="sng" dirty="0" smtClean="0">
                <a:latin typeface="Comic Sans MS" pitchFamily="66" charset="0"/>
              </a:rPr>
              <a:t>Цель: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охрана психического и физического здоровья детей, создание условий,</a:t>
            </a:r>
          </a:p>
          <a:p>
            <a:pPr marL="0" indent="0" eaLnBrk="1" hangingPunct="1">
              <a:buNone/>
            </a:pPr>
            <a:r>
              <a:rPr lang="ru-RU" sz="2400" dirty="0" smtClean="0">
                <a:latin typeface="Comic Sans MS" pitchFamily="66" charset="0"/>
              </a:rPr>
              <a:t> которые способствуют их </a:t>
            </a:r>
          </a:p>
          <a:p>
            <a:pPr marL="0" indent="0" eaLnBrk="1" hangingPunct="1">
              <a:buNone/>
            </a:pPr>
            <a:r>
              <a:rPr lang="ru-RU" sz="2400" dirty="0" smtClean="0">
                <a:latin typeface="Comic Sans MS" pitchFamily="66" charset="0"/>
              </a:rPr>
              <a:t>эмоциональному</a:t>
            </a:r>
          </a:p>
          <a:p>
            <a:pPr marL="0" indent="0" eaLnBrk="1" hangingPunct="1">
              <a:buNone/>
            </a:pPr>
            <a:r>
              <a:rPr lang="ru-RU" sz="2400" dirty="0" smtClean="0">
                <a:latin typeface="Comic Sans MS" pitchFamily="66" charset="0"/>
              </a:rPr>
              <a:t> благополучию и обеспечивают </a:t>
            </a:r>
          </a:p>
          <a:p>
            <a:pPr marL="0" indent="0" eaLnBrk="1" hangingPunct="1">
              <a:buNone/>
            </a:pPr>
            <a:r>
              <a:rPr lang="ru-RU" sz="2400" dirty="0" smtClean="0">
                <a:latin typeface="Comic Sans MS" pitchFamily="66" charset="0"/>
              </a:rPr>
              <a:t>свободное и эффективное развитие </a:t>
            </a:r>
          </a:p>
          <a:p>
            <a:pPr marL="0" indent="0" eaLnBrk="1" hangingPunct="1">
              <a:buNone/>
            </a:pPr>
            <a:r>
              <a:rPr lang="ru-RU" sz="2400" dirty="0" smtClean="0">
                <a:latin typeface="Comic Sans MS" pitchFamily="66" charset="0"/>
              </a:rPr>
              <a:t>способностей каждого ребенка. </a:t>
            </a:r>
          </a:p>
          <a:p>
            <a:pPr eaLnBrk="1" hangingPunct="1">
              <a:buFont typeface="Arial" charset="0"/>
              <a:buNone/>
            </a:pPr>
            <a:r>
              <a:rPr lang="ru-RU" sz="2800" b="1" u="sng" dirty="0" smtClean="0">
                <a:latin typeface="Comic Sans MS" pitchFamily="66" charset="0"/>
              </a:rPr>
              <a:t>Задачи:</a:t>
            </a:r>
          </a:p>
          <a:p>
            <a:pPr eaLnBrk="1" hangingPunct="1"/>
            <a:r>
              <a:rPr lang="ru-RU" sz="2400" dirty="0" smtClean="0">
                <a:latin typeface="Comic Sans MS" pitchFamily="66" charset="0"/>
              </a:rPr>
              <a:t>Психологическое сопровождение </a:t>
            </a:r>
            <a:r>
              <a:rPr lang="ru-RU" sz="2400" dirty="0" err="1" smtClean="0">
                <a:latin typeface="Comic Sans MS" pitchFamily="66" charset="0"/>
              </a:rPr>
              <a:t>воспитательно</a:t>
            </a:r>
            <a:r>
              <a:rPr lang="ru-RU" sz="2400" dirty="0" smtClean="0">
                <a:latin typeface="Comic Sans MS" pitchFamily="66" charset="0"/>
              </a:rPr>
              <a:t> – образовательного процесса ДОУ</a:t>
            </a:r>
          </a:p>
          <a:p>
            <a:pPr eaLnBrk="1" hangingPunct="1"/>
            <a:r>
              <a:rPr lang="ru-RU" sz="2400" dirty="0" smtClean="0">
                <a:latin typeface="Comic Sans MS" pitchFamily="66" charset="0"/>
              </a:rPr>
              <a:t>Проведение индивидуальной работы с детьми с учетом их индивидуально – психологических особенностей в </a:t>
            </a:r>
            <a:r>
              <a:rPr lang="ru-RU" sz="2400" dirty="0" err="1" smtClean="0">
                <a:latin typeface="Comic Sans MS" pitchFamily="66" charset="0"/>
              </a:rPr>
              <a:t>воспитательно</a:t>
            </a:r>
            <a:r>
              <a:rPr lang="ru-RU" sz="2400" dirty="0" smtClean="0">
                <a:latin typeface="Comic Sans MS" pitchFamily="66" charset="0"/>
              </a:rPr>
              <a:t> – образовательном процессе ДОУ и семье.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65539" name="Picture 2" descr="G:\психолог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6064">
            <a:off x="6353175" y="1865313"/>
            <a:ext cx="1912938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Взаимодействие с родителями</a:t>
            </a:r>
          </a:p>
        </p:txBody>
      </p:sp>
      <p:sp>
        <p:nvSpPr>
          <p:cNvPr id="665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6563" name="Объект 2"/>
          <p:cNvSpPr txBox="1">
            <a:spLocks/>
          </p:cNvSpPr>
          <p:nvPr/>
        </p:nvSpPr>
        <p:spPr bwMode="auto">
          <a:xfrm>
            <a:off x="0" y="1614488"/>
            <a:ext cx="782955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ru-RU" altLang="ru-RU" sz="2000">
                <a:latin typeface="Calibri" pitchFamily="34" charset="0"/>
              </a:rPr>
              <a:t>-</a:t>
            </a:r>
            <a:r>
              <a:rPr lang="ru-RU" altLang="ru-RU" sz="2000">
                <a:latin typeface="Comic Sans MS" pitchFamily="66" charset="0"/>
              </a:rPr>
              <a:t>Беседы, консультации, тесты – опросники, наглядная пропаганда</a:t>
            </a: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ru-RU" altLang="ru-RU" sz="2000">
                <a:latin typeface="Comic Sans MS" pitchFamily="66" charset="0"/>
              </a:rPr>
              <a:t>-Индивидуальные встречи</a:t>
            </a: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ru-RU" altLang="ru-RU" sz="2000">
                <a:latin typeface="Comic Sans MS" pitchFamily="66" charset="0"/>
              </a:rPr>
              <a:t>-Практическая деятельность педагога с родителями</a:t>
            </a: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ru-RU" altLang="ru-RU" sz="2000">
                <a:latin typeface="Comic Sans MS" pitchFamily="66" charset="0"/>
              </a:rPr>
              <a:t>-Индивидуальные занятия педагога с родителями </a:t>
            </a: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ru-RU" altLang="ru-RU" sz="2000">
                <a:latin typeface="Comic Sans MS" pitchFamily="66" charset="0"/>
              </a:rPr>
              <a:t>и ребенком</a:t>
            </a: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ru-RU" altLang="ru-RU" sz="2000">
                <a:latin typeface="Comic Sans MS" pitchFamily="66" charset="0"/>
              </a:rPr>
              <a:t>-Групповые и индивидуальные консультации</a:t>
            </a: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ru-RU" altLang="ru-RU" sz="2000">
                <a:latin typeface="Comic Sans MS" pitchFamily="66" charset="0"/>
              </a:rPr>
              <a:t>-Домашняя игротека</a:t>
            </a: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ru-RU" altLang="ru-RU" sz="2000">
                <a:latin typeface="Comic Sans MS" pitchFamily="66" charset="0"/>
              </a:rPr>
              <a:t>-Рекомендации для </a:t>
            </a: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ru-RU" altLang="ru-RU" sz="2000">
                <a:latin typeface="Comic Sans MS" pitchFamily="66" charset="0"/>
              </a:rPr>
              <a:t>родителей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5654675"/>
            <a:ext cx="12096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1611">
            <a:off x="7186613" y="4321175"/>
            <a:ext cx="15906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80984">
            <a:off x="244475" y="5272088"/>
            <a:ext cx="2659063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99">
            <a:off x="6478588" y="1966913"/>
            <a:ext cx="27019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Рисунок 3" descr="IMGP542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5016">
            <a:off x="3706813" y="4468813"/>
            <a:ext cx="30241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>
          <a:xfrm>
            <a:off x="482600" y="920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FF0000"/>
                </a:solidFill>
                <a:latin typeface="Comic Sans MS" pitchFamily="66" charset="0"/>
                <a:ea typeface="Trebuchet MS" pitchFamily="34" charset="0"/>
                <a:cs typeface="Trebuchet MS" pitchFamily="34" charset="0"/>
              </a:rPr>
              <a:t>Формы работы с родителями с использованием ИКТ 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67586" name="Объект 2"/>
          <p:cNvSpPr>
            <a:spLocks noGrp="1"/>
          </p:cNvSpPr>
          <p:nvPr>
            <p:ph idx="1"/>
          </p:nvPr>
        </p:nvSpPr>
        <p:spPr>
          <a:xfrm>
            <a:off x="-163513" y="1366838"/>
            <a:ext cx="8229601" cy="4525962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mic Sans MS" pitchFamily="66" charset="0"/>
              </a:rPr>
              <a:t>сайт детского сада;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редакционно – издательская 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деятельность: газета группы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Буклеты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Книжка – «Развивайка»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Электронная почта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Использование TV, DVD плеера 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и камеры</a:t>
            </a:r>
          </a:p>
          <a:p>
            <a:pPr eaLnBrk="1" hangingPunct="1"/>
            <a:r>
              <a:rPr lang="ru-RU" sz="2400" smtClean="0">
                <a:latin typeface="Comic Sans MS" pitchFamily="66" charset="0"/>
              </a:rPr>
              <a:t>Мультимидийные презентации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6065">
            <a:off x="7121525" y="960438"/>
            <a:ext cx="13335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422473">
            <a:off x="6772275" y="3281363"/>
            <a:ext cx="229711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575" y="1125538"/>
            <a:ext cx="2071688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6843">
            <a:off x="2998788" y="5462588"/>
            <a:ext cx="21161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Объект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0519">
            <a:off x="6203950" y="4814888"/>
            <a:ext cx="27638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3137">
            <a:off x="365125" y="5356225"/>
            <a:ext cx="1744663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300" y="2500313"/>
            <a:ext cx="20447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Перспективы</a:t>
            </a:r>
          </a:p>
        </p:txBody>
      </p:sp>
      <p:sp>
        <p:nvSpPr>
          <p:cNvPr id="686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rgbClr val="FEB80A"/>
              </a:buClr>
              <a:buSzPct val="95000"/>
              <a:buFont typeface="Wingdings 2" pitchFamily="18" charset="2"/>
              <a:buAutoNum type="arabicPeriod"/>
            </a:pPr>
            <a:r>
              <a:rPr lang="ru-RU" altLang="ru-RU" sz="2800" smtClean="0">
                <a:solidFill>
                  <a:srgbClr val="000000"/>
                </a:solidFill>
                <a:latin typeface="Comic Sans MS" pitchFamily="66" charset="0"/>
              </a:rPr>
              <a:t>Оказание консультативной помощи родителям, имеющим детей с НОДА;</a:t>
            </a:r>
          </a:p>
          <a:p>
            <a:pPr marL="514350" indent="-514350" eaLnBrk="1" hangingPunct="1">
              <a:buClr>
                <a:srgbClr val="FEB80A"/>
              </a:buClr>
              <a:buSzPct val="95000"/>
              <a:buFont typeface="Wingdings 2" pitchFamily="18" charset="2"/>
              <a:buAutoNum type="arabicPeriod"/>
            </a:pPr>
            <a:r>
              <a:rPr lang="ru-RU" altLang="ru-RU" sz="2800" smtClean="0">
                <a:solidFill>
                  <a:srgbClr val="000000"/>
                </a:solidFill>
                <a:latin typeface="Comic Sans MS" pitchFamily="66" charset="0"/>
              </a:rPr>
              <a:t> Повысить квалификацию педагогов</a:t>
            </a:r>
          </a:p>
          <a:p>
            <a:pPr marL="514350" indent="-514350" eaLnBrk="1" hangingPunct="1">
              <a:buClr>
                <a:srgbClr val="FEB80A"/>
              </a:buClr>
              <a:buSzPct val="95000"/>
              <a:buFont typeface="Wingdings 2" pitchFamily="18" charset="2"/>
              <a:buAutoNum type="arabicPeriod"/>
            </a:pPr>
            <a:r>
              <a:rPr lang="ru-RU" sz="2800" smtClean="0">
                <a:solidFill>
                  <a:srgbClr val="000000"/>
                </a:solidFill>
                <a:latin typeface="Comic Sans MS" pitchFamily="66" charset="0"/>
              </a:rPr>
              <a:t>Продолжать осваивать инновационные методы и приемы обучения и развития детей с НОДА</a:t>
            </a:r>
          </a:p>
          <a:p>
            <a:pPr marL="514350" indent="-514350" eaLnBrk="1" hangingPunct="1">
              <a:buClr>
                <a:srgbClr val="FEB80A"/>
              </a:buClr>
              <a:buSzPct val="95000"/>
              <a:buFont typeface="Wingdings 2" pitchFamily="18" charset="2"/>
              <a:buAutoNum type="arabicPeriod"/>
            </a:pPr>
            <a:r>
              <a:rPr lang="ru-RU" sz="2800" smtClean="0">
                <a:solidFill>
                  <a:srgbClr val="000000"/>
                </a:solidFill>
                <a:latin typeface="Comic Sans MS" pitchFamily="66" charset="0"/>
              </a:rPr>
              <a:t>Пополнение предметно – пространственной развивающей среды МОУ</a:t>
            </a: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Вывод </a:t>
            </a:r>
          </a:p>
        </p:txBody>
      </p:sp>
      <p:sp>
        <p:nvSpPr>
          <p:cNvPr id="69634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dirty="0">
                <a:solidFill>
                  <a:srgbClr val="333333"/>
                </a:solidFill>
                <a:latin typeface="Comic Sans MS" pitchFamily="66" charset="0"/>
              </a:rPr>
              <a:t>Успешная деятельность  возможна лишь при условии комплексного использования всех средств оздоровления; физического воспитания, рационального режима, проведения закаливания, развития основных видов движения, создания  эмоционально-положительного настроения, тесной взаимосвязанной работы  воспитателей, специалистов и родителей.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6626" name="Picture 2" descr="G:\3 декабря\3 декабря\IMG_22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4678">
            <a:off x="6732240" y="407593"/>
            <a:ext cx="1584176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G:\3 декабря\3 декабря\IMG_22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40" y="452319"/>
            <a:ext cx="1619672" cy="10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https://e.mail.ru/cgi-bin/getattach?file=IMG_1933.JPG&amp;id=14486464150000000330;0;5&amp;mode=attachment&amp;&amp;x-email=pugavechk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s://e.mail.ru/cgi-bin/getattach?file=IMG_1933.JPG&amp;id=14486464150000000330;0;5&amp;mode=attachment&amp;&amp;x-email=pugavechka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6165">
            <a:off x="315222" y="4998382"/>
            <a:ext cx="2393777" cy="15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G:\3 декабря\lN2VAvr127Q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3761">
            <a:off x="6274959" y="5460578"/>
            <a:ext cx="2329833" cy="13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1" descr="https://e.mail.ru/cgi-bin/getattach?file=3.JPG&amp;id=14489006890000000490;0;3&amp;mode=attachment&amp;&amp;x-email=pugavechka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828420"/>
            <a:ext cx="2245461" cy="168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8444">
            <a:off x="7325428" y="3927241"/>
            <a:ext cx="1329420" cy="148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0658" name="Содержимое 2"/>
          <p:cNvSpPr>
            <a:spLocks noGrp="1"/>
          </p:cNvSpPr>
          <p:nvPr>
            <p:ph idx="1"/>
          </p:nvPr>
        </p:nvSpPr>
        <p:spPr>
          <a:xfrm>
            <a:off x="684213" y="29972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6000" smtClean="0">
                <a:latin typeface="Comic Sans MS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Цели и задачи МОУ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412875"/>
            <a:ext cx="8434387" cy="58054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u="sng" smtClean="0">
                <a:solidFill>
                  <a:srgbClr val="002060"/>
                </a:solidFill>
                <a:latin typeface="Comic Sans MS" pitchFamily="66" charset="0"/>
              </a:rPr>
              <a:t>Основная цель: </a:t>
            </a:r>
            <a:r>
              <a:rPr lang="ru-RU" sz="2000" smtClean="0">
                <a:latin typeface="Comic Sans MS" pitchFamily="66" charset="0"/>
              </a:rPr>
              <a:t>создание единого образовательного пространства, направленного на эффективную комплексную реабилитацию детей, социальную адаптацию и интеграцию их в общество.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u="sng" smtClean="0">
                <a:solidFill>
                  <a:srgbClr val="002060"/>
                </a:solidFill>
                <a:latin typeface="Comic Sans MS" pitchFamily="66" charset="0"/>
              </a:rPr>
              <a:t>Задачи: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• Создание оптимальных условий для психофизической реабилитации детей;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• Организация своевременной комплексной физической реабилитации детей;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• Ослабление тенденции ухудшения здоровья, стабилизация течения основного заболевания, достижение оптимального уровня физического развития для каждого ребенка;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• Психопрофилактика и психокоррекция нарушений личностной сферы ребенка;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00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• Обеспечение равного старта для развития всех детей в соответствии со своими потенциальными возможностями;</a:t>
            </a:r>
          </a:p>
          <a:p>
            <a:pPr marL="0" indent="0" eaLnBrk="1" hangingPunct="1"/>
            <a:endParaRPr lang="ru-RU" sz="2400" u="sng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0"/>
            <a:ext cx="8229600" cy="4525963"/>
          </a:xfrm>
        </p:spPr>
        <p:txBody>
          <a:bodyPr/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rgbClr val="FEB80A"/>
              </a:buClr>
              <a:buSzPct val="95000"/>
              <a:buFont typeface="Arial" charset="0"/>
              <a:buNone/>
              <a:defRPr/>
            </a:pPr>
            <a:endParaRPr lang="ru-RU" sz="2800" b="1" i="1" u="sng" dirty="0" smtClean="0">
              <a:solidFill>
                <a:srgbClr val="C00000"/>
              </a:solidFill>
              <a:latin typeface="Constantia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rgbClr val="FEB80A"/>
              </a:buClr>
              <a:buSzPct val="95000"/>
              <a:buFont typeface="Arial" charset="0"/>
              <a:buNone/>
              <a:defRPr/>
            </a:pPr>
            <a:r>
              <a:rPr lang="ru-RU" sz="2800" b="1" i="1" u="sng" dirty="0" smtClean="0">
                <a:solidFill>
                  <a:srgbClr val="C00000"/>
                </a:solidFill>
                <a:latin typeface="Constantia"/>
              </a:rPr>
              <a:t>Мы </a:t>
            </a:r>
            <a:r>
              <a:rPr lang="ru-RU" sz="2800" b="1" i="1" u="sng" dirty="0">
                <a:solidFill>
                  <a:srgbClr val="C00000"/>
                </a:solidFill>
                <a:latin typeface="Constantia"/>
              </a:rPr>
              <a:t>работаем по программам: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EB80A"/>
              </a:buClr>
              <a:buSzPct val="95000"/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Constantia"/>
              </a:rPr>
              <a:t>Основная общеобразовательная программа МОУ «Начальная  школа  - детский сад №158» разработанная на основе программы «От рождения до школы» </a:t>
            </a:r>
            <a:r>
              <a:rPr lang="ru-RU" sz="2200" dirty="0" smtClean="0">
                <a:solidFill>
                  <a:prstClr val="black"/>
                </a:solidFill>
                <a:latin typeface="Constantia"/>
              </a:rPr>
              <a:t>/Под ред. </a:t>
            </a:r>
            <a:r>
              <a:rPr lang="ru-RU" sz="2200" dirty="0" err="1" smtClean="0">
                <a:solidFill>
                  <a:prstClr val="black"/>
                </a:solidFill>
                <a:latin typeface="Constantia"/>
              </a:rPr>
              <a:t>Н.Е.Вераксы</a:t>
            </a:r>
            <a:r>
              <a:rPr lang="ru-RU" sz="2200" dirty="0" smtClean="0">
                <a:solidFill>
                  <a:prstClr val="black"/>
                </a:solidFill>
                <a:latin typeface="Constantia"/>
              </a:rPr>
              <a:t>, Т.С. Комаровой, М.А. Васильевой.</a:t>
            </a:r>
            <a:r>
              <a:rPr lang="ru-RU" sz="2200" b="1" dirty="0" smtClean="0">
                <a:solidFill>
                  <a:srgbClr val="002060"/>
                </a:solidFill>
                <a:latin typeface="Constantia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EB80A"/>
              </a:buClr>
              <a:buSzPct val="95000"/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Constantia"/>
              </a:rPr>
              <a:t> Адаптированная </a:t>
            </a:r>
            <a:r>
              <a:rPr lang="ru-RU" sz="2200" b="1" dirty="0">
                <a:solidFill>
                  <a:srgbClr val="002060"/>
                </a:solidFill>
                <a:latin typeface="Constantia"/>
              </a:rPr>
              <a:t>программа «Воспитания и обучения в детском саду»  под редакцией М.А. Васильевой, В.В. Гербовой, Т.С. Комаровой. </a:t>
            </a:r>
            <a:endParaRPr lang="ru-RU" sz="2200" b="1" dirty="0" smtClean="0">
              <a:solidFill>
                <a:srgbClr val="002060"/>
              </a:solidFill>
              <a:latin typeface="Constanti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FEB80A"/>
              </a:buClr>
              <a:buSzPct val="95000"/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Constantia"/>
              </a:rPr>
              <a:t>Программа </a:t>
            </a:r>
            <a:r>
              <a:rPr lang="ru-RU" sz="2200" b="1" dirty="0">
                <a:solidFill>
                  <a:srgbClr val="002060"/>
                </a:solidFill>
                <a:latin typeface="Constantia"/>
              </a:rPr>
              <a:t>подготовительного и 1-4 классов коррекционных образовательных учреждений VIII вида</a:t>
            </a:r>
            <a:r>
              <a:rPr lang="ru-RU" sz="2200" b="1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Constantia"/>
              </a:rPr>
              <a:t>под ред. В.В. Воронковой.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EB80A"/>
              </a:buClr>
              <a:buSzPct val="95000"/>
              <a:buFont typeface="Wingdings 2"/>
              <a:buChar char=""/>
              <a:defRPr/>
            </a:pPr>
            <a:r>
              <a:rPr lang="ru-RU" sz="2200" dirty="0">
                <a:solidFill>
                  <a:prstClr val="black"/>
                </a:solidFill>
                <a:latin typeface="Constantia"/>
              </a:rPr>
              <a:t>Программа дошкольных образовательных учреждений компенсирующего вида для детей с нарушениями интеллекта</a:t>
            </a:r>
            <a:r>
              <a:rPr lang="ru-RU" sz="2200" b="1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Constantia"/>
              </a:rPr>
              <a:t>«Коррекционно-развивающее обучение и воспитание», </a:t>
            </a:r>
            <a:r>
              <a:rPr lang="ru-RU" sz="2200" dirty="0">
                <a:solidFill>
                  <a:prstClr val="black"/>
                </a:solidFill>
                <a:latin typeface="Constantia"/>
              </a:rPr>
              <a:t>авторы Е.А. </a:t>
            </a:r>
            <a:r>
              <a:rPr lang="ru-RU" sz="2200" dirty="0" err="1">
                <a:solidFill>
                  <a:prstClr val="black"/>
                </a:solidFill>
                <a:latin typeface="Constantia"/>
              </a:rPr>
              <a:t>Стребелева</a:t>
            </a:r>
            <a:r>
              <a:rPr lang="ru-RU" sz="2200" dirty="0">
                <a:solidFill>
                  <a:prstClr val="black"/>
                </a:solidFill>
                <a:latin typeface="Constantia"/>
              </a:rPr>
              <a:t>, Е.А. </a:t>
            </a:r>
            <a:r>
              <a:rPr lang="ru-RU" sz="2200" dirty="0" err="1">
                <a:solidFill>
                  <a:prstClr val="black"/>
                </a:solidFill>
                <a:latin typeface="Constantia"/>
              </a:rPr>
              <a:t>Екжанова</a:t>
            </a:r>
            <a:r>
              <a:rPr lang="ru-RU" sz="2200" dirty="0">
                <a:solidFill>
                  <a:prstClr val="black"/>
                </a:solidFill>
                <a:latin typeface="Constantia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EB80A"/>
              </a:buClr>
              <a:buSzPct val="95000"/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Constantia"/>
              </a:rPr>
              <a:t>Обучение </a:t>
            </a:r>
            <a:r>
              <a:rPr lang="ru-RU" sz="2200" b="1" dirty="0">
                <a:solidFill>
                  <a:srgbClr val="002060"/>
                </a:solidFill>
                <a:latin typeface="Constantia"/>
              </a:rPr>
              <a:t>и коррекция развития дошкольников с нарушениями движений</a:t>
            </a:r>
            <a:r>
              <a:rPr lang="ru-RU" sz="2200" b="1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Constantia"/>
              </a:rPr>
              <a:t>под ред. И.А. Смирновой.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38150" y="692150"/>
            <a:ext cx="8229600" cy="1143000"/>
          </a:xfrm>
        </p:spPr>
        <p:txBody>
          <a:bodyPr/>
          <a:lstStyle/>
          <a:p>
            <a:pPr marL="273050" indent="-273050" eaLnBrk="1" hangingPunct="1">
              <a:spcBef>
                <a:spcPct val="20000"/>
              </a:spcBef>
            </a:pPr>
            <a:r>
              <a:rPr lang="ru-RU" altLang="ru-RU" sz="2800" b="1" i="1" smtClean="0">
                <a:solidFill>
                  <a:srgbClr val="000000"/>
                </a:solidFill>
                <a:latin typeface="Constantia" pitchFamily="18" charset="0"/>
              </a:rPr>
              <a:t> Кадровое обеспечение учебно – воспитательного процесса.</a:t>
            </a:r>
            <a:r>
              <a:rPr lang="ru-RU" altLang="ru-RU" sz="2600" smtClean="0">
                <a:solidFill>
                  <a:srgbClr val="000000"/>
                </a:solidFill>
                <a:latin typeface="Constantia" pitchFamily="18" charset="0"/>
              </a:rPr>
              <a:t/>
            </a:r>
            <a:br>
              <a:rPr lang="ru-RU" altLang="ru-RU" sz="2600" smtClean="0">
                <a:solidFill>
                  <a:srgbClr val="000000"/>
                </a:solidFill>
                <a:latin typeface="Constantia" pitchFamily="18" charset="0"/>
              </a:rPr>
            </a:br>
            <a:r>
              <a:rPr lang="ru-RU" altLang="ru-RU" sz="2000" b="1" smtClean="0">
                <a:solidFill>
                  <a:srgbClr val="000000"/>
                </a:solidFill>
                <a:latin typeface="Constantia" pitchFamily="18" charset="0"/>
              </a:rPr>
              <a:t>     Муниципальное образовательное учреждение  специальная (коррекционная) начальная школа - детский сад № 158 полностью укомплектовано кадрами</a:t>
            </a:r>
            <a:endParaRPr lang="ru-RU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349500"/>
            <a:ext cx="7981950" cy="42386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93713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Взаимодействие специалистов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73238"/>
            <a:ext cx="54483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" descr="IMGP535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63208">
            <a:off x="303213" y="1122363"/>
            <a:ext cx="2074862" cy="1555750"/>
          </a:xfrm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5409">
            <a:off x="6862763" y="4418013"/>
            <a:ext cx="17589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3" descr="IMGP559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7812">
            <a:off x="6911975" y="1274763"/>
            <a:ext cx="158432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1857</Words>
  <Application>Microsoft Office PowerPoint</Application>
  <PresentationFormat>Экран (4:3)</PresentationFormat>
  <Paragraphs>235</Paragraphs>
  <Slides>57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Тема Office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задачи МОУ</vt:lpstr>
      <vt:lpstr>Презентация PowerPoint</vt:lpstr>
      <vt:lpstr> Кадровое обеспечение учебно – воспитательного процесса.      Муниципальное образовательное учреждение  специальная (коррекционная) начальная школа - детский сад № 158 полностью укомплектовано кадрами</vt:lpstr>
      <vt:lpstr>Взаимодействие специалистов</vt:lpstr>
      <vt:lpstr> «Начальную школу – детский сад № 158 для детей с ограниченными возможностями здоровья» посещают дети в возрасте от 1,5 до 13 лет, имеющие нарушение опорно-двигательного аппарата и ДЦП</vt:lpstr>
      <vt:lpstr>Кроме того большинство воспитанников страдают нарушениями интеллекта различной степени выраженности. В дошкольные группы принимаются дети  в возрасте от 1, 5 до 7 лет.</vt:lpstr>
      <vt:lpstr>Презентация PowerPoint</vt:lpstr>
      <vt:lpstr>Презентация PowerPoint</vt:lpstr>
      <vt:lpstr>Презентация PowerPoint</vt:lpstr>
      <vt:lpstr>Характеристика детей с НОДА</vt:lpstr>
      <vt:lpstr>Дети с нарушением ОДА:</vt:lpstr>
      <vt:lpstr>Режим двигательной активности</vt:lpstr>
      <vt:lpstr>Презентация PowerPoint</vt:lpstr>
      <vt:lpstr>ПРЕДМЕТНО РАЗВИВАЮЩАЯ СРЕДА </vt:lpstr>
      <vt:lpstr>Презентация PowerPoint</vt:lpstr>
      <vt:lpstr>Физкультурные и мягкие игровые модули в групповых помещениях </vt:lpstr>
      <vt:lpstr>Формы работы с детьми с НОДА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ЛФК и массаж</vt:lpstr>
      <vt:lpstr>Групповые и индивидуальные занятия для детей с патологией развития стопы с использованием  ходовых дорожек. </vt:lpstr>
      <vt:lpstr>Презентация PowerPoint</vt:lpstr>
      <vt:lpstr>Фитбол-гимнастика позволяет решать следующие задачи • Развитие двигательных качеств; • Обучение основным двигательным действиям; • Развитие и совершенствование координации движений и равновесия; • Укрепление мышечного корсета, создание навыка правильной осанки; • Улучшения функционирования сердечно-сосудистой и дыхательной систем; • Нормализация работы нервной системы, стимуляция нервно-психического развития; • Улучшение кровоснабжения позвоночника, суставов и внутренних органов, устранение венозного застоя; • Улучшение коммуникативной и эмоционально-волевой сферы; • Стимуляция развития анализаторных систем, проприорцептивной чувствительности; • Развитие мелкой моторики и речи; • Адаптация организма к физической нагрузке.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Укладка</vt:lpstr>
      <vt:lpstr>Профилактика и коррекция функциональной недостаточности стопы (плоскостопия, косолапости) . а) Корригирующие упражнения (с предметами и без предметов)  на физических занятиях, утренней корригирующей гимнастике, активной гимнастике после дневного сна.  б) Гигиена и массаж рефлекторных зон стопы с использованием (камушков, деревянных палочек, мешков с песком, маленьких шариков, набивных мячей) . в) Дорожка массажер.  г) Ношение ортопедической обуви.   д) Катание на велосипеде.  е) ограничение нагрузки на нижние конечности.  ж) Обливание стоп холодной водой.  Оздоровительные мероприятия Регулярный осмотр педиатром.  </vt:lpstr>
      <vt:lpstr>Презентация PowerPoint</vt:lpstr>
      <vt:lpstr>Упражнения для развития мелкой моторики </vt:lpstr>
      <vt:lpstr>Использование нетрадиционного оборудования в ортопедических группах </vt:lpstr>
      <vt:lpstr>Организация обучения и воспитания детей с НОДА</vt:lpstr>
      <vt:lpstr>Задачи</vt:lpstr>
      <vt:lpstr>Направления работы</vt:lpstr>
      <vt:lpstr>Деятельность учителя - логопеда</vt:lpstr>
      <vt:lpstr>Задачи:</vt:lpstr>
      <vt:lpstr>Направление деятельности:</vt:lpstr>
      <vt:lpstr>Деятельность педагога-психолога</vt:lpstr>
      <vt:lpstr>Взаимодействие с родителями</vt:lpstr>
      <vt:lpstr>Формы работы с родителями с использованием ИКТ </vt:lpstr>
      <vt:lpstr>Перспективы</vt:lpstr>
      <vt:lpstr>Вывод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Наталья Николаевна Новикова</cp:lastModifiedBy>
  <cp:revision>55</cp:revision>
  <dcterms:created xsi:type="dcterms:W3CDTF">2013-12-04T14:53:15Z</dcterms:created>
  <dcterms:modified xsi:type="dcterms:W3CDTF">2015-12-21T10:57:27Z</dcterms:modified>
</cp:coreProperties>
</file>