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2" r:id="rId14"/>
    <p:sldId id="283" r:id="rId15"/>
    <p:sldId id="284" r:id="rId16"/>
    <p:sldId id="285" r:id="rId17"/>
    <p:sldId id="286" r:id="rId18"/>
    <p:sldId id="287" r:id="rId19"/>
    <p:sldId id="268" r:id="rId20"/>
    <p:sldId id="271" r:id="rId21"/>
    <p:sldId id="278" r:id="rId22"/>
    <p:sldId id="279" r:id="rId23"/>
    <p:sldId id="280" r:id="rId24"/>
  </p:sldIdLst>
  <p:sldSz cx="10080625" cy="7559675"/>
  <p:notesSz cx="7559675" cy="10691813"/>
  <p:defaultTextStyle>
    <a:defPPr>
      <a:defRPr lang="en-GB"/>
    </a:defPPr>
    <a:lvl1pPr algn="l" defTabSz="449263" rtl="0" fontAlgn="base">
      <a:spcBef>
        <a:spcPct val="0"/>
      </a:spcBef>
      <a:spcAft>
        <a:spcPct val="0"/>
      </a:spcAft>
      <a:defRPr kern="1200">
        <a:solidFill>
          <a:schemeClr val="tx1"/>
        </a:solidFill>
        <a:latin typeface="Garamond" pitchFamily="18" charset="0"/>
        <a:ea typeface="+mn-ea"/>
        <a:cs typeface="+mn-cs"/>
      </a:defRPr>
    </a:lvl1pPr>
    <a:lvl2pPr marL="742950" indent="-285750" algn="l" defTabSz="449263" rtl="0" fontAlgn="base">
      <a:spcBef>
        <a:spcPct val="0"/>
      </a:spcBef>
      <a:spcAft>
        <a:spcPct val="0"/>
      </a:spcAft>
      <a:defRPr kern="1200">
        <a:solidFill>
          <a:schemeClr val="tx1"/>
        </a:solidFill>
        <a:latin typeface="Garamond" pitchFamily="18" charset="0"/>
        <a:ea typeface="+mn-ea"/>
        <a:cs typeface="+mn-cs"/>
      </a:defRPr>
    </a:lvl2pPr>
    <a:lvl3pPr marL="1143000" indent="-228600" algn="l" defTabSz="449263" rtl="0" fontAlgn="base">
      <a:spcBef>
        <a:spcPct val="0"/>
      </a:spcBef>
      <a:spcAft>
        <a:spcPct val="0"/>
      </a:spcAft>
      <a:defRPr kern="1200">
        <a:solidFill>
          <a:schemeClr val="tx1"/>
        </a:solidFill>
        <a:latin typeface="Garamond" pitchFamily="18" charset="0"/>
        <a:ea typeface="+mn-ea"/>
        <a:cs typeface="+mn-cs"/>
      </a:defRPr>
    </a:lvl3pPr>
    <a:lvl4pPr marL="1600200" indent="-228600" algn="l" defTabSz="449263" rtl="0" fontAlgn="base">
      <a:spcBef>
        <a:spcPct val="0"/>
      </a:spcBef>
      <a:spcAft>
        <a:spcPct val="0"/>
      </a:spcAft>
      <a:defRPr kern="1200">
        <a:solidFill>
          <a:schemeClr val="tx1"/>
        </a:solidFill>
        <a:latin typeface="Garamond" pitchFamily="18" charset="0"/>
        <a:ea typeface="+mn-ea"/>
        <a:cs typeface="+mn-cs"/>
      </a:defRPr>
    </a:lvl4pPr>
    <a:lvl5pPr marL="2057400" indent="-228600" algn="l" defTabSz="449263"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55" d="100"/>
          <a:sy n="55" d="100"/>
        </p:scale>
        <p:origin x="-102" y="-276"/>
      </p:cViewPr>
      <p:guideLst>
        <p:guide orient="horz" pos="2160"/>
        <p:guide pos="2880"/>
      </p:guideLst>
    </p:cSldViewPr>
  </p:slideViewPr>
  <p:outlineViewPr>
    <p:cViewPr varScale="1">
      <p:scale>
        <a:sx n="170" d="200"/>
        <a:sy n="170" d="200"/>
      </p:scale>
      <p:origin x="0" y="867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sldImg"/>
          </p:nvPr>
        </p:nvSpPr>
        <p:spPr bwMode="auto">
          <a:xfrm>
            <a:off x="1312863" y="1027113"/>
            <a:ext cx="4932362"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0" name="Rectangle 2"/>
          <p:cNvSpPr>
            <a:spLocks noGrp="1" noChangeArrowheads="1"/>
          </p:cNvSpPr>
          <p:nvPr>
            <p:ph type="body"/>
          </p:nvPr>
        </p:nvSpPr>
        <p:spPr bwMode="auto">
          <a:xfrm>
            <a:off x="1169988" y="5086350"/>
            <a:ext cx="5224462" cy="41052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noProof="0" smtClean="0"/>
          </a:p>
        </p:txBody>
      </p:sp>
    </p:spTree>
    <p:extLst>
      <p:ext uri="{BB962C8B-B14F-4D97-AF65-F5344CB8AC3E}">
        <p14:creationId xmlns:p14="http://schemas.microsoft.com/office/powerpoint/2010/main" val="308809087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27651" name="Rectangle 2"/>
          <p:cNvSpPr>
            <a:spLocks noChangeArrowheads="1"/>
          </p:cNvSpPr>
          <p:nvPr>
            <p:ph type="body" idx="1"/>
          </p:nvPr>
        </p:nvSpPr>
        <p:spPr>
          <a:xfrm>
            <a:off x="777875" y="4776788"/>
            <a:ext cx="6218238" cy="443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36867"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37891"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38915"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39939"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40963"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41987"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43011"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44035"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45059"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46083"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28675"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47107"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48131"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49155"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50179"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29699"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30723"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31747"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32771"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33795"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34819"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ChangeArrowheads="1" noTextEdit="1"/>
          </p:cNvSpPr>
          <p:nvPr>
            <p:ph type="sldImg"/>
          </p:nvPr>
        </p:nvSpPr>
        <p:spPr>
          <a:xfrm>
            <a:off x="1312863" y="1027113"/>
            <a:ext cx="4933950" cy="3700462"/>
          </a:xfrm>
          <a:solidFill>
            <a:srgbClr val="FFFFFF"/>
          </a:solidFill>
          <a:ln>
            <a:solidFill>
              <a:srgbClr val="000000"/>
            </a:solidFill>
            <a:miter lim="800000"/>
            <a:headEnd/>
            <a:tailEnd/>
          </a:ln>
        </p:spPr>
      </p:sp>
      <p:sp>
        <p:nvSpPr>
          <p:cNvPr id="35843" name="Rectangle 2"/>
          <p:cNvSpPr>
            <a:spLocks noChangeArrowheads="1"/>
          </p:cNvSpPr>
          <p:nvPr>
            <p:ph type="body" idx="1"/>
          </p:nvPr>
        </p:nvSpPr>
        <p:spPr>
          <a:xfrm>
            <a:off x="1169988" y="5086350"/>
            <a:ext cx="5226050"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077450" cy="7550150"/>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4"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9" name="Freeform 5"/>
              <p:cNvSpPr>
                <a:spLocks/>
              </p:cNvSpPr>
              <p:nvPr/>
            </p:nvSpPr>
            <p:spPr bwMode="hidden">
              <a:xfrm>
                <a:off x="4170" y="2671"/>
                <a:ext cx="1262"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58379" name="Rectangle 11"/>
          <p:cNvSpPr>
            <a:spLocks noGrp="1" noChangeArrowheads="1"/>
          </p:cNvSpPr>
          <p:nvPr>
            <p:ph type="ctrTitle" sz="quarter"/>
          </p:nvPr>
        </p:nvSpPr>
        <p:spPr>
          <a:xfrm>
            <a:off x="755650" y="1914525"/>
            <a:ext cx="8569325" cy="2117725"/>
          </a:xfrm>
        </p:spPr>
        <p:txBody>
          <a:bodyPr/>
          <a:lstStyle>
            <a:lvl1pPr>
              <a:defRPr sz="6600"/>
            </a:lvl1pPr>
          </a:lstStyle>
          <a:p>
            <a:r>
              <a:rPr lang="ru-RU"/>
              <a:t>Образец заголовка</a:t>
            </a:r>
          </a:p>
        </p:txBody>
      </p:sp>
      <p:sp>
        <p:nvSpPr>
          <p:cNvPr id="58380" name="Rectangle 12"/>
          <p:cNvSpPr>
            <a:spLocks noGrp="1" noChangeArrowheads="1"/>
          </p:cNvSpPr>
          <p:nvPr>
            <p:ph type="subTitle" sz="quarter" idx="1"/>
          </p:nvPr>
        </p:nvSpPr>
        <p:spPr>
          <a:xfrm>
            <a:off x="1512888" y="4283075"/>
            <a:ext cx="7056437" cy="1931988"/>
          </a:xfrm>
        </p:spPr>
        <p:txBody>
          <a:bodyPr/>
          <a:lstStyle>
            <a:lvl1pPr marL="0" indent="0" algn="ctr">
              <a:buFont typeface="Wingdings" charset="2"/>
              <a:buNone/>
              <a:defRPr/>
            </a:lvl1pPr>
          </a:lstStyle>
          <a:p>
            <a:r>
              <a:rPr lang="ru-RU"/>
              <a:t>Образец подзаголовка</a:t>
            </a:r>
          </a:p>
        </p:txBody>
      </p:sp>
      <p:sp>
        <p:nvSpPr>
          <p:cNvPr id="13" name="Rectangle 13"/>
          <p:cNvSpPr>
            <a:spLocks noGrp="1" noChangeArrowheads="1"/>
          </p:cNvSpPr>
          <p:nvPr>
            <p:ph type="dt" sz="quarter" idx="10"/>
          </p:nvPr>
        </p:nvSpPr>
        <p:spPr>
          <a:xfrm>
            <a:off x="504825" y="6888163"/>
            <a:ext cx="2351088" cy="523875"/>
          </a:xfrm>
        </p:spPr>
        <p:txBody>
          <a:bodyPr/>
          <a:lstStyle>
            <a:lvl1pPr>
              <a:defRPr/>
            </a:lvl1pPr>
          </a:lstStyle>
          <a:p>
            <a:pPr>
              <a:defRPr/>
            </a:pPr>
            <a:endParaRPr lang="ru-RU"/>
          </a:p>
        </p:txBody>
      </p:sp>
      <p:sp>
        <p:nvSpPr>
          <p:cNvPr id="14" name="Rectangle 14"/>
          <p:cNvSpPr>
            <a:spLocks noGrp="1" noChangeArrowheads="1"/>
          </p:cNvSpPr>
          <p:nvPr>
            <p:ph type="ftr" sz="quarter" idx="11"/>
          </p:nvPr>
        </p:nvSpPr>
        <p:spPr>
          <a:xfrm>
            <a:off x="3444875" y="6891338"/>
            <a:ext cx="3190875" cy="525462"/>
          </a:xfrm>
        </p:spPr>
        <p:txBody>
          <a:bodyPr/>
          <a:lstStyle>
            <a:lvl1pPr>
              <a:defRPr/>
            </a:lvl1pPr>
          </a:lstStyle>
          <a:p>
            <a:pPr>
              <a:defRPr/>
            </a:pPr>
            <a:endParaRPr lang="ru-RU"/>
          </a:p>
        </p:txBody>
      </p:sp>
      <p:sp>
        <p:nvSpPr>
          <p:cNvPr id="15" name="Rectangle 15"/>
          <p:cNvSpPr>
            <a:spLocks noGrp="1" noChangeArrowheads="1"/>
          </p:cNvSpPr>
          <p:nvPr>
            <p:ph type="sldNum" sz="quarter" idx="12"/>
          </p:nvPr>
        </p:nvSpPr>
        <p:spPr>
          <a:xfrm>
            <a:off x="7224713" y="6894513"/>
            <a:ext cx="2352675" cy="525462"/>
          </a:xfrm>
        </p:spPr>
        <p:txBody>
          <a:bodyPr/>
          <a:lstStyle>
            <a:lvl1pPr>
              <a:defRPr/>
            </a:lvl1pPr>
          </a:lstStyle>
          <a:p>
            <a:pPr>
              <a:defRPr/>
            </a:pPr>
            <a:fld id="{2BDE5F4C-DA6C-483A-9F16-899826A1FD61}" type="slidenum">
              <a:rPr lang="ru-RU"/>
              <a:pPr>
                <a:defRPr/>
              </a:pPr>
              <a:t>‹#›</a:t>
            </a:fld>
            <a:endParaRPr lang="ru-RU"/>
          </a:p>
        </p:txBody>
      </p:sp>
    </p:spTree>
    <p:extLst>
      <p:ext uri="{BB962C8B-B14F-4D97-AF65-F5344CB8AC3E}">
        <p14:creationId xmlns:p14="http://schemas.microsoft.com/office/powerpoint/2010/main" val="333223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534D9889-76EB-441B-9C47-9ADB4C6CBBCE}"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3326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10438" y="303213"/>
            <a:ext cx="2266950" cy="64500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4825" y="303213"/>
            <a:ext cx="6653213" cy="64500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C52B71BC-28AA-4F2C-9377-1918BD95BF41}"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857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14E437F-E5FE-4562-BC5C-6B6EB2C25753}"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67385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C9591D8-A8FB-43CA-BD37-323A1D1F36F5}" type="slidenum">
              <a:rPr lang="ru-RU"/>
              <a:pPr>
                <a:defRPr/>
              </a:pPr>
              <a:t>‹#›</a:t>
            </a:fld>
            <a:endParaRPr lang="ru-RU"/>
          </a:p>
        </p:txBody>
      </p:sp>
      <p:sp>
        <p:nvSpPr>
          <p:cNvPr id="6"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01467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88574EF7-5E36-486B-A808-DF26F73123D5}"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98682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3E7F2FE0-58B7-45EF-929D-547615C844CC}" type="slidenum">
              <a:rPr lang="ru-RU"/>
              <a:pPr>
                <a:defRPr/>
              </a:pPr>
              <a:t>‹#›</a:t>
            </a:fld>
            <a:endParaRPr lang="ru-RU"/>
          </a:p>
        </p:txBody>
      </p:sp>
      <p:sp>
        <p:nvSpPr>
          <p:cNvPr id="9"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86287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CDB10F45-47B9-48B3-B41D-720C25556992}" type="slidenum">
              <a:rPr lang="ru-RU"/>
              <a:pPr>
                <a:defRPr/>
              </a:pPr>
              <a:t>‹#›</a:t>
            </a:fld>
            <a:endParaRPr lang="ru-RU"/>
          </a:p>
        </p:txBody>
      </p:sp>
      <p:sp>
        <p:nvSpPr>
          <p:cNvPr id="5"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2682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5643E29E-5D60-4A51-89D7-9AD00CA7D33C}" type="slidenum">
              <a:rPr lang="ru-RU"/>
              <a:pPr>
                <a:defRPr/>
              </a:pPr>
              <a:t>‹#›</a:t>
            </a:fld>
            <a:endParaRPr lang="ru-RU"/>
          </a:p>
        </p:txBody>
      </p:sp>
      <p:sp>
        <p:nvSpPr>
          <p:cNvPr id="4"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9616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DF50AA0A-31BD-4728-A8D7-4C5DC28CEA22}"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53087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D925C030-474F-440E-81F1-E33DB42474AD}" type="slidenum">
              <a:rPr lang="ru-RU"/>
              <a:pPr>
                <a:defRPr/>
              </a:pPr>
              <a:t>‹#›</a:t>
            </a:fld>
            <a:endParaRPr lang="ru-RU"/>
          </a:p>
        </p:txBody>
      </p:sp>
      <p:sp>
        <p:nvSpPr>
          <p:cNvPr id="7" name="Rectangle 14"/>
          <p:cNvSpPr>
            <a:spLocks noGrp="1" noChangeArrowheads="1"/>
          </p:cNvSpPr>
          <p:nvPr>
            <p:ph type="ftr" sz="quarter"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60075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dt" sz="half" idx="2"/>
          </p:nvPr>
        </p:nvSpPr>
        <p:spPr bwMode="auto">
          <a:xfrm>
            <a:off x="504825" y="6891338"/>
            <a:ext cx="2351088" cy="525462"/>
          </a:xfrm>
          <a:prstGeom prst="rect">
            <a:avLst/>
          </a:prstGeom>
          <a:noFill/>
          <a:ln w="9525">
            <a:noFill/>
            <a:miter lim="800000"/>
            <a:headEnd/>
            <a:tailEnd/>
          </a:ln>
          <a:effectLst/>
        </p:spPr>
        <p:txBody>
          <a:bodyPr vert="horz" wrap="square" lIns="100794" tIns="50397" rIns="100794" bIns="50397" numCol="1" anchor="b" anchorCtr="0" compatLnSpc="1">
            <a:prstTxWarp prst="textNoShape">
              <a:avLst/>
            </a:prstTxWarp>
          </a:bodyPr>
          <a:lstStyle>
            <a:lvl1pPr>
              <a:defRPr sz="1300">
                <a:latin typeface="Arial" charset="0"/>
              </a:defRPr>
            </a:lvl1pPr>
          </a:lstStyle>
          <a:p>
            <a:pPr>
              <a:defRPr/>
            </a:pPr>
            <a:endParaRPr lang="ru-RU"/>
          </a:p>
        </p:txBody>
      </p:sp>
      <p:sp>
        <p:nvSpPr>
          <p:cNvPr id="57347" name="Rectangle 3"/>
          <p:cNvSpPr>
            <a:spLocks noGrp="1" noChangeArrowheads="1"/>
          </p:cNvSpPr>
          <p:nvPr>
            <p:ph type="sldNum" sz="quarter" idx="4"/>
          </p:nvPr>
        </p:nvSpPr>
        <p:spPr bwMode="auto">
          <a:xfrm>
            <a:off x="7224713" y="6888163"/>
            <a:ext cx="2352675" cy="523875"/>
          </a:xfrm>
          <a:prstGeom prst="rect">
            <a:avLst/>
          </a:prstGeom>
          <a:noFill/>
          <a:ln w="9525">
            <a:noFill/>
            <a:miter lim="800000"/>
            <a:headEnd/>
            <a:tailEnd/>
          </a:ln>
          <a:effectLst/>
        </p:spPr>
        <p:txBody>
          <a:bodyPr vert="horz" wrap="square" lIns="100794" tIns="50397" rIns="100794" bIns="50397" numCol="1" anchor="b" anchorCtr="0" compatLnSpc="1">
            <a:prstTxWarp prst="textNoShape">
              <a:avLst/>
            </a:prstTxWarp>
          </a:bodyPr>
          <a:lstStyle>
            <a:lvl1pPr algn="r">
              <a:defRPr sz="1300">
                <a:latin typeface="Arial" charset="0"/>
              </a:defRPr>
            </a:lvl1pPr>
          </a:lstStyle>
          <a:p>
            <a:pPr>
              <a:defRPr/>
            </a:pPr>
            <a:fld id="{38D24DF3-562D-4731-9A66-F2AC9237E495}" type="slidenum">
              <a:rPr lang="ru-RU"/>
              <a:pPr>
                <a:defRPr/>
              </a:pPr>
              <a:t>‹#›</a:t>
            </a:fld>
            <a:endParaRPr lang="ru-RU"/>
          </a:p>
        </p:txBody>
      </p:sp>
      <p:grpSp>
        <p:nvGrpSpPr>
          <p:cNvPr id="1028" name="Group 4"/>
          <p:cNvGrpSpPr>
            <a:grpSpLocks/>
          </p:cNvGrpSpPr>
          <p:nvPr/>
        </p:nvGrpSpPr>
        <p:grpSpPr bwMode="auto">
          <a:xfrm>
            <a:off x="0" y="0"/>
            <a:ext cx="10077450" cy="7550150"/>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57350" name="Freeform 6"/>
              <p:cNvSpPr>
                <a:spLocks/>
              </p:cNvSpPr>
              <p:nvPr/>
            </p:nvSpPr>
            <p:spPr bwMode="hidden">
              <a:xfrm>
                <a:off x="1728" y="2644"/>
                <a:ext cx="2884"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57351" name="Freeform 7"/>
              <p:cNvSpPr>
                <a:spLocks/>
              </p:cNvSpPr>
              <p:nvPr/>
            </p:nvSpPr>
            <p:spPr bwMode="hidden">
              <a:xfrm>
                <a:off x="4170" y="2671"/>
                <a:ext cx="1262"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573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573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573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573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573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57357" name="Rectangle 13"/>
          <p:cNvSpPr>
            <a:spLocks noGrp="1" noRot="1" noChangeArrowheads="1"/>
          </p:cNvSpPr>
          <p:nvPr>
            <p:ph type="title"/>
          </p:nvPr>
        </p:nvSpPr>
        <p:spPr bwMode="auto">
          <a:xfrm>
            <a:off x="504825" y="303213"/>
            <a:ext cx="9072563" cy="1258887"/>
          </a:xfrm>
          <a:prstGeom prst="rect">
            <a:avLst/>
          </a:prstGeom>
          <a:noFill/>
          <a:ln w="9525">
            <a:noFill/>
            <a:miter lim="800000"/>
            <a:headEnd/>
            <a:tailEnd/>
          </a:ln>
          <a:effectLst/>
        </p:spPr>
        <p:txBody>
          <a:bodyPr vert="horz" wrap="square" lIns="100794" tIns="50397" rIns="100794" bIns="50397" numCol="1" anchor="ctr" anchorCtr="0" compatLnSpc="1">
            <a:prstTxWarp prst="textNoShape">
              <a:avLst/>
            </a:prstTxWarp>
          </a:bodyPr>
          <a:lstStyle/>
          <a:p>
            <a:pPr lvl="0"/>
            <a:r>
              <a:rPr lang="ru-RU" smtClean="0"/>
              <a:t>Образец заголовка</a:t>
            </a:r>
          </a:p>
        </p:txBody>
      </p:sp>
      <p:sp>
        <p:nvSpPr>
          <p:cNvPr id="57358" name="Rectangle 14"/>
          <p:cNvSpPr>
            <a:spLocks noGrp="1" noChangeArrowheads="1"/>
          </p:cNvSpPr>
          <p:nvPr>
            <p:ph type="ftr" sz="quarter" idx="3"/>
          </p:nvPr>
        </p:nvSpPr>
        <p:spPr bwMode="auto">
          <a:xfrm>
            <a:off x="3444875" y="6888163"/>
            <a:ext cx="3190875" cy="523875"/>
          </a:xfrm>
          <a:prstGeom prst="rect">
            <a:avLst/>
          </a:prstGeom>
          <a:noFill/>
          <a:ln w="9525">
            <a:noFill/>
            <a:miter lim="800000"/>
            <a:headEnd/>
            <a:tailEnd/>
          </a:ln>
          <a:effectLst/>
        </p:spPr>
        <p:txBody>
          <a:bodyPr vert="horz" wrap="square" lIns="100794" tIns="50397" rIns="100794" bIns="50397" numCol="1" anchor="b" anchorCtr="0" compatLnSpc="1">
            <a:prstTxWarp prst="textNoShape">
              <a:avLst/>
            </a:prstTxWarp>
          </a:bodyPr>
          <a:lstStyle>
            <a:lvl1pPr algn="ctr">
              <a:defRPr sz="1300">
                <a:latin typeface="Arial" charset="0"/>
              </a:defRPr>
            </a:lvl1pPr>
          </a:lstStyle>
          <a:p>
            <a:pPr>
              <a:defRPr/>
            </a:pPr>
            <a:endParaRPr lang="ru-RU"/>
          </a:p>
        </p:txBody>
      </p:sp>
      <p:sp>
        <p:nvSpPr>
          <p:cNvPr id="57359" name="Rectangle 15"/>
          <p:cNvSpPr>
            <a:spLocks noGrp="1" noChangeArrowheads="1"/>
          </p:cNvSpPr>
          <p:nvPr>
            <p:ph type="body" idx="1"/>
          </p:nvPr>
        </p:nvSpPr>
        <p:spPr bwMode="auto">
          <a:xfrm>
            <a:off x="504825" y="1763713"/>
            <a:ext cx="9072563" cy="4989512"/>
          </a:xfrm>
          <a:prstGeom prst="rect">
            <a:avLst/>
          </a:prstGeom>
          <a:noFill/>
          <a:ln w="9525">
            <a:noFill/>
            <a:miter lim="800000"/>
            <a:headEnd/>
            <a:tailEnd/>
          </a:ln>
          <a:effectLst/>
        </p:spPr>
        <p:txBody>
          <a:bodyPr vert="horz" wrap="square" lIns="100794" tIns="50397" rIns="100794" bIns="50397"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1008063" rtl="0" eaLnBrk="0" fontAlgn="base" hangingPunct="0">
        <a:spcBef>
          <a:spcPct val="0"/>
        </a:spcBef>
        <a:spcAft>
          <a:spcPct val="0"/>
        </a:spcAft>
        <a:defRPr sz="4900" b="1">
          <a:solidFill>
            <a:schemeClr val="tx2"/>
          </a:solidFill>
          <a:effectLst>
            <a:outerShdw blurRad="38100" dist="38100" dir="2700000" algn="tl">
              <a:srgbClr val="000000"/>
            </a:outerShdw>
          </a:effectLst>
          <a:latin typeface="+mj-lt"/>
          <a:ea typeface="+mj-ea"/>
          <a:cs typeface="+mj-cs"/>
        </a:defRPr>
      </a:lvl1pPr>
      <a:lvl2pPr algn="ctr" defTabSz="1008063"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2pPr>
      <a:lvl3pPr algn="ctr" defTabSz="1008063"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3pPr>
      <a:lvl4pPr algn="ctr" defTabSz="1008063"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4pPr>
      <a:lvl5pPr algn="ctr" defTabSz="1008063"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5pPr>
      <a:lvl6pPr marL="457200" algn="ctr" defTabSz="1008063"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6pPr>
      <a:lvl7pPr marL="914400" algn="ctr" defTabSz="1008063"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7pPr>
      <a:lvl8pPr marL="1371600" algn="ctr" defTabSz="1008063"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8pPr>
      <a:lvl9pPr marL="1828800" algn="ctr" defTabSz="1008063"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9pPr>
    </p:titleStyle>
    <p:bodyStyle>
      <a:lvl1pPr marL="377825" indent="-377825" algn="l" defTabSz="1008063" rtl="0" eaLnBrk="0" fontAlgn="base" hangingPunct="0">
        <a:spcBef>
          <a:spcPct val="20000"/>
        </a:spcBef>
        <a:spcAft>
          <a:spcPct val="0"/>
        </a:spcAft>
        <a:buClr>
          <a:schemeClr val="hlink"/>
        </a:buClr>
        <a:buSzPct val="70000"/>
        <a:buFont typeface="Wingdings" charset="2"/>
        <a:buChar char="n"/>
        <a:defRPr sz="3500">
          <a:solidFill>
            <a:schemeClr val="tx1"/>
          </a:solidFill>
          <a:effectLst>
            <a:outerShdw blurRad="38100" dist="38100" dir="2700000" algn="tl">
              <a:srgbClr val="000000"/>
            </a:outerShdw>
          </a:effectLst>
          <a:latin typeface="+mn-lt"/>
          <a:ea typeface="+mn-ea"/>
          <a:cs typeface="+mn-cs"/>
        </a:defRPr>
      </a:lvl1pPr>
      <a:lvl2pPr marL="819150" indent="-315913" algn="l" defTabSz="1008063" rtl="0" eaLnBrk="0" fontAlgn="base" hangingPunct="0">
        <a:spcBef>
          <a:spcPct val="20000"/>
        </a:spcBef>
        <a:spcAft>
          <a:spcPct val="0"/>
        </a:spcAft>
        <a:buClr>
          <a:schemeClr val="accent2"/>
        </a:buClr>
        <a:buSzPct val="70000"/>
        <a:buFont typeface="Wingdings" charset="2"/>
        <a:buChar char="n"/>
        <a:defRPr sz="3100">
          <a:solidFill>
            <a:schemeClr val="tx1"/>
          </a:solidFill>
          <a:effectLst>
            <a:outerShdw blurRad="38100" dist="38100" dir="2700000" algn="tl">
              <a:srgbClr val="000000"/>
            </a:outerShdw>
          </a:effectLst>
          <a:latin typeface="+mn-lt"/>
        </a:defRPr>
      </a:lvl2pPr>
      <a:lvl3pPr marL="1260475" indent="-252413" algn="l" defTabSz="1008063" rtl="0" eaLnBrk="0" fontAlgn="base" hangingPunct="0">
        <a:spcBef>
          <a:spcPct val="20000"/>
        </a:spcBef>
        <a:spcAft>
          <a:spcPct val="0"/>
        </a:spcAft>
        <a:buClr>
          <a:schemeClr val="tx2"/>
        </a:buClr>
        <a:buSzPct val="70000"/>
        <a:buFont typeface="Wingdings" charset="2"/>
        <a:buChar char="n"/>
        <a:defRPr sz="2600">
          <a:solidFill>
            <a:schemeClr val="tx1"/>
          </a:solidFill>
          <a:effectLst>
            <a:outerShdw blurRad="38100" dist="38100" dir="2700000" algn="tl">
              <a:srgbClr val="000000"/>
            </a:outerShdw>
          </a:effectLst>
          <a:latin typeface="+mn-lt"/>
        </a:defRPr>
      </a:lvl3pPr>
      <a:lvl4pPr marL="1763713" indent="-252413" algn="l" defTabSz="1008063" rtl="0" eaLnBrk="0" fontAlgn="base" hangingPunct="0">
        <a:spcBef>
          <a:spcPct val="20000"/>
        </a:spcBef>
        <a:spcAft>
          <a:spcPct val="0"/>
        </a:spcAft>
        <a:buClr>
          <a:schemeClr val="accent2"/>
        </a:buClr>
        <a:buSzPct val="70000"/>
        <a:buFont typeface="Wingdings" charset="2"/>
        <a:buChar char="n"/>
        <a:defRPr sz="2200">
          <a:solidFill>
            <a:schemeClr val="tx1"/>
          </a:solidFill>
          <a:effectLst>
            <a:outerShdw blurRad="38100" dist="38100" dir="2700000" algn="tl">
              <a:srgbClr val="000000"/>
            </a:outerShdw>
          </a:effectLst>
          <a:latin typeface="+mn-lt"/>
        </a:defRPr>
      </a:lvl4pPr>
      <a:lvl5pPr marL="2268538" indent="-252413" algn="l" defTabSz="1008063" rtl="0" eaLnBrk="0" fontAlgn="base" hangingPunct="0">
        <a:spcBef>
          <a:spcPct val="20000"/>
        </a:spcBef>
        <a:spcAft>
          <a:spcPct val="0"/>
        </a:spcAft>
        <a:buClr>
          <a:schemeClr val="hlink"/>
        </a:buClr>
        <a:buSzPct val="70000"/>
        <a:buFont typeface="Wingdings" charset="2"/>
        <a:buChar char="n"/>
        <a:defRPr sz="2200">
          <a:solidFill>
            <a:schemeClr val="tx1"/>
          </a:solidFill>
          <a:effectLst>
            <a:outerShdw blurRad="38100" dist="38100" dir="2700000" algn="tl">
              <a:srgbClr val="000000"/>
            </a:outerShdw>
          </a:effectLst>
          <a:latin typeface="+mn-lt"/>
        </a:defRPr>
      </a:lvl5pPr>
      <a:lvl6pPr marL="2725738" indent="-252413" algn="l" defTabSz="1008063" rtl="0" fontAlgn="base">
        <a:spcBef>
          <a:spcPct val="20000"/>
        </a:spcBef>
        <a:spcAft>
          <a:spcPct val="0"/>
        </a:spcAft>
        <a:buClr>
          <a:schemeClr val="hlink"/>
        </a:buClr>
        <a:buSzPct val="70000"/>
        <a:buFont typeface="Wingdings" charset="2"/>
        <a:buChar char="n"/>
        <a:defRPr sz="2200">
          <a:solidFill>
            <a:schemeClr val="tx1"/>
          </a:solidFill>
          <a:effectLst>
            <a:outerShdw blurRad="38100" dist="38100" dir="2700000" algn="tl">
              <a:srgbClr val="000000"/>
            </a:outerShdw>
          </a:effectLst>
          <a:latin typeface="+mn-lt"/>
        </a:defRPr>
      </a:lvl6pPr>
      <a:lvl7pPr marL="3182938" indent="-252413" algn="l" defTabSz="1008063" rtl="0" fontAlgn="base">
        <a:spcBef>
          <a:spcPct val="20000"/>
        </a:spcBef>
        <a:spcAft>
          <a:spcPct val="0"/>
        </a:spcAft>
        <a:buClr>
          <a:schemeClr val="hlink"/>
        </a:buClr>
        <a:buSzPct val="70000"/>
        <a:buFont typeface="Wingdings" charset="2"/>
        <a:buChar char="n"/>
        <a:defRPr sz="2200">
          <a:solidFill>
            <a:schemeClr val="tx1"/>
          </a:solidFill>
          <a:effectLst>
            <a:outerShdw blurRad="38100" dist="38100" dir="2700000" algn="tl">
              <a:srgbClr val="000000"/>
            </a:outerShdw>
          </a:effectLst>
          <a:latin typeface="+mn-lt"/>
        </a:defRPr>
      </a:lvl7pPr>
      <a:lvl8pPr marL="3640138" indent="-252413" algn="l" defTabSz="1008063" rtl="0" fontAlgn="base">
        <a:spcBef>
          <a:spcPct val="20000"/>
        </a:spcBef>
        <a:spcAft>
          <a:spcPct val="0"/>
        </a:spcAft>
        <a:buClr>
          <a:schemeClr val="hlink"/>
        </a:buClr>
        <a:buSzPct val="70000"/>
        <a:buFont typeface="Wingdings" charset="2"/>
        <a:buChar char="n"/>
        <a:defRPr sz="2200">
          <a:solidFill>
            <a:schemeClr val="tx1"/>
          </a:solidFill>
          <a:effectLst>
            <a:outerShdw blurRad="38100" dist="38100" dir="2700000" algn="tl">
              <a:srgbClr val="000000"/>
            </a:outerShdw>
          </a:effectLst>
          <a:latin typeface="+mn-lt"/>
        </a:defRPr>
      </a:lvl8pPr>
      <a:lvl9pPr marL="4097338" indent="-252413" algn="l" defTabSz="1008063" rtl="0" fontAlgn="base">
        <a:spcBef>
          <a:spcPct val="20000"/>
        </a:spcBef>
        <a:spcAft>
          <a:spcPct val="0"/>
        </a:spcAft>
        <a:buClr>
          <a:schemeClr val="hlink"/>
        </a:buClr>
        <a:buSzPct val="70000"/>
        <a:buFont typeface="Wingdings" charset="2"/>
        <a:buChar char="n"/>
        <a:defRPr sz="22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0079038"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2"/>
          <p:cNvSpPr>
            <a:spLocks noGrp="1" noChangeArrowheads="1"/>
          </p:cNvSpPr>
          <p:nvPr>
            <p:ph type="title"/>
          </p:nvPr>
        </p:nvSpPr>
        <p:spPr>
          <a:xfrm>
            <a:off x="825500" y="1136650"/>
            <a:ext cx="8609013" cy="3214688"/>
          </a:xfrm>
        </p:spPr>
        <p:txBody>
          <a:bodyPr lIns="0" tIns="0" rIns="0" bIns="0"/>
          <a:lstStyle/>
          <a:p>
            <a:pPr eaLnBrk="1" hangingPunct="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5400" i="1" dirty="0" smtClean="0">
                <a:solidFill>
                  <a:srgbClr val="FFFFFF"/>
                </a:solidFill>
                <a:latin typeface="Times New Roman" pitchFamily="16" charset="0"/>
              </a:rPr>
              <a:t/>
            </a:r>
            <a:br>
              <a:rPr lang="en-US" sz="5400" i="1" dirty="0" smtClean="0">
                <a:solidFill>
                  <a:srgbClr val="FFFFFF"/>
                </a:solidFill>
                <a:latin typeface="Times New Roman" pitchFamily="16" charset="0"/>
              </a:rPr>
            </a:br>
            <a:r>
              <a:rPr lang="en-US" sz="4400" i="1" dirty="0" smtClean="0">
                <a:solidFill>
                  <a:srgbClr val="FFFFFF"/>
                </a:solidFill>
                <a:latin typeface="Times New Roman" pitchFamily="16" charset="0"/>
              </a:rPr>
              <a:t>ЦЕНТР </a:t>
            </a:r>
            <a:br>
              <a:rPr lang="en-US" sz="4400" i="1" dirty="0" smtClean="0">
                <a:solidFill>
                  <a:srgbClr val="FFFFFF"/>
                </a:solidFill>
                <a:latin typeface="Times New Roman" pitchFamily="16" charset="0"/>
              </a:rPr>
            </a:br>
            <a:r>
              <a:rPr lang="en-US" sz="4400" i="1" dirty="0" smtClean="0">
                <a:solidFill>
                  <a:srgbClr val="FFFFFF"/>
                </a:solidFill>
                <a:latin typeface="Times New Roman" pitchFamily="16" charset="0"/>
              </a:rPr>
              <a:t>ВРЕМЕННОГО СОДЕРЖАНИЯ </a:t>
            </a:r>
            <a:br>
              <a:rPr lang="en-US" sz="4400" i="1" dirty="0" smtClean="0">
                <a:solidFill>
                  <a:srgbClr val="FFFFFF"/>
                </a:solidFill>
                <a:latin typeface="Times New Roman" pitchFamily="16" charset="0"/>
              </a:rPr>
            </a:br>
            <a:r>
              <a:rPr lang="en-US" sz="4400" i="1" dirty="0" smtClean="0">
                <a:solidFill>
                  <a:srgbClr val="FFFFFF"/>
                </a:solidFill>
                <a:latin typeface="Times New Roman" pitchFamily="16" charset="0"/>
              </a:rPr>
              <a:t>ДЛЯ НЕСОВЕРШЕННОЛЕТНИХ ПРАВОНАРУШИТЕЛЕЙ (ЦВСНП)</a:t>
            </a:r>
          </a:p>
        </p:txBody>
      </p:sp>
      <p:sp>
        <p:nvSpPr>
          <p:cNvPr id="3075" name="Rectangle 3"/>
          <p:cNvSpPr>
            <a:spLocks noGrp="1" noChangeArrowheads="1"/>
          </p:cNvSpPr>
          <p:nvPr>
            <p:ph type="subTitle" idx="1"/>
          </p:nvPr>
        </p:nvSpPr>
        <p:spPr>
          <a:xfrm>
            <a:off x="1254125" y="4637088"/>
            <a:ext cx="7915275" cy="928687"/>
          </a:xfrm>
        </p:spPr>
        <p:txBody>
          <a:bodyPr lIns="0" tIns="17640" rIns="0" bIns="0" anchor="ct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3100" b="1" dirty="0" smtClean="0"/>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600" b="1" dirty="0" smtClean="0"/>
              <a:t>УМВД РОССИИ</a:t>
            </a:r>
          </a:p>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600" b="1" dirty="0" smtClean="0"/>
              <a:t>ПО ЯРОСЛАВСКОЙ ОБЛАСТИ</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fill="hold" nodeType="clickEffect">
                                  <p:stCondLst>
                                    <p:cond delay="0"/>
                                  </p:stCondLst>
                                  <p:childTnLst>
                                    <p:set>
                                      <p:cBhvr additive="repl">
                                        <p:cTn id="6" dur="1" fill="hold">
                                          <p:stCondLst>
                                            <p:cond delay="0"/>
                                          </p:stCondLst>
                                        </p:cTn>
                                        <p:tgtEl>
                                          <p:spTgt spid="2">
                                            <p:txEl>
                                              <p:pRg st="0" end="0"/>
                                            </p:txEl>
                                          </p:spTgt>
                                        </p:tgtEl>
                                        <p:attrNameLst>
                                          <p:attrName>style.visibility</p:attrName>
                                        </p:attrNameLst>
                                      </p:cBhvr>
                                      <p:to>
                                        <p:strVal val="visible"/>
                                      </p:to>
                                    </p:set>
                                    <p:animEffect transition="in" filter="fade">
                                      <p:cBhvr additive="repl">
                                        <p:cTn id="7" dur="1000"/>
                                        <p:tgtEl>
                                          <p:spTgt spid="2">
                                            <p:txEl>
                                              <p:pRg st="0" end="0"/>
                                            </p:txEl>
                                          </p:spTgt>
                                        </p:tgtEl>
                                      </p:cBhvr>
                                    </p:animEffect>
                                    <p:anim calcmode="lin" valueType="num">
                                      <p:cBhvr additive="repl">
                                        <p:cTn id="8" dur="1000" fill="hold"/>
                                        <p:tgtEl>
                                          <p:spTgt spid="2">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2">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3075">
                                            <p:txEl>
                                              <p:pRg st="1" end="1"/>
                                            </p:txEl>
                                          </p:spTgt>
                                        </p:tgtEl>
                                        <p:attrNameLst>
                                          <p:attrName>style.visibility</p:attrName>
                                        </p:attrNameLst>
                                      </p:cBhvr>
                                      <p:to>
                                        <p:strVal val="visible"/>
                                      </p:to>
                                    </p:set>
                                    <p:animEffect transition="in" filter="fade">
                                      <p:cBhvr additive="repl">
                                        <p:cTn id="14" dur="1000"/>
                                        <p:tgtEl>
                                          <p:spTgt spid="3075">
                                            <p:txEl>
                                              <p:pRg st="1" end="1"/>
                                            </p:txEl>
                                          </p:spTgt>
                                        </p:tgtEl>
                                      </p:cBhvr>
                                    </p:animEffect>
                                    <p:anim calcmode="lin" valueType="num">
                                      <p:cBhvr additive="repl">
                                        <p:cTn id="15" dur="1000" fill="hold"/>
                                        <p:tgtEl>
                                          <p:spTgt spid="3075">
                                            <p:txEl>
                                              <p:pRg st="1" end="1"/>
                                            </p:txEl>
                                          </p:spTgt>
                                        </p:tgtEl>
                                        <p:attrNameLst>
                                          <p:attrName>ppt_x</p:attrName>
                                        </p:attrNameLst>
                                      </p:cBhvr>
                                      <p:tavLst>
                                        <p:tav tm="100000">
                                          <p:val>
                                            <p:strVal val="#ppt_x"/>
                                          </p:val>
                                        </p:tav>
                                        <p:tav>
                                          <p:val>
                                            <p:strVal val="#ppt_x"/>
                                          </p:val>
                                        </p:tav>
                                      </p:tavLst>
                                    </p:anim>
                                    <p:anim calcmode="lin" valueType="num">
                                      <p:cBhvr additive="repl">
                                        <p:cTn id="16" dur="1000" fill="hold"/>
                                        <p:tgtEl>
                                          <p:spTgt spid="3075">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fill="hold" nodeType="clickEffect">
                                  <p:stCondLst>
                                    <p:cond delay="0"/>
                                  </p:stCondLst>
                                  <p:childTnLst>
                                    <p:set>
                                      <p:cBhvr additive="repl">
                                        <p:cTn id="20" dur="1" fill="hold">
                                          <p:stCondLst>
                                            <p:cond delay="0"/>
                                          </p:stCondLst>
                                        </p:cTn>
                                        <p:tgtEl>
                                          <p:spTgt spid="3075">
                                            <p:txEl>
                                              <p:pRg st="2" end="2"/>
                                            </p:txEl>
                                          </p:spTgt>
                                        </p:tgtEl>
                                        <p:attrNameLst>
                                          <p:attrName>style.visibility</p:attrName>
                                        </p:attrNameLst>
                                      </p:cBhvr>
                                      <p:to>
                                        <p:strVal val="visible"/>
                                      </p:to>
                                    </p:set>
                                    <p:animEffect transition="in" filter="fade">
                                      <p:cBhvr additive="repl">
                                        <p:cTn id="21" dur="1000"/>
                                        <p:tgtEl>
                                          <p:spTgt spid="3075">
                                            <p:txEl>
                                              <p:pRg st="2" end="2"/>
                                            </p:txEl>
                                          </p:spTgt>
                                        </p:tgtEl>
                                      </p:cBhvr>
                                    </p:animEffect>
                                    <p:anim calcmode="lin" valueType="num">
                                      <p:cBhvr additive="repl">
                                        <p:cTn id="22" dur="1000" fill="hold"/>
                                        <p:tgtEl>
                                          <p:spTgt spid="3075">
                                            <p:txEl>
                                              <p:pRg st="2" end="2"/>
                                            </p:txEl>
                                          </p:spTgt>
                                        </p:tgtEl>
                                        <p:attrNameLst>
                                          <p:attrName>ppt_x</p:attrName>
                                        </p:attrNameLst>
                                      </p:cBhvr>
                                      <p:tavLst>
                                        <p:tav tm="100000">
                                          <p:val>
                                            <p:strVal val="#ppt_x"/>
                                          </p:val>
                                        </p:tav>
                                        <p:tav>
                                          <p:val>
                                            <p:strVal val="#ppt_x"/>
                                          </p:val>
                                        </p:tav>
                                      </p:tavLst>
                                    </p:anim>
                                    <p:anim calcmode="lin" valueType="num">
                                      <p:cBhvr additive="repl">
                                        <p:cTn id="23" dur="1000" fill="hold"/>
                                        <p:tgtEl>
                                          <p:spTgt spid="3075">
                                            <p:txEl>
                                              <p:pRg st="2" end="2"/>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Rot="1" noChangeArrowheads="1"/>
          </p:cNvSpPr>
          <p:nvPr>
            <p:ph type="title"/>
          </p:nvPr>
        </p:nvSpPr>
        <p:spPr>
          <a:xfrm>
            <a:off x="682625" y="1208088"/>
            <a:ext cx="9074150" cy="1260475"/>
          </a:xfrm>
        </p:spPr>
        <p:txBody>
          <a:bodyPr lIns="0" tIns="16380" rIns="0" bIns="0"/>
          <a:lstStyle/>
          <a:p>
            <a:pPr eaLnBrk="1" hangingPunct="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200" i="1" dirty="0" smtClean="0">
                <a:latin typeface="Times New Roman" pitchFamily="16" charset="0"/>
              </a:rPr>
              <a:t>РАБОТА С НЕСОВЕРШЕННОЛЕТНИМИ СТРОИТСЯ НА ОСНОВЕ ИНДИВИДУАЛЬНОГО ПЛАНА</a:t>
            </a:r>
            <a:br>
              <a:rPr lang="en-US" sz="3200" i="1" dirty="0" smtClean="0">
                <a:latin typeface="Times New Roman" pitchFamily="16" charset="0"/>
              </a:rPr>
            </a:br>
            <a:r>
              <a:rPr lang="en-US" sz="3200" i="1" dirty="0" smtClean="0">
                <a:latin typeface="Times New Roman" pitchFamily="16" charset="0"/>
              </a:rPr>
              <a:t>ПО СЛЕДУЮЩИМ НАПРАВЛЕНИЯМ:</a:t>
            </a:r>
          </a:p>
        </p:txBody>
      </p:sp>
      <p:sp>
        <p:nvSpPr>
          <p:cNvPr id="12290" name="Rectangle 2"/>
          <p:cNvSpPr>
            <a:spLocks noGrp="1" noChangeArrowheads="1"/>
          </p:cNvSpPr>
          <p:nvPr>
            <p:ph type="body" idx="1"/>
          </p:nvPr>
        </p:nvSpPr>
        <p:spPr>
          <a:xfrm>
            <a:off x="968375" y="2922588"/>
            <a:ext cx="8358188" cy="4211637"/>
          </a:xfrm>
        </p:spPr>
        <p:txBody>
          <a:bodyPr lIns="0" tIns="12600" rIns="0" bIns="0"/>
          <a:lstStyle/>
          <a:p>
            <a:pPr marL="431800" indent="-323850" algn="just"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1900" dirty="0" err="1" smtClean="0">
                <a:latin typeface="Times New Roman" pitchFamily="18" charset="0"/>
                <a:cs typeface="Times New Roman" pitchFamily="18" charset="0"/>
              </a:rPr>
              <a:t>Причины</a:t>
            </a:r>
            <a:r>
              <a:rPr lang="en-US" sz="1900" dirty="0" smtClean="0">
                <a:latin typeface="Times New Roman" pitchFamily="18" charset="0"/>
                <a:cs typeface="Times New Roman" pitchFamily="18" charset="0"/>
              </a:rPr>
              <a:t> и </a:t>
            </a:r>
            <a:r>
              <a:rPr lang="en-US" sz="1900" dirty="0" err="1" smtClean="0">
                <a:latin typeface="Times New Roman" pitchFamily="18" charset="0"/>
                <a:cs typeface="Times New Roman" pitchFamily="18" charset="0"/>
              </a:rPr>
              <a:t>условия</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способствующие</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совершению</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правонарушений</a:t>
            </a:r>
            <a:r>
              <a:rPr lang="en-US" sz="1900" dirty="0" smtClean="0">
                <a:latin typeface="Times New Roman" pitchFamily="18" charset="0"/>
                <a:cs typeface="Times New Roman" pitchFamily="18" charset="0"/>
              </a:rPr>
              <a:t> и ООД;</a:t>
            </a:r>
          </a:p>
          <a:p>
            <a:pPr marL="431800" indent="-323850" algn="just"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1900" dirty="0" err="1" smtClean="0">
                <a:latin typeface="Times New Roman" pitchFamily="18" charset="0"/>
                <a:cs typeface="Times New Roman" pitchFamily="18" charset="0"/>
              </a:rPr>
              <a:t>Социально-психологический</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климат</a:t>
            </a:r>
            <a:r>
              <a:rPr lang="en-US" sz="1900" dirty="0" smtClean="0">
                <a:latin typeface="Times New Roman" pitchFamily="18" charset="0"/>
                <a:cs typeface="Times New Roman" pitchFamily="18" charset="0"/>
              </a:rPr>
              <a:t> в </a:t>
            </a:r>
            <a:r>
              <a:rPr lang="en-US" sz="1900" dirty="0" err="1" smtClean="0">
                <a:latin typeface="Times New Roman" pitchFamily="18" charset="0"/>
                <a:cs typeface="Times New Roman" pitchFamily="18" charset="0"/>
              </a:rPr>
              <a:t>семье</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или</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учреждении</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где</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проживает</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несовершеннолетний</a:t>
            </a:r>
            <a:r>
              <a:rPr lang="en-US" sz="1900" dirty="0" smtClean="0">
                <a:latin typeface="Times New Roman" pitchFamily="18" charset="0"/>
                <a:cs typeface="Times New Roman" pitchFamily="18" charset="0"/>
              </a:rPr>
              <a:t>;</a:t>
            </a:r>
          </a:p>
          <a:p>
            <a:pPr marL="431800" indent="-323850" algn="just"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1900" dirty="0" err="1" smtClean="0">
                <a:latin typeface="Times New Roman" pitchFamily="18" charset="0"/>
                <a:cs typeface="Times New Roman" pitchFamily="18" charset="0"/>
              </a:rPr>
              <a:t>Установление</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круга</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общения</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несовершеннолетнего</a:t>
            </a:r>
            <a:r>
              <a:rPr lang="en-US" sz="1900" dirty="0" smtClean="0">
                <a:latin typeface="Times New Roman" pitchFamily="18" charset="0"/>
                <a:cs typeface="Times New Roman" pitchFamily="18" charset="0"/>
              </a:rPr>
              <a:t> и </a:t>
            </a:r>
            <a:r>
              <a:rPr lang="en-US" sz="1900" dirty="0" err="1" smtClean="0">
                <a:latin typeface="Times New Roman" pitchFamily="18" charset="0"/>
                <a:cs typeface="Times New Roman" pitchFamily="18" charset="0"/>
              </a:rPr>
              <a:t>мест</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концентрации</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подростков</a:t>
            </a:r>
            <a:r>
              <a:rPr lang="en-US" sz="1900" dirty="0" smtClean="0">
                <a:latin typeface="Times New Roman" pitchFamily="18" charset="0"/>
                <a:cs typeface="Times New Roman" pitchFamily="18" charset="0"/>
              </a:rPr>
              <a:t>;</a:t>
            </a:r>
          </a:p>
          <a:p>
            <a:pPr marL="431800" indent="-323850" algn="just"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1900" dirty="0" err="1" smtClean="0">
                <a:latin typeface="Times New Roman" pitchFamily="18" charset="0"/>
                <a:cs typeface="Times New Roman" pitchFamily="18" charset="0"/>
              </a:rPr>
              <a:t>Отношение</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несовершеннолетнего</a:t>
            </a:r>
            <a:r>
              <a:rPr lang="en-US" sz="1900" dirty="0" smtClean="0">
                <a:latin typeface="Times New Roman" pitchFamily="18" charset="0"/>
                <a:cs typeface="Times New Roman" pitchFamily="18" charset="0"/>
              </a:rPr>
              <a:t> к </a:t>
            </a:r>
            <a:r>
              <a:rPr lang="en-US" sz="1900" dirty="0" err="1" smtClean="0">
                <a:latin typeface="Times New Roman" pitchFamily="18" charset="0"/>
                <a:cs typeface="Times New Roman" pitchFamily="18" charset="0"/>
              </a:rPr>
              <a:t>учебе</a:t>
            </a:r>
            <a:r>
              <a:rPr lang="en-US" sz="1900" dirty="0" smtClean="0">
                <a:latin typeface="Times New Roman" pitchFamily="18" charset="0"/>
                <a:cs typeface="Times New Roman" pitchFamily="18" charset="0"/>
              </a:rPr>
              <a:t>;</a:t>
            </a:r>
          </a:p>
          <a:p>
            <a:pPr marL="431800" indent="-323850" algn="just"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1900" dirty="0" err="1" smtClean="0">
                <a:latin typeface="Times New Roman" pitchFamily="18" charset="0"/>
                <a:cs typeface="Times New Roman" pitchFamily="18" charset="0"/>
              </a:rPr>
              <a:t>Причины</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самовольных</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уходов</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из</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дома</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или</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учебного</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заведения</a:t>
            </a:r>
            <a:r>
              <a:rPr lang="en-US" sz="1900" dirty="0" smtClean="0">
                <a:latin typeface="Times New Roman" pitchFamily="18" charset="0"/>
                <a:cs typeface="Times New Roman" pitchFamily="18" charset="0"/>
              </a:rPr>
              <a:t>;</a:t>
            </a:r>
          </a:p>
          <a:p>
            <a:pPr marL="431800" indent="-323850" algn="just"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1900" dirty="0" err="1" smtClean="0">
                <a:latin typeface="Times New Roman" pitchFamily="18" charset="0"/>
                <a:cs typeface="Times New Roman" pitchFamily="18" charset="0"/>
              </a:rPr>
              <a:t>Организация</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свободного</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времени</a:t>
            </a:r>
            <a:r>
              <a:rPr lang="en-US" sz="1900" dirty="0" smtClean="0">
                <a:latin typeface="Times New Roman" pitchFamily="18" charset="0"/>
                <a:cs typeface="Times New Roman" pitchFamily="18" charset="0"/>
              </a:rPr>
              <a:t> и </a:t>
            </a:r>
            <a:r>
              <a:rPr lang="en-US" sz="1900" dirty="0" err="1" smtClean="0">
                <a:latin typeface="Times New Roman" pitchFamily="18" charset="0"/>
                <a:cs typeface="Times New Roman" pitchFamily="18" charset="0"/>
              </a:rPr>
              <a:t>досуга</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несовершеннолетнего</a:t>
            </a:r>
            <a:r>
              <a:rPr lang="en-US" sz="1900" dirty="0" smtClean="0">
                <a:latin typeface="Times New Roman" pitchFamily="18" charset="0"/>
                <a:cs typeface="Times New Roman" pitchFamily="18" charset="0"/>
              </a:rPr>
              <a:t>;</a:t>
            </a:r>
          </a:p>
          <a:p>
            <a:pPr marL="431800" indent="-323850" algn="just"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1900" dirty="0" err="1" smtClean="0">
                <a:latin typeface="Times New Roman" pitchFamily="18" charset="0"/>
                <a:cs typeface="Times New Roman" pitchFamily="18" charset="0"/>
              </a:rPr>
              <a:t>Работа</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по</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выявлению</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преступлений</a:t>
            </a:r>
            <a:r>
              <a:rPr lang="en-US" sz="1900" dirty="0" smtClean="0">
                <a:latin typeface="Times New Roman" pitchFamily="18" charset="0"/>
                <a:cs typeface="Times New Roman" pitchFamily="18" charset="0"/>
              </a:rPr>
              <a:t> и </a:t>
            </a:r>
            <a:r>
              <a:rPr lang="en-US" sz="1900" dirty="0" err="1" smtClean="0">
                <a:latin typeface="Times New Roman" pitchFamily="18" charset="0"/>
                <a:cs typeface="Times New Roman" pitchFamily="18" charset="0"/>
              </a:rPr>
              <a:t>общественно</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опасных</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деяний</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совершенных</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несовершеннолетним</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или</a:t>
            </a:r>
            <a:r>
              <a:rPr lang="en-US" sz="1900" dirty="0" smtClean="0">
                <a:latin typeface="Times New Roman" pitchFamily="18" charset="0"/>
                <a:cs typeface="Times New Roman" pitchFamily="18" charset="0"/>
              </a:rPr>
              <a:t> в </a:t>
            </a:r>
            <a:r>
              <a:rPr lang="en-US" sz="1900" dirty="0" err="1" smtClean="0">
                <a:latin typeface="Times New Roman" pitchFamily="18" charset="0"/>
                <a:cs typeface="Times New Roman" pitchFamily="18" charset="0"/>
              </a:rPr>
              <a:t>отношении</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него</a:t>
            </a:r>
            <a:r>
              <a:rPr lang="en-US" sz="1900" dirty="0" smtClean="0">
                <a:latin typeface="Times New Roman" pitchFamily="18" charset="0"/>
                <a:cs typeface="Times New Roman" pitchFamily="18" charset="0"/>
              </a:rPr>
              <a:t>;</a:t>
            </a:r>
          </a:p>
          <a:p>
            <a:pPr marL="431800" indent="-323850" algn="just"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1900" dirty="0" err="1" smtClean="0">
                <a:latin typeface="Times New Roman" pitchFamily="18" charset="0"/>
                <a:cs typeface="Times New Roman" pitchFamily="18" charset="0"/>
              </a:rPr>
              <a:t>Установление</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фактов</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употребления</a:t>
            </a:r>
            <a:r>
              <a:rPr lang="en-US" sz="1900" dirty="0" smtClean="0">
                <a:latin typeface="Times New Roman" pitchFamily="18" charset="0"/>
                <a:cs typeface="Times New Roman" pitchFamily="18" charset="0"/>
              </a:rPr>
              <a:t> ПАВ.</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fill="hold" nodeType="clickEffect">
                                  <p:stCondLst>
                                    <p:cond delay="0"/>
                                  </p:stCondLst>
                                  <p:childTnLst>
                                    <p:set>
                                      <p:cBhvr additive="repl">
                                        <p:cTn id="6" dur="1" fill="hold">
                                          <p:stCondLst>
                                            <p:cond delay="0"/>
                                          </p:stCondLst>
                                        </p:cTn>
                                        <p:tgtEl>
                                          <p:spTgt spid="12289">
                                            <p:txEl>
                                              <p:pRg st="0" end="0"/>
                                            </p:txEl>
                                          </p:spTgt>
                                        </p:tgtEl>
                                        <p:attrNameLst>
                                          <p:attrName>style.visibility</p:attrName>
                                        </p:attrNameLst>
                                      </p:cBhvr>
                                      <p:to>
                                        <p:strVal val="visible"/>
                                      </p:to>
                                    </p:set>
                                    <p:animEffect transition="in" filter="fade">
                                      <p:cBhvr additive="repl">
                                        <p:cTn id="7" dur="1000"/>
                                        <p:tgtEl>
                                          <p:spTgt spid="12289">
                                            <p:txEl>
                                              <p:pRg st="0" end="0"/>
                                            </p:txEl>
                                          </p:spTgt>
                                        </p:tgtEl>
                                      </p:cBhvr>
                                    </p:animEffect>
                                    <p:anim calcmode="lin" valueType="num">
                                      <p:cBhvr additive="repl">
                                        <p:cTn id="8" dur="1000" fill="hold"/>
                                        <p:tgtEl>
                                          <p:spTgt spid="12289">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12289">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12290">
                                            <p:txEl>
                                              <p:pRg st="0" end="0"/>
                                            </p:txEl>
                                          </p:spTgt>
                                        </p:tgtEl>
                                        <p:attrNameLst>
                                          <p:attrName>style.visibility</p:attrName>
                                        </p:attrNameLst>
                                      </p:cBhvr>
                                      <p:to>
                                        <p:strVal val="visible"/>
                                      </p:to>
                                    </p:set>
                                    <p:animEffect transition="in" filter="fade">
                                      <p:cBhvr additive="repl">
                                        <p:cTn id="14" dur="1000"/>
                                        <p:tgtEl>
                                          <p:spTgt spid="12290">
                                            <p:txEl>
                                              <p:pRg st="0" end="0"/>
                                            </p:txEl>
                                          </p:spTgt>
                                        </p:tgtEl>
                                      </p:cBhvr>
                                    </p:animEffect>
                                    <p:anim calcmode="lin" valueType="num">
                                      <p:cBhvr additive="repl">
                                        <p:cTn id="15" dur="1000" fill="hold"/>
                                        <p:tgtEl>
                                          <p:spTgt spid="12290">
                                            <p:txEl>
                                              <p:pRg st="0" end="0"/>
                                            </p:txEl>
                                          </p:spTgt>
                                        </p:tgtEl>
                                        <p:attrNameLst>
                                          <p:attrName>ppt_x</p:attrName>
                                        </p:attrNameLst>
                                      </p:cBhvr>
                                      <p:tavLst>
                                        <p:tav tm="100000">
                                          <p:val>
                                            <p:strVal val="#ppt_x"/>
                                          </p:val>
                                        </p:tav>
                                        <p:tav>
                                          <p:val>
                                            <p:strVal val="#ppt_x"/>
                                          </p:val>
                                        </p:tav>
                                      </p:tavLst>
                                    </p:anim>
                                    <p:anim calcmode="lin" valueType="num">
                                      <p:cBhvr additive="repl">
                                        <p:cTn id="16" dur="1000" fill="hold"/>
                                        <p:tgtEl>
                                          <p:spTgt spid="12290">
                                            <p:txEl>
                                              <p:pRg st="0" end="0"/>
                                            </p:txEl>
                                          </p:spTgt>
                                        </p:tgtEl>
                                        <p:attrNameLst>
                                          <p:attrName>ppt_y</p:attrName>
                                        </p:attrNameLst>
                                      </p:cBhvr>
                                      <p:tavLst>
                                        <p:tav tm="100000">
                                          <p:val>
                                            <p:strVal val="#ppt_y+.1"/>
                                          </p:val>
                                        </p:tav>
                                        <p:tav>
                                          <p:val>
                                            <p:strVal val="#ppt_y"/>
                                          </p:val>
                                        </p:tav>
                                      </p:tavLst>
                                    </p:anim>
                                  </p:childTnLst>
                                </p:cTn>
                              </p:par>
                              <p:par>
                                <p:cTn id="17" presetID="42" presetClass="entr" fill="hold" nodeType="withEffect">
                                  <p:stCondLst>
                                    <p:cond delay="0"/>
                                  </p:stCondLst>
                                  <p:childTnLst>
                                    <p:set>
                                      <p:cBhvr additive="repl">
                                        <p:cTn id="18" dur="1" fill="hold">
                                          <p:stCondLst>
                                            <p:cond delay="0"/>
                                          </p:stCondLst>
                                        </p:cTn>
                                        <p:tgtEl>
                                          <p:spTgt spid="12290">
                                            <p:txEl>
                                              <p:pRg st="1" end="1"/>
                                            </p:txEl>
                                          </p:spTgt>
                                        </p:tgtEl>
                                        <p:attrNameLst>
                                          <p:attrName>style.visibility</p:attrName>
                                        </p:attrNameLst>
                                      </p:cBhvr>
                                      <p:to>
                                        <p:strVal val="visible"/>
                                      </p:to>
                                    </p:set>
                                    <p:animEffect transition="in" filter="fade">
                                      <p:cBhvr additive="repl">
                                        <p:cTn id="19" dur="1000"/>
                                        <p:tgtEl>
                                          <p:spTgt spid="12290">
                                            <p:txEl>
                                              <p:pRg st="1" end="1"/>
                                            </p:txEl>
                                          </p:spTgt>
                                        </p:tgtEl>
                                      </p:cBhvr>
                                    </p:animEffect>
                                    <p:anim calcmode="lin" valueType="num">
                                      <p:cBhvr additive="repl">
                                        <p:cTn id="20" dur="1000" fill="hold"/>
                                        <p:tgtEl>
                                          <p:spTgt spid="12290">
                                            <p:txEl>
                                              <p:pRg st="1" end="1"/>
                                            </p:txEl>
                                          </p:spTgt>
                                        </p:tgtEl>
                                        <p:attrNameLst>
                                          <p:attrName>ppt_x</p:attrName>
                                        </p:attrNameLst>
                                      </p:cBhvr>
                                      <p:tavLst>
                                        <p:tav tm="100000">
                                          <p:val>
                                            <p:strVal val="#ppt_x"/>
                                          </p:val>
                                        </p:tav>
                                        <p:tav>
                                          <p:val>
                                            <p:strVal val="#ppt_x"/>
                                          </p:val>
                                        </p:tav>
                                      </p:tavLst>
                                    </p:anim>
                                    <p:anim calcmode="lin" valueType="num">
                                      <p:cBhvr additive="repl">
                                        <p:cTn id="21" dur="1000" fill="hold"/>
                                        <p:tgtEl>
                                          <p:spTgt spid="12290">
                                            <p:txEl>
                                              <p:pRg st="1" end="1"/>
                                            </p:txEl>
                                          </p:spTgt>
                                        </p:tgtEl>
                                        <p:attrNameLst>
                                          <p:attrName>ppt_y</p:attrName>
                                        </p:attrNameLst>
                                      </p:cBhvr>
                                      <p:tavLst>
                                        <p:tav tm="100000">
                                          <p:val>
                                            <p:strVal val="#ppt_y+.1"/>
                                          </p:val>
                                        </p:tav>
                                        <p:tav>
                                          <p:val>
                                            <p:strVal val="#ppt_y"/>
                                          </p:val>
                                        </p:tav>
                                      </p:tavLst>
                                    </p:anim>
                                  </p:childTnLst>
                                </p:cTn>
                              </p:par>
                              <p:par>
                                <p:cTn id="22" presetID="42" presetClass="entr" fill="hold" nodeType="withEffect">
                                  <p:stCondLst>
                                    <p:cond delay="0"/>
                                  </p:stCondLst>
                                  <p:childTnLst>
                                    <p:set>
                                      <p:cBhvr additive="repl">
                                        <p:cTn id="23" dur="1" fill="hold">
                                          <p:stCondLst>
                                            <p:cond delay="0"/>
                                          </p:stCondLst>
                                        </p:cTn>
                                        <p:tgtEl>
                                          <p:spTgt spid="12290">
                                            <p:txEl>
                                              <p:pRg st="2" end="2"/>
                                            </p:txEl>
                                          </p:spTgt>
                                        </p:tgtEl>
                                        <p:attrNameLst>
                                          <p:attrName>style.visibility</p:attrName>
                                        </p:attrNameLst>
                                      </p:cBhvr>
                                      <p:to>
                                        <p:strVal val="visible"/>
                                      </p:to>
                                    </p:set>
                                    <p:animEffect transition="in" filter="fade">
                                      <p:cBhvr additive="repl">
                                        <p:cTn id="24" dur="1000"/>
                                        <p:tgtEl>
                                          <p:spTgt spid="12290">
                                            <p:txEl>
                                              <p:pRg st="2" end="2"/>
                                            </p:txEl>
                                          </p:spTgt>
                                        </p:tgtEl>
                                      </p:cBhvr>
                                    </p:animEffect>
                                    <p:anim calcmode="lin" valueType="num">
                                      <p:cBhvr additive="repl">
                                        <p:cTn id="25" dur="1000" fill="hold"/>
                                        <p:tgtEl>
                                          <p:spTgt spid="12290">
                                            <p:txEl>
                                              <p:pRg st="2" end="2"/>
                                            </p:txEl>
                                          </p:spTgt>
                                        </p:tgtEl>
                                        <p:attrNameLst>
                                          <p:attrName>ppt_x</p:attrName>
                                        </p:attrNameLst>
                                      </p:cBhvr>
                                      <p:tavLst>
                                        <p:tav tm="100000">
                                          <p:val>
                                            <p:strVal val="#ppt_x"/>
                                          </p:val>
                                        </p:tav>
                                        <p:tav>
                                          <p:val>
                                            <p:strVal val="#ppt_x"/>
                                          </p:val>
                                        </p:tav>
                                      </p:tavLst>
                                    </p:anim>
                                    <p:anim calcmode="lin" valueType="num">
                                      <p:cBhvr additive="repl">
                                        <p:cTn id="26" dur="1000" fill="hold"/>
                                        <p:tgtEl>
                                          <p:spTgt spid="12290">
                                            <p:txEl>
                                              <p:pRg st="2" end="2"/>
                                            </p:txEl>
                                          </p:spTgt>
                                        </p:tgtEl>
                                        <p:attrNameLst>
                                          <p:attrName>ppt_y</p:attrName>
                                        </p:attrNameLst>
                                      </p:cBhvr>
                                      <p:tavLst>
                                        <p:tav tm="100000">
                                          <p:val>
                                            <p:strVal val="#ppt_y+.1"/>
                                          </p:val>
                                        </p:tav>
                                        <p:tav>
                                          <p:val>
                                            <p:strVal val="#ppt_y"/>
                                          </p:val>
                                        </p:tav>
                                      </p:tavLst>
                                    </p:anim>
                                  </p:childTnLst>
                                </p:cTn>
                              </p:par>
                              <p:par>
                                <p:cTn id="27" presetID="42" presetClass="entr" fill="hold" nodeType="withEffect">
                                  <p:stCondLst>
                                    <p:cond delay="0"/>
                                  </p:stCondLst>
                                  <p:childTnLst>
                                    <p:set>
                                      <p:cBhvr additive="repl">
                                        <p:cTn id="28" dur="1" fill="hold">
                                          <p:stCondLst>
                                            <p:cond delay="0"/>
                                          </p:stCondLst>
                                        </p:cTn>
                                        <p:tgtEl>
                                          <p:spTgt spid="12290">
                                            <p:txEl>
                                              <p:pRg st="3" end="3"/>
                                            </p:txEl>
                                          </p:spTgt>
                                        </p:tgtEl>
                                        <p:attrNameLst>
                                          <p:attrName>style.visibility</p:attrName>
                                        </p:attrNameLst>
                                      </p:cBhvr>
                                      <p:to>
                                        <p:strVal val="visible"/>
                                      </p:to>
                                    </p:set>
                                    <p:animEffect transition="in" filter="fade">
                                      <p:cBhvr additive="repl">
                                        <p:cTn id="29" dur="1000"/>
                                        <p:tgtEl>
                                          <p:spTgt spid="12290">
                                            <p:txEl>
                                              <p:pRg st="3" end="3"/>
                                            </p:txEl>
                                          </p:spTgt>
                                        </p:tgtEl>
                                      </p:cBhvr>
                                    </p:animEffect>
                                    <p:anim calcmode="lin" valueType="num">
                                      <p:cBhvr additive="repl">
                                        <p:cTn id="30" dur="1000" fill="hold"/>
                                        <p:tgtEl>
                                          <p:spTgt spid="12290">
                                            <p:txEl>
                                              <p:pRg st="3" end="3"/>
                                            </p:txEl>
                                          </p:spTgt>
                                        </p:tgtEl>
                                        <p:attrNameLst>
                                          <p:attrName>ppt_x</p:attrName>
                                        </p:attrNameLst>
                                      </p:cBhvr>
                                      <p:tavLst>
                                        <p:tav tm="100000">
                                          <p:val>
                                            <p:strVal val="#ppt_x"/>
                                          </p:val>
                                        </p:tav>
                                        <p:tav>
                                          <p:val>
                                            <p:strVal val="#ppt_x"/>
                                          </p:val>
                                        </p:tav>
                                      </p:tavLst>
                                    </p:anim>
                                    <p:anim calcmode="lin" valueType="num">
                                      <p:cBhvr additive="repl">
                                        <p:cTn id="31" dur="1000" fill="hold"/>
                                        <p:tgtEl>
                                          <p:spTgt spid="12290">
                                            <p:txEl>
                                              <p:pRg st="3" end="3"/>
                                            </p:txEl>
                                          </p:spTgt>
                                        </p:tgtEl>
                                        <p:attrNameLst>
                                          <p:attrName>ppt_y</p:attrName>
                                        </p:attrNameLst>
                                      </p:cBhvr>
                                      <p:tavLst>
                                        <p:tav tm="100000">
                                          <p:val>
                                            <p:strVal val="#ppt_y+.1"/>
                                          </p:val>
                                        </p:tav>
                                        <p:tav>
                                          <p:val>
                                            <p:strVal val="#ppt_y"/>
                                          </p:val>
                                        </p:tav>
                                      </p:tavLst>
                                    </p:anim>
                                  </p:childTnLst>
                                </p:cTn>
                              </p:par>
                              <p:par>
                                <p:cTn id="32" presetID="42" presetClass="entr" fill="hold" nodeType="withEffect">
                                  <p:stCondLst>
                                    <p:cond delay="0"/>
                                  </p:stCondLst>
                                  <p:childTnLst>
                                    <p:set>
                                      <p:cBhvr additive="repl">
                                        <p:cTn id="33" dur="1" fill="hold">
                                          <p:stCondLst>
                                            <p:cond delay="0"/>
                                          </p:stCondLst>
                                        </p:cTn>
                                        <p:tgtEl>
                                          <p:spTgt spid="12290">
                                            <p:txEl>
                                              <p:pRg st="4" end="4"/>
                                            </p:txEl>
                                          </p:spTgt>
                                        </p:tgtEl>
                                        <p:attrNameLst>
                                          <p:attrName>style.visibility</p:attrName>
                                        </p:attrNameLst>
                                      </p:cBhvr>
                                      <p:to>
                                        <p:strVal val="visible"/>
                                      </p:to>
                                    </p:set>
                                    <p:animEffect transition="in" filter="fade">
                                      <p:cBhvr additive="repl">
                                        <p:cTn id="34" dur="1000"/>
                                        <p:tgtEl>
                                          <p:spTgt spid="12290">
                                            <p:txEl>
                                              <p:pRg st="4" end="4"/>
                                            </p:txEl>
                                          </p:spTgt>
                                        </p:tgtEl>
                                      </p:cBhvr>
                                    </p:animEffect>
                                    <p:anim calcmode="lin" valueType="num">
                                      <p:cBhvr additive="repl">
                                        <p:cTn id="35" dur="1000" fill="hold"/>
                                        <p:tgtEl>
                                          <p:spTgt spid="12290">
                                            <p:txEl>
                                              <p:pRg st="4" end="4"/>
                                            </p:txEl>
                                          </p:spTgt>
                                        </p:tgtEl>
                                        <p:attrNameLst>
                                          <p:attrName>ppt_x</p:attrName>
                                        </p:attrNameLst>
                                      </p:cBhvr>
                                      <p:tavLst>
                                        <p:tav tm="100000">
                                          <p:val>
                                            <p:strVal val="#ppt_x"/>
                                          </p:val>
                                        </p:tav>
                                        <p:tav>
                                          <p:val>
                                            <p:strVal val="#ppt_x"/>
                                          </p:val>
                                        </p:tav>
                                      </p:tavLst>
                                    </p:anim>
                                    <p:anim calcmode="lin" valueType="num">
                                      <p:cBhvr additive="repl">
                                        <p:cTn id="36" dur="1000" fill="hold"/>
                                        <p:tgtEl>
                                          <p:spTgt spid="12290">
                                            <p:txEl>
                                              <p:pRg st="4" end="4"/>
                                            </p:txEl>
                                          </p:spTgt>
                                        </p:tgtEl>
                                        <p:attrNameLst>
                                          <p:attrName>ppt_y</p:attrName>
                                        </p:attrNameLst>
                                      </p:cBhvr>
                                      <p:tavLst>
                                        <p:tav tm="100000">
                                          <p:val>
                                            <p:strVal val="#ppt_y+.1"/>
                                          </p:val>
                                        </p:tav>
                                        <p:tav>
                                          <p:val>
                                            <p:strVal val="#ppt_y"/>
                                          </p:val>
                                        </p:tav>
                                      </p:tavLst>
                                    </p:anim>
                                  </p:childTnLst>
                                </p:cTn>
                              </p:par>
                              <p:par>
                                <p:cTn id="37" presetID="42" presetClass="entr" fill="hold" nodeType="withEffect">
                                  <p:stCondLst>
                                    <p:cond delay="0"/>
                                  </p:stCondLst>
                                  <p:childTnLst>
                                    <p:set>
                                      <p:cBhvr additive="repl">
                                        <p:cTn id="38" dur="1" fill="hold">
                                          <p:stCondLst>
                                            <p:cond delay="0"/>
                                          </p:stCondLst>
                                        </p:cTn>
                                        <p:tgtEl>
                                          <p:spTgt spid="12290">
                                            <p:txEl>
                                              <p:pRg st="5" end="5"/>
                                            </p:txEl>
                                          </p:spTgt>
                                        </p:tgtEl>
                                        <p:attrNameLst>
                                          <p:attrName>style.visibility</p:attrName>
                                        </p:attrNameLst>
                                      </p:cBhvr>
                                      <p:to>
                                        <p:strVal val="visible"/>
                                      </p:to>
                                    </p:set>
                                    <p:animEffect transition="in" filter="fade">
                                      <p:cBhvr additive="repl">
                                        <p:cTn id="39" dur="1000"/>
                                        <p:tgtEl>
                                          <p:spTgt spid="12290">
                                            <p:txEl>
                                              <p:pRg st="5" end="5"/>
                                            </p:txEl>
                                          </p:spTgt>
                                        </p:tgtEl>
                                      </p:cBhvr>
                                    </p:animEffect>
                                    <p:anim calcmode="lin" valueType="num">
                                      <p:cBhvr additive="repl">
                                        <p:cTn id="40" dur="1000" fill="hold"/>
                                        <p:tgtEl>
                                          <p:spTgt spid="12290">
                                            <p:txEl>
                                              <p:pRg st="5" end="5"/>
                                            </p:txEl>
                                          </p:spTgt>
                                        </p:tgtEl>
                                        <p:attrNameLst>
                                          <p:attrName>ppt_x</p:attrName>
                                        </p:attrNameLst>
                                      </p:cBhvr>
                                      <p:tavLst>
                                        <p:tav tm="100000">
                                          <p:val>
                                            <p:strVal val="#ppt_x"/>
                                          </p:val>
                                        </p:tav>
                                        <p:tav>
                                          <p:val>
                                            <p:strVal val="#ppt_x"/>
                                          </p:val>
                                        </p:tav>
                                      </p:tavLst>
                                    </p:anim>
                                    <p:anim calcmode="lin" valueType="num">
                                      <p:cBhvr additive="repl">
                                        <p:cTn id="41" dur="1000" fill="hold"/>
                                        <p:tgtEl>
                                          <p:spTgt spid="12290">
                                            <p:txEl>
                                              <p:pRg st="5" end="5"/>
                                            </p:txEl>
                                          </p:spTgt>
                                        </p:tgtEl>
                                        <p:attrNameLst>
                                          <p:attrName>ppt_y</p:attrName>
                                        </p:attrNameLst>
                                      </p:cBhvr>
                                      <p:tavLst>
                                        <p:tav tm="100000">
                                          <p:val>
                                            <p:strVal val="#ppt_y+.1"/>
                                          </p:val>
                                        </p:tav>
                                        <p:tav>
                                          <p:val>
                                            <p:strVal val="#ppt_y"/>
                                          </p:val>
                                        </p:tav>
                                      </p:tavLst>
                                    </p:anim>
                                  </p:childTnLst>
                                </p:cTn>
                              </p:par>
                              <p:par>
                                <p:cTn id="42" presetID="42" presetClass="entr" fill="hold" nodeType="withEffect">
                                  <p:stCondLst>
                                    <p:cond delay="0"/>
                                  </p:stCondLst>
                                  <p:childTnLst>
                                    <p:set>
                                      <p:cBhvr additive="repl">
                                        <p:cTn id="43" dur="1" fill="hold">
                                          <p:stCondLst>
                                            <p:cond delay="0"/>
                                          </p:stCondLst>
                                        </p:cTn>
                                        <p:tgtEl>
                                          <p:spTgt spid="12290">
                                            <p:txEl>
                                              <p:pRg st="6" end="6"/>
                                            </p:txEl>
                                          </p:spTgt>
                                        </p:tgtEl>
                                        <p:attrNameLst>
                                          <p:attrName>style.visibility</p:attrName>
                                        </p:attrNameLst>
                                      </p:cBhvr>
                                      <p:to>
                                        <p:strVal val="visible"/>
                                      </p:to>
                                    </p:set>
                                    <p:animEffect transition="in" filter="fade">
                                      <p:cBhvr additive="repl">
                                        <p:cTn id="44" dur="1000"/>
                                        <p:tgtEl>
                                          <p:spTgt spid="12290">
                                            <p:txEl>
                                              <p:pRg st="6" end="6"/>
                                            </p:txEl>
                                          </p:spTgt>
                                        </p:tgtEl>
                                      </p:cBhvr>
                                    </p:animEffect>
                                    <p:anim calcmode="lin" valueType="num">
                                      <p:cBhvr additive="repl">
                                        <p:cTn id="45" dur="1000" fill="hold"/>
                                        <p:tgtEl>
                                          <p:spTgt spid="12290">
                                            <p:txEl>
                                              <p:pRg st="6" end="6"/>
                                            </p:txEl>
                                          </p:spTgt>
                                        </p:tgtEl>
                                        <p:attrNameLst>
                                          <p:attrName>ppt_x</p:attrName>
                                        </p:attrNameLst>
                                      </p:cBhvr>
                                      <p:tavLst>
                                        <p:tav tm="100000">
                                          <p:val>
                                            <p:strVal val="#ppt_x"/>
                                          </p:val>
                                        </p:tav>
                                        <p:tav>
                                          <p:val>
                                            <p:strVal val="#ppt_x"/>
                                          </p:val>
                                        </p:tav>
                                      </p:tavLst>
                                    </p:anim>
                                    <p:anim calcmode="lin" valueType="num">
                                      <p:cBhvr additive="repl">
                                        <p:cTn id="46" dur="1000" fill="hold"/>
                                        <p:tgtEl>
                                          <p:spTgt spid="12290">
                                            <p:txEl>
                                              <p:pRg st="6" end="6"/>
                                            </p:txEl>
                                          </p:spTgt>
                                        </p:tgtEl>
                                        <p:attrNameLst>
                                          <p:attrName>ppt_y</p:attrName>
                                        </p:attrNameLst>
                                      </p:cBhvr>
                                      <p:tavLst>
                                        <p:tav tm="100000">
                                          <p:val>
                                            <p:strVal val="#ppt_y+.1"/>
                                          </p:val>
                                        </p:tav>
                                        <p:tav>
                                          <p:val>
                                            <p:strVal val="#ppt_y"/>
                                          </p:val>
                                        </p:tav>
                                      </p:tavLst>
                                    </p:anim>
                                  </p:childTnLst>
                                </p:cTn>
                              </p:par>
                              <p:par>
                                <p:cTn id="47" presetID="42" presetClass="entr" fill="hold" nodeType="withEffect">
                                  <p:stCondLst>
                                    <p:cond delay="0"/>
                                  </p:stCondLst>
                                  <p:childTnLst>
                                    <p:set>
                                      <p:cBhvr additive="repl">
                                        <p:cTn id="48" dur="1" fill="hold">
                                          <p:stCondLst>
                                            <p:cond delay="0"/>
                                          </p:stCondLst>
                                        </p:cTn>
                                        <p:tgtEl>
                                          <p:spTgt spid="12290">
                                            <p:txEl>
                                              <p:pRg st="7" end="7"/>
                                            </p:txEl>
                                          </p:spTgt>
                                        </p:tgtEl>
                                        <p:attrNameLst>
                                          <p:attrName>style.visibility</p:attrName>
                                        </p:attrNameLst>
                                      </p:cBhvr>
                                      <p:to>
                                        <p:strVal val="visible"/>
                                      </p:to>
                                    </p:set>
                                    <p:animEffect transition="in" filter="fade">
                                      <p:cBhvr additive="repl">
                                        <p:cTn id="49" dur="1000"/>
                                        <p:tgtEl>
                                          <p:spTgt spid="12290">
                                            <p:txEl>
                                              <p:pRg st="7" end="7"/>
                                            </p:txEl>
                                          </p:spTgt>
                                        </p:tgtEl>
                                      </p:cBhvr>
                                    </p:animEffect>
                                    <p:anim calcmode="lin" valueType="num">
                                      <p:cBhvr additive="repl">
                                        <p:cTn id="50" dur="1000" fill="hold"/>
                                        <p:tgtEl>
                                          <p:spTgt spid="12290">
                                            <p:txEl>
                                              <p:pRg st="7" end="7"/>
                                            </p:txEl>
                                          </p:spTgt>
                                        </p:tgtEl>
                                        <p:attrNameLst>
                                          <p:attrName>ppt_x</p:attrName>
                                        </p:attrNameLst>
                                      </p:cBhvr>
                                      <p:tavLst>
                                        <p:tav tm="100000">
                                          <p:val>
                                            <p:strVal val="#ppt_x"/>
                                          </p:val>
                                        </p:tav>
                                        <p:tav>
                                          <p:val>
                                            <p:strVal val="#ppt_x"/>
                                          </p:val>
                                        </p:tav>
                                      </p:tavLst>
                                    </p:anim>
                                    <p:anim calcmode="lin" valueType="num">
                                      <p:cBhvr additive="repl">
                                        <p:cTn id="51" dur="1000" fill="hold"/>
                                        <p:tgtEl>
                                          <p:spTgt spid="12290">
                                            <p:txEl>
                                              <p:pRg st="7" end="7"/>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896938" y="922338"/>
            <a:ext cx="8358187" cy="6072187"/>
          </a:xfrm>
        </p:spPr>
        <p:txBody>
          <a:bodyPr lIns="0" tIns="20160" rIns="0" bIns="0"/>
          <a:lstStyle/>
          <a:p>
            <a:pPr marL="431800" indent="-323850" algn="ctr" eaLnBrk="1" hangingPunct="1">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3200" b="1" i="1" dirty="0" smtClean="0">
                <a:solidFill>
                  <a:schemeClr val="tx2"/>
                </a:solidFill>
                <a:latin typeface="Times New Roman" pitchFamily="16" charset="0"/>
                <a:ea typeface="+mj-ea"/>
                <a:cs typeface="+mj-cs"/>
              </a:rPr>
              <a:t>ГРУППОВЫЕ ВОСПИТАТЕЛЬНЫЕ МЕРОПРИЯТИЯ</a:t>
            </a:r>
          </a:p>
          <a:p>
            <a:pPr marL="431800" indent="-323850" algn="ctr" eaLnBrk="1" hangingPunct="1">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3200" b="1" i="1" dirty="0" smtClean="0">
                <a:solidFill>
                  <a:schemeClr val="tx2"/>
                </a:solidFill>
                <a:latin typeface="Times New Roman" pitchFamily="16" charset="0"/>
                <a:ea typeface="+mj-ea"/>
                <a:cs typeface="+mj-cs"/>
              </a:rPr>
              <a:t> С НЕСОВЕРШЕННОЛЕТНИМИ</a:t>
            </a:r>
          </a:p>
          <a:p>
            <a:pPr marL="0" indent="533400" algn="just" eaLnBrk="1" hangingPunct="1">
              <a:spcBef>
                <a:spcPts val="0"/>
              </a:spcBef>
              <a:buClrTx/>
              <a:buSzTx/>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en-US" sz="1800" dirty="0" smtClean="0">
              <a:solidFill>
                <a:srgbClr val="FFFFFF"/>
              </a:solidFill>
              <a:latin typeface="Times New Roman" pitchFamily="18" charset="0"/>
              <a:cs typeface="Times New Roman" pitchFamily="18" charset="0"/>
            </a:endParaRPr>
          </a:p>
          <a:p>
            <a:pPr marL="0" indent="533400" algn="just" eaLnBrk="1" hangingPunct="1">
              <a:spcBef>
                <a:spcPts val="0"/>
              </a:spcBef>
              <a:buClrTx/>
              <a:buSzTx/>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800" dirty="0" smtClean="0">
                <a:solidFill>
                  <a:srgbClr val="FFFFFF"/>
                </a:solidFill>
                <a:latin typeface="Times New Roman" pitchFamily="18" charset="0"/>
                <a:cs typeface="Times New Roman" pitchFamily="18" charset="0"/>
              </a:rPr>
              <a:t>Воспитательные мероприятия, проводимые с несовершеннолетними, направлены на развитие положительных склонностей и интересов, устранение недостатков в поведении, приобщение к учебе и труду.</a:t>
            </a:r>
          </a:p>
          <a:p>
            <a:pPr marL="0" indent="533400" algn="just" eaLnBrk="1" hangingPunct="1">
              <a:spcBef>
                <a:spcPts val="0"/>
              </a:spcBef>
              <a:buClrTx/>
              <a:buSzTx/>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800" dirty="0" smtClean="0">
                <a:solidFill>
                  <a:srgbClr val="FFFFFF"/>
                </a:solidFill>
                <a:latin typeface="Times New Roman" pitchFamily="18" charset="0"/>
                <a:cs typeface="Times New Roman" pitchFamily="18" charset="0"/>
              </a:rPr>
              <a:t>Содержание, формы и педагогические методы воздействия на временно содержащихся определяются в зависимости от особенностей возраста и уровня их развития.</a:t>
            </a:r>
            <a:endParaRPr lang="en-US" sz="1800" dirty="0" smtClean="0">
              <a:solidFill>
                <a:srgbClr val="FFFFFF"/>
              </a:solidFill>
              <a:latin typeface="Times New Roman" pitchFamily="18" charset="0"/>
              <a:cs typeface="Times New Roman" pitchFamily="18" charset="0"/>
            </a:endParaRPr>
          </a:p>
          <a:p>
            <a:pPr marL="0" indent="533400" algn="just" eaLnBrk="1" hangingPunct="1">
              <a:spcBef>
                <a:spcPts val="0"/>
              </a:spcBef>
              <a:buClrTx/>
              <a:buSzTx/>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ru-RU" sz="1000" dirty="0" smtClean="0">
              <a:solidFill>
                <a:srgbClr val="FFFFFF"/>
              </a:solidFill>
              <a:latin typeface="Times New Roman" pitchFamily="18" charset="0"/>
              <a:cs typeface="Times New Roman" pitchFamily="18" charset="0"/>
            </a:endParaRPr>
          </a:p>
          <a:p>
            <a:pPr marL="0" indent="533400" eaLnBrk="1" hangingPunct="1">
              <a:spcBef>
                <a:spcPts val="0"/>
              </a:spcBef>
              <a:buClrTx/>
              <a:buSzTx/>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800" dirty="0" smtClean="0">
                <a:solidFill>
                  <a:srgbClr val="FFFFFF"/>
                </a:solidFill>
                <a:latin typeface="Times New Roman" pitchFamily="18" charset="0"/>
                <a:cs typeface="Times New Roman" pitchFamily="18" charset="0"/>
              </a:rPr>
              <a:t>Направления работы с несовершеннолетними:</a:t>
            </a:r>
          </a:p>
          <a:p>
            <a:pPr marL="431800" indent="-323850" eaLnBrk="1" hangingPunct="1">
              <a:spcBef>
                <a:spcPts val="0"/>
              </a:spcBef>
              <a:buClrTx/>
              <a:buSzTx/>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800" dirty="0" smtClean="0">
                <a:solidFill>
                  <a:srgbClr val="FFFFFF"/>
                </a:solidFill>
                <a:latin typeface="Times New Roman" pitchFamily="18" charset="0"/>
                <a:cs typeface="Times New Roman" pitchFamily="18" charset="0"/>
              </a:rPr>
              <a:t>Правовое воспитание</a:t>
            </a:r>
          </a:p>
          <a:p>
            <a:pPr marL="431800" indent="-323850" eaLnBrk="1" hangingPunct="1">
              <a:spcBef>
                <a:spcPts val="0"/>
              </a:spcBef>
              <a:buClrTx/>
              <a:buSzTx/>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800" dirty="0" smtClean="0">
                <a:solidFill>
                  <a:srgbClr val="FFFFFF"/>
                </a:solidFill>
                <a:latin typeface="Times New Roman" pitchFamily="18" charset="0"/>
                <a:cs typeface="Times New Roman" pitchFamily="18" charset="0"/>
              </a:rPr>
              <a:t>Патриотическое воспитание</a:t>
            </a:r>
          </a:p>
          <a:p>
            <a:pPr marL="431800" indent="-323850" eaLnBrk="1" hangingPunct="1">
              <a:spcBef>
                <a:spcPts val="0"/>
              </a:spcBef>
              <a:buClrTx/>
              <a:buSzTx/>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800" dirty="0" smtClean="0">
                <a:solidFill>
                  <a:srgbClr val="FFFFFF"/>
                </a:solidFill>
                <a:latin typeface="Times New Roman" pitchFamily="18" charset="0"/>
                <a:cs typeface="Times New Roman" pitchFamily="18" charset="0"/>
              </a:rPr>
              <a:t>Морально-нравственное воспитание</a:t>
            </a:r>
          </a:p>
          <a:p>
            <a:pPr marL="431800" indent="-323850" eaLnBrk="1" hangingPunct="1">
              <a:spcBef>
                <a:spcPts val="0"/>
              </a:spcBef>
              <a:buClrTx/>
              <a:buSzTx/>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800" dirty="0" smtClean="0">
                <a:solidFill>
                  <a:srgbClr val="FFFFFF"/>
                </a:solidFill>
                <a:latin typeface="Times New Roman" pitchFamily="18" charset="0"/>
                <a:cs typeface="Times New Roman" pitchFamily="18" charset="0"/>
              </a:rPr>
              <a:t>Развитие познавательной сферы несовершеннолетних</a:t>
            </a:r>
          </a:p>
          <a:p>
            <a:pPr marL="431800" indent="-323850" eaLnBrk="1" hangingPunct="1">
              <a:spcBef>
                <a:spcPts val="0"/>
              </a:spcBef>
              <a:buClrTx/>
              <a:buSzTx/>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800" dirty="0" smtClean="0">
                <a:solidFill>
                  <a:srgbClr val="FFFFFF"/>
                </a:solidFill>
                <a:latin typeface="Times New Roman" pitchFamily="18" charset="0"/>
                <a:cs typeface="Times New Roman" pitchFamily="18" charset="0"/>
              </a:rPr>
              <a:t>Пропаганда здорового образа жизни и основы безопасности жизнедеятельности</a:t>
            </a:r>
          </a:p>
          <a:p>
            <a:pPr marL="431800" indent="-323850" eaLnBrk="1" hangingPunct="1">
              <a:spcBef>
                <a:spcPts val="0"/>
              </a:spcBef>
              <a:buClrTx/>
              <a:buSzTx/>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800" dirty="0" smtClean="0">
                <a:solidFill>
                  <a:srgbClr val="FFFFFF"/>
                </a:solidFill>
                <a:latin typeface="Times New Roman" pitchFamily="18" charset="0"/>
                <a:cs typeface="Times New Roman" pitchFamily="18" charset="0"/>
              </a:rPr>
              <a:t>Эстетическое воспитание</a:t>
            </a:r>
          </a:p>
          <a:p>
            <a:pPr marL="431800" indent="-323850" eaLnBrk="1" hangingPunct="1">
              <a:spcBef>
                <a:spcPts val="0"/>
              </a:spcBef>
              <a:buClrTx/>
              <a:buSzTx/>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800" dirty="0" smtClean="0">
                <a:solidFill>
                  <a:srgbClr val="FFFFFF"/>
                </a:solidFill>
                <a:latin typeface="Times New Roman" pitchFamily="18" charset="0"/>
                <a:cs typeface="Times New Roman" pitchFamily="18" charset="0"/>
              </a:rPr>
              <a:t>Привитие положительного отношения к физической культуре и спорту</a:t>
            </a:r>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en-US" dirty="0" smtClean="0"/>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en-US" dirty="0" smtClean="0"/>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en-US" dirty="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Rot="1" noChangeArrowheads="1"/>
          </p:cNvSpPr>
          <p:nvPr>
            <p:ph type="title"/>
          </p:nvPr>
        </p:nvSpPr>
        <p:spPr>
          <a:xfrm>
            <a:off x="825500" y="636588"/>
            <a:ext cx="8643938" cy="927100"/>
          </a:xfrm>
        </p:spPr>
        <p:txBody>
          <a:bodyPr lIns="0" tIns="20160" rIns="0" bIns="0"/>
          <a:lstStyle/>
          <a:p>
            <a:pPr eaLnBrk="1" hangingPunct="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200" i="1" dirty="0" smtClean="0">
                <a:latin typeface="Times New Roman" pitchFamily="16" charset="0"/>
              </a:rPr>
              <a:t>ФОРМЫ ПРОВЕДЕНИЯ МЕРОПРИЯТИЙ:</a:t>
            </a:r>
          </a:p>
        </p:txBody>
      </p:sp>
      <p:sp>
        <p:nvSpPr>
          <p:cNvPr id="14338" name="Rectangle 2"/>
          <p:cNvSpPr>
            <a:spLocks noGrp="1" noChangeArrowheads="1"/>
          </p:cNvSpPr>
          <p:nvPr>
            <p:ph type="body" idx="1"/>
          </p:nvPr>
        </p:nvSpPr>
        <p:spPr>
          <a:xfrm>
            <a:off x="968375" y="1708150"/>
            <a:ext cx="8286750" cy="4929188"/>
          </a:xfrm>
        </p:spPr>
        <p:txBody>
          <a:bodyPr lIns="0" tIns="16380" rIns="0" bIns="0"/>
          <a:lstStyle/>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2400" dirty="0" err="1" smtClean="0">
                <a:latin typeface="Times New Roman" pitchFamily="18" charset="0"/>
                <a:cs typeface="Times New Roman" pitchFamily="18" charset="0"/>
              </a:rPr>
              <a:t>Беседы</a:t>
            </a:r>
            <a:endParaRPr lang="en-US" sz="2400" dirty="0" smtClean="0">
              <a:latin typeface="Times New Roman" pitchFamily="18" charset="0"/>
              <a:cs typeface="Times New Roman" pitchFamily="18" charset="0"/>
            </a:endParaRPr>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2400" dirty="0" err="1" smtClean="0">
                <a:latin typeface="Times New Roman" pitchFamily="18" charset="0"/>
                <a:cs typeface="Times New Roman" pitchFamily="18" charset="0"/>
              </a:rPr>
              <a:t>Круглый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стол</a:t>
            </a:r>
            <a:endParaRPr lang="en-US" sz="2400" dirty="0" smtClean="0">
              <a:latin typeface="Times New Roman" pitchFamily="18" charset="0"/>
              <a:cs typeface="Times New Roman" pitchFamily="18" charset="0"/>
            </a:endParaRPr>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2400" dirty="0" err="1" smtClean="0">
                <a:latin typeface="Times New Roman" pitchFamily="18" charset="0"/>
                <a:cs typeface="Times New Roman" pitchFamily="18" charset="0"/>
              </a:rPr>
              <a:t>Правовая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игра</a:t>
            </a:r>
            <a:endParaRPr lang="en-US" sz="2400" dirty="0" smtClean="0">
              <a:latin typeface="Times New Roman" pitchFamily="18" charset="0"/>
              <a:cs typeface="Times New Roman" pitchFamily="18" charset="0"/>
            </a:endParaRPr>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2400" dirty="0" err="1" smtClean="0">
                <a:latin typeface="Times New Roman" pitchFamily="18" charset="0"/>
                <a:cs typeface="Times New Roman" pitchFamily="18" charset="0"/>
              </a:rPr>
              <a:t>Диспут</a:t>
            </a:r>
            <a:r>
              <a:rPr lang="en-US" sz="2400" dirty="0" smtClean="0">
                <a:latin typeface="Times New Roman" pitchFamily="18" charset="0"/>
                <a:cs typeface="Times New Roman" pitchFamily="18" charset="0"/>
              </a:rPr>
              <a:t> и </a:t>
            </a:r>
            <a:r>
              <a:rPr lang="en-US" sz="2400" dirty="0" err="1" smtClean="0">
                <a:latin typeface="Times New Roman" pitchFamily="18" charset="0"/>
                <a:cs typeface="Times New Roman" pitchFamily="18" charset="0"/>
              </a:rPr>
              <a:t>дискуссии</a:t>
            </a:r>
            <a:endParaRPr lang="en-US" sz="2400" dirty="0" smtClean="0">
              <a:latin typeface="Times New Roman" pitchFamily="18" charset="0"/>
              <a:cs typeface="Times New Roman" pitchFamily="18" charset="0"/>
            </a:endParaRPr>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2400" dirty="0" err="1" smtClean="0">
                <a:latin typeface="Times New Roman" pitchFamily="18" charset="0"/>
                <a:cs typeface="Times New Roman" pitchFamily="18" charset="0"/>
              </a:rPr>
              <a:t>Заочные</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экскурсии</a:t>
            </a:r>
            <a:endParaRPr lang="en-US" sz="2400" dirty="0" smtClean="0">
              <a:latin typeface="Times New Roman" pitchFamily="18" charset="0"/>
              <a:cs typeface="Times New Roman" pitchFamily="18" charset="0"/>
            </a:endParaRPr>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2400" dirty="0" err="1" smtClean="0">
                <a:latin typeface="Times New Roman" pitchFamily="18" charset="0"/>
                <a:cs typeface="Times New Roman" pitchFamily="18" charset="0"/>
              </a:rPr>
              <a:t>Презентации</a:t>
            </a:r>
            <a:endParaRPr lang="en-US" sz="2400" dirty="0" smtClean="0">
              <a:latin typeface="Times New Roman" pitchFamily="18" charset="0"/>
              <a:cs typeface="Times New Roman" pitchFamily="18" charset="0"/>
            </a:endParaRPr>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2400" dirty="0" err="1" smtClean="0">
                <a:latin typeface="Times New Roman" pitchFamily="18" charset="0"/>
                <a:cs typeface="Times New Roman" pitchFamily="18" charset="0"/>
              </a:rPr>
              <a:t>Викторины</a:t>
            </a:r>
            <a:endParaRPr lang="en-US" sz="2400" dirty="0" smtClean="0">
              <a:latin typeface="Times New Roman" pitchFamily="18" charset="0"/>
              <a:cs typeface="Times New Roman" pitchFamily="18" charset="0"/>
            </a:endParaRPr>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Что</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Где</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Когда</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2400" dirty="0" err="1" smtClean="0">
                <a:latin typeface="Times New Roman" pitchFamily="18" charset="0"/>
                <a:cs typeface="Times New Roman" pitchFamily="18" charset="0"/>
              </a:rPr>
              <a:t>Праздничные</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мероприятия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посвященные</a:t>
            </a:r>
            <a:r>
              <a:rPr lang="ru-RU"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знаменательным</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датам</a:t>
            </a:r>
            <a:endParaRPr lang="en-US" sz="2400" dirty="0" smtClean="0">
              <a:latin typeface="Times New Roman" pitchFamily="18" charset="0"/>
              <a:cs typeface="Times New Roman" pitchFamily="18" charset="0"/>
            </a:endParaRPr>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2400" dirty="0" err="1" smtClean="0">
                <a:latin typeface="Times New Roman" pitchFamily="18" charset="0"/>
                <a:cs typeface="Times New Roman" pitchFamily="18" charset="0"/>
              </a:rPr>
              <a:t>Спортивные</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турниры</a:t>
            </a:r>
            <a:r>
              <a:rPr lang="en-US" sz="2400" dirty="0" smtClean="0">
                <a:latin typeface="Times New Roman" pitchFamily="18" charset="0"/>
                <a:cs typeface="Times New Roman" pitchFamily="18" charset="0"/>
              </a:rPr>
              <a:t> и </a:t>
            </a:r>
            <a:r>
              <a:rPr lang="en-US" sz="2400" dirty="0" err="1" smtClean="0">
                <a:latin typeface="Times New Roman" pitchFamily="18" charset="0"/>
                <a:cs typeface="Times New Roman" pitchFamily="18" charset="0"/>
              </a:rPr>
              <a:t>соревнования</a:t>
            </a:r>
            <a:r>
              <a:rPr lang="en-US" sz="2400" dirty="0" smtClean="0">
                <a:latin typeface="Times New Roman" pitchFamily="18" charset="0"/>
                <a:cs typeface="Times New Roman" pitchFamily="18" charset="0"/>
              </a:rPr>
              <a:t>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rrowheads="1"/>
          </p:cNvSpPr>
          <p:nvPr>
            <p:ph type="title"/>
          </p:nvPr>
        </p:nvSpPr>
        <p:spPr>
          <a:xfrm>
            <a:off x="504825" y="565150"/>
            <a:ext cx="9074150" cy="998538"/>
          </a:xfrm>
        </p:spPr>
        <p:txBody>
          <a:bodyPr lIns="0" tIns="25200" rIns="0" bIns="0"/>
          <a:lstStyle/>
          <a:p>
            <a:pPr eaLnBrk="1" hangingPunct="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ru-RU" sz="3200" i="1" dirty="0" smtClean="0">
                <a:latin typeface="Times New Roman" pitchFamily="16" charset="0"/>
              </a:rPr>
              <a:t>МЫ СОТРУДНИЧАЕМ:</a:t>
            </a:r>
            <a:endParaRPr lang="en-US" sz="3200" i="1" dirty="0" smtClean="0">
              <a:latin typeface="Times New Roman" pitchFamily="16" charset="0"/>
            </a:endParaRPr>
          </a:p>
        </p:txBody>
      </p:sp>
      <p:sp>
        <p:nvSpPr>
          <p:cNvPr id="17410" name="Rectangle 2"/>
          <p:cNvSpPr>
            <a:spLocks noGrp="1" noChangeArrowheads="1"/>
          </p:cNvSpPr>
          <p:nvPr>
            <p:ph type="body" idx="1"/>
          </p:nvPr>
        </p:nvSpPr>
        <p:spPr>
          <a:xfrm>
            <a:off x="896938" y="1708150"/>
            <a:ext cx="8286750" cy="4500563"/>
          </a:xfrm>
        </p:spPr>
        <p:txBody>
          <a:bodyPr lIns="0" tIns="16380" rIns="0" bIns="0"/>
          <a:lstStyle/>
          <a:p>
            <a:pPr marL="431800" indent="-323850" algn="just"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2200" b="1" dirty="0" smtClean="0">
                <a:latin typeface="Times New Roman" pitchFamily="18" charset="0"/>
                <a:cs typeface="Times New Roman" pitchFamily="18" charset="0"/>
              </a:rPr>
              <a:t>с </a:t>
            </a:r>
            <a:r>
              <a:rPr lang="en-US" sz="2200" b="1" dirty="0" smtClean="0">
                <a:latin typeface="Times New Roman" pitchFamily="18" charset="0"/>
                <a:cs typeface="Times New Roman" pitchFamily="18" charset="0"/>
              </a:rPr>
              <a:t>Совет</a:t>
            </a:r>
            <a:r>
              <a:rPr lang="ru-RU" sz="2200" b="1" dirty="0" err="1" smtClean="0">
                <a:latin typeface="Times New Roman" pitchFamily="18" charset="0"/>
                <a:cs typeface="Times New Roman" pitchFamily="18" charset="0"/>
              </a:rPr>
              <a:t>ом</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ветеранов</a:t>
            </a:r>
            <a:r>
              <a:rPr lang="en-US" sz="2200" b="1" dirty="0" smtClean="0">
                <a:latin typeface="Times New Roman" pitchFamily="18" charset="0"/>
                <a:cs typeface="Times New Roman" pitchFamily="18" charset="0"/>
              </a:rPr>
              <a:t> УМВД </a:t>
            </a:r>
            <a:r>
              <a:rPr lang="en-US" sz="2200" b="1" dirty="0" err="1" smtClean="0">
                <a:latin typeface="Times New Roman" pitchFamily="18" charset="0"/>
                <a:cs typeface="Times New Roman" pitchFamily="18" charset="0"/>
              </a:rPr>
              <a:t>России</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по</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Ярославской</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области</a:t>
            </a:r>
            <a:r>
              <a:rPr lang="en-US" sz="2200" b="1" dirty="0" smtClean="0">
                <a:latin typeface="Times New Roman" pitchFamily="18" charset="0"/>
                <a:cs typeface="Times New Roman" pitchFamily="18" charset="0"/>
              </a:rPr>
              <a:t> </a:t>
            </a:r>
            <a:endParaRPr lang="ru-RU" sz="2200" b="1" dirty="0" smtClean="0">
              <a:latin typeface="Times New Roman" pitchFamily="18" charset="0"/>
              <a:cs typeface="Times New Roman" pitchFamily="18" charset="0"/>
            </a:endParaRPr>
          </a:p>
          <a:p>
            <a:pPr marL="431800" indent="-323850" algn="just" eaLnBrk="1" hangingPunct="1">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в </a:t>
            </a:r>
            <a:r>
              <a:rPr lang="en-US" sz="2000" dirty="0" err="1" smtClean="0">
                <a:latin typeface="Times New Roman" pitchFamily="18" charset="0"/>
                <a:cs typeface="Times New Roman" pitchFamily="18" charset="0"/>
              </a:rPr>
              <a:t>рамках</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патриотического</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воспитания</a:t>
            </a:r>
            <a:r>
              <a:rPr lang="en-US" sz="2000" dirty="0" smtClean="0">
                <a:latin typeface="Times New Roman" pitchFamily="18" charset="0"/>
                <a:cs typeface="Times New Roman" pitchFamily="18" charset="0"/>
              </a:rPr>
              <a:t> несовершеннолетних</a:t>
            </a:r>
            <a:r>
              <a:rPr lang="ru-RU" sz="2000" dirty="0" smtClean="0">
                <a:latin typeface="Times New Roman" pitchFamily="18" charset="0"/>
                <a:cs typeface="Times New Roman" pitchFamily="18" charset="0"/>
              </a:rPr>
              <a:t>)</a:t>
            </a:r>
          </a:p>
          <a:p>
            <a:pPr marL="431800" indent="-323850" algn="just"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2200" b="1" dirty="0" smtClean="0">
                <a:latin typeface="Times New Roman" pitchFamily="18" charset="0"/>
                <a:cs typeface="Times New Roman" pitchFamily="18" charset="0"/>
              </a:rPr>
              <a:t>с </a:t>
            </a:r>
            <a:r>
              <a:rPr lang="en-US" sz="2200" b="1" dirty="0" smtClean="0">
                <a:latin typeface="Times New Roman" pitchFamily="18" charset="0"/>
                <a:cs typeface="Times New Roman" pitchFamily="18" charset="0"/>
              </a:rPr>
              <a:t>ОМОН УМВД </a:t>
            </a:r>
            <a:r>
              <a:rPr lang="en-US" sz="2200" b="1" dirty="0" err="1" smtClean="0">
                <a:latin typeface="Times New Roman" pitchFamily="18" charset="0"/>
                <a:cs typeface="Times New Roman" pitchFamily="18" charset="0"/>
              </a:rPr>
              <a:t>России</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по</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Ярославской</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области</a:t>
            </a:r>
            <a:endParaRPr lang="ru-RU" sz="2200" b="1" dirty="0" smtClean="0">
              <a:latin typeface="Times New Roman" pitchFamily="18" charset="0"/>
              <a:cs typeface="Times New Roman" pitchFamily="18" charset="0"/>
            </a:endParaRPr>
          </a:p>
          <a:p>
            <a:pPr marL="431800" indent="-323850" algn="just" eaLnBrk="1" hangingPunct="1">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в </a:t>
            </a:r>
            <a:r>
              <a:rPr lang="en-US" sz="2000" dirty="0" err="1" smtClean="0">
                <a:latin typeface="Times New Roman" pitchFamily="18" charset="0"/>
                <a:cs typeface="Times New Roman" pitchFamily="18" charset="0"/>
              </a:rPr>
              <a:t>рамках</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воспитания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положительного</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отношения</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несовершеннолетних к </a:t>
            </a:r>
            <a:r>
              <a:rPr lang="en-US" sz="2000" dirty="0" err="1" smtClean="0">
                <a:latin typeface="Times New Roman" pitchFamily="18" charset="0"/>
                <a:cs typeface="Times New Roman" pitchFamily="18" charset="0"/>
              </a:rPr>
              <a:t>сотрудникам</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органов</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внутренних</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дел</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marL="431800" indent="-323850" algn="just"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2200" b="1" dirty="0" smtClean="0">
                <a:latin typeface="Times New Roman" pitchFamily="18" charset="0"/>
                <a:cs typeface="Times New Roman" pitchFamily="18" charset="0"/>
              </a:rPr>
              <a:t>с </a:t>
            </a:r>
            <a:r>
              <a:rPr lang="en-US" sz="2200" b="1" dirty="0" err="1" smtClean="0">
                <a:latin typeface="Times New Roman" pitchFamily="18" charset="0"/>
                <a:cs typeface="Times New Roman" pitchFamily="18" charset="0"/>
              </a:rPr>
              <a:t>Ярославск</a:t>
            </a:r>
            <a:r>
              <a:rPr lang="ru-RU" sz="2200" b="1" dirty="0" smtClean="0">
                <a:latin typeface="Times New Roman" pitchFamily="18" charset="0"/>
                <a:cs typeface="Times New Roman" pitchFamily="18" charset="0"/>
              </a:rPr>
              <a:t>ой</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областн</a:t>
            </a:r>
            <a:r>
              <a:rPr lang="ru-RU" sz="2200" b="1" dirty="0" smtClean="0">
                <a:latin typeface="Times New Roman" pitchFamily="18" charset="0"/>
                <a:cs typeface="Times New Roman" pitchFamily="18" charset="0"/>
              </a:rPr>
              <a:t>ой</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клиническ</a:t>
            </a:r>
            <a:r>
              <a:rPr lang="ru-RU" sz="2200" b="1" dirty="0" smtClean="0">
                <a:latin typeface="Times New Roman" pitchFamily="18" charset="0"/>
                <a:cs typeface="Times New Roman" pitchFamily="18" charset="0"/>
              </a:rPr>
              <a:t>ой </a:t>
            </a:r>
            <a:r>
              <a:rPr lang="en-US" sz="2200" b="1" dirty="0" err="1" smtClean="0">
                <a:latin typeface="Times New Roman" pitchFamily="18" charset="0"/>
                <a:cs typeface="Times New Roman" pitchFamily="18" charset="0"/>
              </a:rPr>
              <a:t>наркологическ</a:t>
            </a:r>
            <a:r>
              <a:rPr lang="ru-RU" sz="2200" b="1" dirty="0" smtClean="0">
                <a:latin typeface="Times New Roman" pitchFamily="18" charset="0"/>
                <a:cs typeface="Times New Roman" pitchFamily="18" charset="0"/>
              </a:rPr>
              <a:t>ой </a:t>
            </a:r>
            <a:r>
              <a:rPr lang="en-US" sz="2200" b="1" dirty="0" err="1" smtClean="0">
                <a:latin typeface="Times New Roman" pitchFamily="18" charset="0"/>
                <a:cs typeface="Times New Roman" pitchFamily="18" charset="0"/>
              </a:rPr>
              <a:t>больниц</a:t>
            </a:r>
            <a:r>
              <a:rPr lang="ru-RU" sz="2200" b="1" dirty="0" smtClean="0">
                <a:latin typeface="Times New Roman" pitchFamily="18" charset="0"/>
                <a:cs typeface="Times New Roman" pitchFamily="18" charset="0"/>
              </a:rPr>
              <a:t>ей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в </a:t>
            </a:r>
            <a:r>
              <a:rPr lang="en-US" sz="2000" dirty="0" err="1" smtClean="0">
                <a:latin typeface="Times New Roman" pitchFamily="18" charset="0"/>
                <a:cs typeface="Times New Roman" pitchFamily="18" charset="0"/>
              </a:rPr>
              <a:t>рамках</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пропаганды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здорового</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образа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жизни</a:t>
            </a:r>
            <a:r>
              <a:rPr lang="ru-RU" sz="2000" dirty="0" smtClean="0">
                <a:latin typeface="Times New Roman" pitchFamily="18" charset="0"/>
                <a:cs typeface="Times New Roman" pitchFamily="18" charset="0"/>
              </a:rPr>
              <a:t>)</a:t>
            </a:r>
          </a:p>
          <a:p>
            <a:pPr marL="431800" indent="-323850" algn="just"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2200" b="1" dirty="0" smtClean="0">
                <a:latin typeface="Times New Roman" pitchFamily="18" charset="0"/>
                <a:cs typeface="Times New Roman" pitchFamily="18" charset="0"/>
              </a:rPr>
              <a:t>с </a:t>
            </a:r>
            <a:r>
              <a:rPr lang="en-US" sz="2200" b="1" dirty="0" err="1" smtClean="0">
                <a:latin typeface="Times New Roman" pitchFamily="18" charset="0"/>
                <a:cs typeface="Times New Roman" pitchFamily="18" charset="0"/>
              </a:rPr>
              <a:t>Ярославск</a:t>
            </a:r>
            <a:r>
              <a:rPr lang="ru-RU" sz="2200" b="1" dirty="0" smtClean="0">
                <a:latin typeface="Times New Roman" pitchFamily="18" charset="0"/>
                <a:cs typeface="Times New Roman" pitchFamily="18" charset="0"/>
              </a:rPr>
              <a:t>ой</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областн</a:t>
            </a:r>
            <a:r>
              <a:rPr lang="ru-RU" sz="2200" b="1" dirty="0" smtClean="0">
                <a:latin typeface="Times New Roman" pitchFamily="18" charset="0"/>
                <a:cs typeface="Times New Roman" pitchFamily="18" charset="0"/>
              </a:rPr>
              <a:t>ой</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детск</a:t>
            </a:r>
            <a:r>
              <a:rPr lang="ru-RU" sz="2200" b="1" dirty="0" smtClean="0">
                <a:latin typeface="Times New Roman" pitchFamily="18" charset="0"/>
                <a:cs typeface="Times New Roman" pitchFamily="18" charset="0"/>
              </a:rPr>
              <a:t>ой</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библиотек</a:t>
            </a:r>
            <a:r>
              <a:rPr lang="ru-RU" sz="2200" b="1" dirty="0" smtClean="0">
                <a:latin typeface="Times New Roman" pitchFamily="18" charset="0"/>
                <a:cs typeface="Times New Roman" pitchFamily="18" charset="0"/>
              </a:rPr>
              <a:t>ой </a:t>
            </a:r>
            <a:r>
              <a:rPr lang="en-US" sz="2200" b="1" dirty="0" err="1" smtClean="0">
                <a:latin typeface="Times New Roman" pitchFamily="18" charset="0"/>
                <a:cs typeface="Times New Roman" pitchFamily="18" charset="0"/>
              </a:rPr>
              <a:t>им</a:t>
            </a:r>
            <a:r>
              <a:rPr lang="ru-RU" sz="2200" b="1" dirty="0" err="1" smtClean="0">
                <a:latin typeface="Times New Roman" pitchFamily="18" charset="0"/>
                <a:cs typeface="Times New Roman" pitchFamily="18" charset="0"/>
              </a:rPr>
              <a:t>ени</a:t>
            </a:r>
            <a:r>
              <a:rPr lang="ru-RU"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И.А. </a:t>
            </a:r>
            <a:r>
              <a:rPr lang="en-US" sz="2200" b="1" dirty="0" err="1" smtClean="0">
                <a:latin typeface="Times New Roman" pitchFamily="18" charset="0"/>
                <a:cs typeface="Times New Roman" pitchFamily="18" charset="0"/>
              </a:rPr>
              <a:t>Крылова</a:t>
            </a:r>
            <a:r>
              <a:rPr lang="ru-RU" sz="2200" b="1"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a:t>
            </a:r>
            <a:r>
              <a:rPr lang="ru-RU" sz="2000" dirty="0" smtClean="0"/>
              <a:t>в</a:t>
            </a:r>
            <a:r>
              <a:rPr lang="en-US" sz="2000" dirty="0" smtClean="0"/>
              <a:t> </a:t>
            </a:r>
            <a:r>
              <a:rPr lang="en-US" sz="2000" dirty="0" err="1" smtClean="0"/>
              <a:t>рамках</a:t>
            </a:r>
            <a:r>
              <a:rPr lang="en-US" sz="2000" dirty="0" smtClean="0"/>
              <a:t> </a:t>
            </a:r>
            <a:r>
              <a:rPr lang="en-US" sz="2000" dirty="0" err="1" smtClean="0"/>
              <a:t>познавательного</a:t>
            </a:r>
            <a:r>
              <a:rPr lang="ru-RU" sz="2000" dirty="0" smtClean="0"/>
              <a:t>, </a:t>
            </a:r>
            <a:r>
              <a:rPr lang="en-US" sz="2000" dirty="0" err="1" smtClean="0"/>
              <a:t>патритического</a:t>
            </a:r>
            <a:r>
              <a:rPr lang="en-US" sz="2000" dirty="0" smtClean="0"/>
              <a:t>, </a:t>
            </a:r>
            <a:r>
              <a:rPr lang="en-US" sz="2000" dirty="0" err="1" smtClean="0"/>
              <a:t>морально</a:t>
            </a:r>
            <a:r>
              <a:rPr lang="en-US" sz="2000" dirty="0" smtClean="0"/>
              <a:t>-</a:t>
            </a:r>
            <a:endParaRPr lang="ru-RU" sz="2000" dirty="0" smtClean="0"/>
          </a:p>
          <a:p>
            <a:pPr marL="0" indent="12700" algn="just" eaLnBrk="1" hangingPunct="1">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2000" dirty="0" smtClean="0"/>
              <a:t>      </a:t>
            </a:r>
            <a:r>
              <a:rPr lang="en-US" sz="2000" dirty="0" err="1" smtClean="0"/>
              <a:t>нравственного</a:t>
            </a:r>
            <a:r>
              <a:rPr lang="en-US" sz="2000" dirty="0" smtClean="0"/>
              <a:t> и </a:t>
            </a:r>
            <a:r>
              <a:rPr lang="en-US" sz="2000" dirty="0" err="1" smtClean="0"/>
              <a:t>эстетического</a:t>
            </a:r>
            <a:r>
              <a:rPr lang="en-US" sz="2000" dirty="0" smtClean="0"/>
              <a:t> </a:t>
            </a:r>
            <a:r>
              <a:rPr lang="en-US" sz="2000" dirty="0" err="1" smtClean="0"/>
              <a:t>воспитания</a:t>
            </a:r>
            <a:r>
              <a:rPr lang="en-US" sz="2000" dirty="0" smtClean="0"/>
              <a:t> несовершеннолетних</a:t>
            </a:r>
            <a:r>
              <a:rPr lang="ru-RU" sz="2000" dirty="0" smtClean="0"/>
              <a:t>)</a:t>
            </a:r>
            <a:endParaRPr lang="en-US" sz="2000" dirty="0" smtClean="0"/>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2200" b="1" dirty="0" smtClean="0">
                <a:latin typeface="Times New Roman" pitchFamily="18" charset="0"/>
                <a:cs typeface="Times New Roman" pitchFamily="18" charset="0"/>
              </a:rPr>
              <a:t>с </a:t>
            </a:r>
            <a:r>
              <a:rPr lang="en-US" sz="2200" b="1" dirty="0" err="1" smtClean="0">
                <a:latin typeface="Times New Roman" pitchFamily="18" charset="0"/>
                <a:cs typeface="Times New Roman" pitchFamily="18" charset="0"/>
              </a:rPr>
              <a:t>Епархи</a:t>
            </a:r>
            <a:r>
              <a:rPr lang="ru-RU" sz="2200" b="1" dirty="0" smtClean="0">
                <a:latin typeface="Times New Roman" pitchFamily="18" charset="0"/>
                <a:cs typeface="Times New Roman" pitchFamily="18" charset="0"/>
              </a:rPr>
              <a:t>ей</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Ярославской</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области</a:t>
            </a:r>
            <a:r>
              <a:rPr lang="ru-RU" sz="22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en-US" sz="2000" dirty="0" smtClean="0"/>
              <a:t>в </a:t>
            </a:r>
            <a:r>
              <a:rPr lang="en-US" sz="2000" dirty="0" err="1" smtClean="0"/>
              <a:t>рамках</a:t>
            </a:r>
            <a:r>
              <a:rPr lang="en-US" sz="2000" dirty="0" smtClean="0"/>
              <a:t> </a:t>
            </a:r>
            <a:r>
              <a:rPr lang="en-US" sz="2000" dirty="0" err="1" smtClean="0"/>
              <a:t>морально-нравственного</a:t>
            </a:r>
            <a:r>
              <a:rPr lang="en-US" sz="2000" dirty="0" smtClean="0"/>
              <a:t> </a:t>
            </a:r>
            <a:r>
              <a:rPr lang="en-US" sz="2000" dirty="0" err="1" smtClean="0"/>
              <a:t>воспитания</a:t>
            </a:r>
            <a:r>
              <a:rPr lang="en-US" sz="2000" dirty="0" smtClean="0"/>
              <a:t> несовершеннолетних</a:t>
            </a:r>
            <a:r>
              <a:rPr lang="ru-RU" sz="2000" dirty="0" smtClean="0"/>
              <a:t>)</a:t>
            </a:r>
            <a:endParaRPr lang="en-US" sz="2400" dirty="0" smtClean="0">
              <a:latin typeface="Times New Roman" pitchFamily="18" charset="0"/>
              <a:cs typeface="Times New Roman" pitchFamily="18" charset="0"/>
            </a:endParaRPr>
          </a:p>
          <a:p>
            <a:pPr marL="431800" indent="-323850" algn="ctr"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en-US" dirty="0" smtClean="0"/>
          </a:p>
          <a:p>
            <a:pPr marL="431800" indent="-323850" algn="ctr"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en-US" dirty="0" smtClean="0"/>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fill="hold" nodeType="clickEffect">
                                  <p:stCondLst>
                                    <p:cond delay="0"/>
                                  </p:stCondLst>
                                  <p:childTnLst>
                                    <p:set>
                                      <p:cBhvr additive="repl">
                                        <p:cTn id="6" dur="1" fill="hold">
                                          <p:stCondLst>
                                            <p:cond delay="0"/>
                                          </p:stCondLst>
                                        </p:cTn>
                                        <p:tgtEl>
                                          <p:spTgt spid="17409">
                                            <p:txEl>
                                              <p:pRg st="0" end="0"/>
                                            </p:txEl>
                                          </p:spTgt>
                                        </p:tgtEl>
                                        <p:attrNameLst>
                                          <p:attrName>style.visibility</p:attrName>
                                        </p:attrNameLst>
                                      </p:cBhvr>
                                      <p:to>
                                        <p:strVal val="visible"/>
                                      </p:to>
                                    </p:set>
                                    <p:animEffect transition="in" filter="fade">
                                      <p:cBhvr additive="repl">
                                        <p:cTn id="7" dur="1000"/>
                                        <p:tgtEl>
                                          <p:spTgt spid="17409">
                                            <p:txEl>
                                              <p:pRg st="0" end="0"/>
                                            </p:txEl>
                                          </p:spTgt>
                                        </p:tgtEl>
                                      </p:cBhvr>
                                    </p:animEffect>
                                    <p:anim calcmode="lin" valueType="num">
                                      <p:cBhvr additive="repl">
                                        <p:cTn id="8" dur="1000" fill="hold"/>
                                        <p:tgtEl>
                                          <p:spTgt spid="17409">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17409">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17410">
                                            <p:txEl>
                                              <p:pRg st="0" end="0"/>
                                            </p:txEl>
                                          </p:spTgt>
                                        </p:tgtEl>
                                        <p:attrNameLst>
                                          <p:attrName>style.visibility</p:attrName>
                                        </p:attrNameLst>
                                      </p:cBhvr>
                                      <p:to>
                                        <p:strVal val="visible"/>
                                      </p:to>
                                    </p:set>
                                    <p:animEffect transition="in" filter="fade">
                                      <p:cBhvr additive="repl">
                                        <p:cTn id="14" dur="1000"/>
                                        <p:tgtEl>
                                          <p:spTgt spid="17410">
                                            <p:txEl>
                                              <p:pRg st="0" end="0"/>
                                            </p:txEl>
                                          </p:spTgt>
                                        </p:tgtEl>
                                      </p:cBhvr>
                                    </p:animEffect>
                                    <p:anim calcmode="lin" valueType="num">
                                      <p:cBhvr additive="repl">
                                        <p:cTn id="15" dur="1000" fill="hold"/>
                                        <p:tgtEl>
                                          <p:spTgt spid="17410">
                                            <p:txEl>
                                              <p:pRg st="0" end="0"/>
                                            </p:txEl>
                                          </p:spTgt>
                                        </p:tgtEl>
                                        <p:attrNameLst>
                                          <p:attrName>ppt_x</p:attrName>
                                        </p:attrNameLst>
                                      </p:cBhvr>
                                      <p:tavLst>
                                        <p:tav tm="100000">
                                          <p:val>
                                            <p:strVal val="#ppt_x"/>
                                          </p:val>
                                        </p:tav>
                                        <p:tav>
                                          <p:val>
                                            <p:strVal val="#ppt_x"/>
                                          </p:val>
                                        </p:tav>
                                      </p:tavLst>
                                    </p:anim>
                                    <p:anim calcmode="lin" valueType="num">
                                      <p:cBhvr additive="repl">
                                        <p:cTn id="16" dur="1000" fill="hold"/>
                                        <p:tgtEl>
                                          <p:spTgt spid="17410">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fill="hold" nodeType="clickEffect">
                                  <p:stCondLst>
                                    <p:cond delay="0"/>
                                  </p:stCondLst>
                                  <p:childTnLst>
                                    <p:set>
                                      <p:cBhvr additive="repl">
                                        <p:cTn id="20" dur="1" fill="hold">
                                          <p:stCondLst>
                                            <p:cond delay="0"/>
                                          </p:stCondLst>
                                        </p:cTn>
                                        <p:tgtEl>
                                          <p:spTgt spid="17410">
                                            <p:txEl>
                                              <p:pRg st="1" end="1"/>
                                            </p:txEl>
                                          </p:spTgt>
                                        </p:tgtEl>
                                        <p:attrNameLst>
                                          <p:attrName>style.visibility</p:attrName>
                                        </p:attrNameLst>
                                      </p:cBhvr>
                                      <p:to>
                                        <p:strVal val="visible"/>
                                      </p:to>
                                    </p:set>
                                    <p:animEffect transition="in" filter="fade">
                                      <p:cBhvr additive="repl">
                                        <p:cTn id="21" dur="1000"/>
                                        <p:tgtEl>
                                          <p:spTgt spid="17410">
                                            <p:txEl>
                                              <p:pRg st="1" end="1"/>
                                            </p:txEl>
                                          </p:spTgt>
                                        </p:tgtEl>
                                      </p:cBhvr>
                                    </p:animEffect>
                                    <p:anim calcmode="lin" valueType="num">
                                      <p:cBhvr additive="repl">
                                        <p:cTn id="22" dur="1000" fill="hold"/>
                                        <p:tgtEl>
                                          <p:spTgt spid="17410">
                                            <p:txEl>
                                              <p:pRg st="1" end="1"/>
                                            </p:txEl>
                                          </p:spTgt>
                                        </p:tgtEl>
                                        <p:attrNameLst>
                                          <p:attrName>ppt_x</p:attrName>
                                        </p:attrNameLst>
                                      </p:cBhvr>
                                      <p:tavLst>
                                        <p:tav tm="100000">
                                          <p:val>
                                            <p:strVal val="#ppt_x"/>
                                          </p:val>
                                        </p:tav>
                                        <p:tav>
                                          <p:val>
                                            <p:strVal val="#ppt_x"/>
                                          </p:val>
                                        </p:tav>
                                      </p:tavLst>
                                    </p:anim>
                                    <p:anim calcmode="lin" valueType="num">
                                      <p:cBhvr additive="repl">
                                        <p:cTn id="23" dur="1000" fill="hold"/>
                                        <p:tgtEl>
                                          <p:spTgt spid="17410">
                                            <p:txEl>
                                              <p:pRg st="1" end="1"/>
                                            </p:txEl>
                                          </p:spTgt>
                                        </p:tgtEl>
                                        <p:attrNameLst>
                                          <p:attrName>ppt_y</p:attrName>
                                        </p:attrNameLst>
                                      </p:cBhvr>
                                      <p:tavLst>
                                        <p:tav tm="100000">
                                          <p:val>
                                            <p:strVal val="#ppt_y+.1"/>
                                          </p:val>
                                        </p:tav>
                                        <p:tav>
                                          <p:val>
                                            <p:strVal val="#ppt_y"/>
                                          </p:val>
                                        </p:tav>
                                      </p:tavLst>
                                    </p:anim>
                                  </p:childTnLst>
                                </p:cTn>
                              </p:par>
                              <p:par>
                                <p:cTn id="24" presetID="42" presetClass="entr" fill="hold" nodeType="withEffect">
                                  <p:stCondLst>
                                    <p:cond delay="0"/>
                                  </p:stCondLst>
                                  <p:childTnLst>
                                    <p:set>
                                      <p:cBhvr additive="repl">
                                        <p:cTn id="25" dur="1" fill="hold">
                                          <p:stCondLst>
                                            <p:cond delay="0"/>
                                          </p:stCondLst>
                                        </p:cTn>
                                        <p:tgtEl>
                                          <p:spTgt spid="17410">
                                            <p:txEl>
                                              <p:pRg st="2" end="2"/>
                                            </p:txEl>
                                          </p:spTgt>
                                        </p:tgtEl>
                                        <p:attrNameLst>
                                          <p:attrName>style.visibility</p:attrName>
                                        </p:attrNameLst>
                                      </p:cBhvr>
                                      <p:to>
                                        <p:strVal val="visible"/>
                                      </p:to>
                                    </p:set>
                                    <p:animEffect transition="in" filter="fade">
                                      <p:cBhvr additive="repl">
                                        <p:cTn id="26" dur="1000"/>
                                        <p:tgtEl>
                                          <p:spTgt spid="17410">
                                            <p:txEl>
                                              <p:pRg st="2" end="2"/>
                                            </p:txEl>
                                          </p:spTgt>
                                        </p:tgtEl>
                                      </p:cBhvr>
                                    </p:animEffect>
                                    <p:anim calcmode="lin" valueType="num">
                                      <p:cBhvr additive="repl">
                                        <p:cTn id="27" dur="1000" fill="hold"/>
                                        <p:tgtEl>
                                          <p:spTgt spid="17410">
                                            <p:txEl>
                                              <p:pRg st="2" end="2"/>
                                            </p:txEl>
                                          </p:spTgt>
                                        </p:tgtEl>
                                        <p:attrNameLst>
                                          <p:attrName>ppt_x</p:attrName>
                                        </p:attrNameLst>
                                      </p:cBhvr>
                                      <p:tavLst>
                                        <p:tav tm="100000">
                                          <p:val>
                                            <p:strVal val="#ppt_x"/>
                                          </p:val>
                                        </p:tav>
                                        <p:tav>
                                          <p:val>
                                            <p:strVal val="#ppt_x"/>
                                          </p:val>
                                        </p:tav>
                                      </p:tavLst>
                                    </p:anim>
                                    <p:anim calcmode="lin" valueType="num">
                                      <p:cBhvr additive="repl">
                                        <p:cTn id="28" dur="1000" fill="hold"/>
                                        <p:tgtEl>
                                          <p:spTgt spid="17410">
                                            <p:txEl>
                                              <p:pRg st="2" end="2"/>
                                            </p:txEl>
                                          </p:spTgt>
                                        </p:tgtEl>
                                        <p:attrNameLst>
                                          <p:attrName>ppt_y</p:attrName>
                                        </p:attrNameLst>
                                      </p:cBhvr>
                                      <p:tavLst>
                                        <p:tav tm="100000">
                                          <p:val>
                                            <p:strVal val="#ppt_y+.1"/>
                                          </p:val>
                                        </p:tav>
                                        <p:tav>
                                          <p:val>
                                            <p:strVal val="#ppt_y"/>
                                          </p:val>
                                        </p:tav>
                                      </p:tavLst>
                                    </p:anim>
                                  </p:childTnLst>
                                </p:cTn>
                              </p:par>
                              <p:par>
                                <p:cTn id="29" presetID="42" presetClass="entr" fill="hold" nodeType="withEffect">
                                  <p:stCondLst>
                                    <p:cond delay="0"/>
                                  </p:stCondLst>
                                  <p:childTnLst>
                                    <p:set>
                                      <p:cBhvr additive="repl">
                                        <p:cTn id="30" dur="1" fill="hold">
                                          <p:stCondLst>
                                            <p:cond delay="0"/>
                                          </p:stCondLst>
                                        </p:cTn>
                                        <p:tgtEl>
                                          <p:spTgt spid="17410">
                                            <p:txEl>
                                              <p:pRg st="3" end="3"/>
                                            </p:txEl>
                                          </p:spTgt>
                                        </p:tgtEl>
                                        <p:attrNameLst>
                                          <p:attrName>style.visibility</p:attrName>
                                        </p:attrNameLst>
                                      </p:cBhvr>
                                      <p:to>
                                        <p:strVal val="visible"/>
                                      </p:to>
                                    </p:set>
                                    <p:animEffect transition="in" filter="fade">
                                      <p:cBhvr additive="repl">
                                        <p:cTn id="31" dur="1000"/>
                                        <p:tgtEl>
                                          <p:spTgt spid="17410">
                                            <p:txEl>
                                              <p:pRg st="3" end="3"/>
                                            </p:txEl>
                                          </p:spTgt>
                                        </p:tgtEl>
                                      </p:cBhvr>
                                    </p:animEffect>
                                    <p:anim calcmode="lin" valueType="num">
                                      <p:cBhvr additive="repl">
                                        <p:cTn id="32" dur="1000" fill="hold"/>
                                        <p:tgtEl>
                                          <p:spTgt spid="17410">
                                            <p:txEl>
                                              <p:pRg st="3" end="3"/>
                                            </p:txEl>
                                          </p:spTgt>
                                        </p:tgtEl>
                                        <p:attrNameLst>
                                          <p:attrName>ppt_x</p:attrName>
                                        </p:attrNameLst>
                                      </p:cBhvr>
                                      <p:tavLst>
                                        <p:tav tm="100000">
                                          <p:val>
                                            <p:strVal val="#ppt_x"/>
                                          </p:val>
                                        </p:tav>
                                        <p:tav>
                                          <p:val>
                                            <p:strVal val="#ppt_x"/>
                                          </p:val>
                                        </p:tav>
                                      </p:tavLst>
                                    </p:anim>
                                    <p:anim calcmode="lin" valueType="num">
                                      <p:cBhvr additive="repl">
                                        <p:cTn id="33" dur="1000" fill="hold"/>
                                        <p:tgtEl>
                                          <p:spTgt spid="17410">
                                            <p:txEl>
                                              <p:pRg st="3" end="3"/>
                                            </p:txEl>
                                          </p:spTgt>
                                        </p:tgtEl>
                                        <p:attrNameLst>
                                          <p:attrName>ppt_y</p:attrName>
                                        </p:attrNameLst>
                                      </p:cBhvr>
                                      <p:tavLst>
                                        <p:tav tm="100000">
                                          <p:val>
                                            <p:strVal val="#ppt_y+.1"/>
                                          </p:val>
                                        </p:tav>
                                        <p:tav>
                                          <p:val>
                                            <p:strVal val="#ppt_y"/>
                                          </p:val>
                                        </p:tav>
                                      </p:tavLst>
                                    </p:anim>
                                  </p:childTnLst>
                                </p:cTn>
                              </p:par>
                              <p:par>
                                <p:cTn id="34" presetID="42" presetClass="entr" fill="hold" nodeType="withEffect">
                                  <p:stCondLst>
                                    <p:cond delay="0"/>
                                  </p:stCondLst>
                                  <p:childTnLst>
                                    <p:set>
                                      <p:cBhvr additive="repl">
                                        <p:cTn id="35" dur="1" fill="hold">
                                          <p:stCondLst>
                                            <p:cond delay="0"/>
                                          </p:stCondLst>
                                        </p:cTn>
                                        <p:tgtEl>
                                          <p:spTgt spid="17410">
                                            <p:txEl>
                                              <p:pRg st="4" end="4"/>
                                            </p:txEl>
                                          </p:spTgt>
                                        </p:tgtEl>
                                        <p:attrNameLst>
                                          <p:attrName>style.visibility</p:attrName>
                                        </p:attrNameLst>
                                      </p:cBhvr>
                                      <p:to>
                                        <p:strVal val="visible"/>
                                      </p:to>
                                    </p:set>
                                    <p:animEffect transition="in" filter="fade">
                                      <p:cBhvr additive="repl">
                                        <p:cTn id="36" dur="1000"/>
                                        <p:tgtEl>
                                          <p:spTgt spid="17410">
                                            <p:txEl>
                                              <p:pRg st="4" end="4"/>
                                            </p:txEl>
                                          </p:spTgt>
                                        </p:tgtEl>
                                      </p:cBhvr>
                                    </p:animEffect>
                                    <p:anim calcmode="lin" valueType="num">
                                      <p:cBhvr additive="repl">
                                        <p:cTn id="37" dur="1000" fill="hold"/>
                                        <p:tgtEl>
                                          <p:spTgt spid="17410">
                                            <p:txEl>
                                              <p:pRg st="4" end="4"/>
                                            </p:txEl>
                                          </p:spTgt>
                                        </p:tgtEl>
                                        <p:attrNameLst>
                                          <p:attrName>ppt_x</p:attrName>
                                        </p:attrNameLst>
                                      </p:cBhvr>
                                      <p:tavLst>
                                        <p:tav tm="100000">
                                          <p:val>
                                            <p:strVal val="#ppt_x"/>
                                          </p:val>
                                        </p:tav>
                                        <p:tav>
                                          <p:val>
                                            <p:strVal val="#ppt_x"/>
                                          </p:val>
                                        </p:tav>
                                      </p:tavLst>
                                    </p:anim>
                                    <p:anim calcmode="lin" valueType="num">
                                      <p:cBhvr additive="repl">
                                        <p:cTn id="38" dur="1000" fill="hold"/>
                                        <p:tgtEl>
                                          <p:spTgt spid="17410">
                                            <p:txEl>
                                              <p:pRg st="4" end="4"/>
                                            </p:txEl>
                                          </p:spTgt>
                                        </p:tgtEl>
                                        <p:attrNameLst>
                                          <p:attrName>ppt_y</p:attrName>
                                        </p:attrNameLst>
                                      </p:cBhvr>
                                      <p:tavLst>
                                        <p:tav tm="100000">
                                          <p:val>
                                            <p:strVal val="#ppt_y+.1"/>
                                          </p:val>
                                        </p:tav>
                                        <p:tav>
                                          <p:val>
                                            <p:strVal val="#ppt_y"/>
                                          </p:val>
                                        </p:tav>
                                      </p:tavLst>
                                    </p:anim>
                                  </p:childTnLst>
                                </p:cTn>
                              </p:par>
                              <p:par>
                                <p:cTn id="39" presetID="42" presetClass="entr" fill="hold" nodeType="withEffect">
                                  <p:stCondLst>
                                    <p:cond delay="0"/>
                                  </p:stCondLst>
                                  <p:childTnLst>
                                    <p:set>
                                      <p:cBhvr additive="repl">
                                        <p:cTn id="40" dur="1" fill="hold">
                                          <p:stCondLst>
                                            <p:cond delay="0"/>
                                          </p:stCondLst>
                                        </p:cTn>
                                        <p:tgtEl>
                                          <p:spTgt spid="17410">
                                            <p:txEl>
                                              <p:pRg st="5" end="5"/>
                                            </p:txEl>
                                          </p:spTgt>
                                        </p:tgtEl>
                                        <p:attrNameLst>
                                          <p:attrName>style.visibility</p:attrName>
                                        </p:attrNameLst>
                                      </p:cBhvr>
                                      <p:to>
                                        <p:strVal val="visible"/>
                                      </p:to>
                                    </p:set>
                                    <p:animEffect transition="in" filter="fade">
                                      <p:cBhvr additive="repl">
                                        <p:cTn id="41" dur="1000"/>
                                        <p:tgtEl>
                                          <p:spTgt spid="17410">
                                            <p:txEl>
                                              <p:pRg st="5" end="5"/>
                                            </p:txEl>
                                          </p:spTgt>
                                        </p:tgtEl>
                                      </p:cBhvr>
                                    </p:animEffect>
                                    <p:anim calcmode="lin" valueType="num">
                                      <p:cBhvr additive="repl">
                                        <p:cTn id="42" dur="1000" fill="hold"/>
                                        <p:tgtEl>
                                          <p:spTgt spid="17410">
                                            <p:txEl>
                                              <p:pRg st="5" end="5"/>
                                            </p:txEl>
                                          </p:spTgt>
                                        </p:tgtEl>
                                        <p:attrNameLst>
                                          <p:attrName>ppt_x</p:attrName>
                                        </p:attrNameLst>
                                      </p:cBhvr>
                                      <p:tavLst>
                                        <p:tav tm="100000">
                                          <p:val>
                                            <p:strVal val="#ppt_x"/>
                                          </p:val>
                                        </p:tav>
                                        <p:tav>
                                          <p:val>
                                            <p:strVal val="#ppt_x"/>
                                          </p:val>
                                        </p:tav>
                                      </p:tavLst>
                                    </p:anim>
                                    <p:anim calcmode="lin" valueType="num">
                                      <p:cBhvr additive="repl">
                                        <p:cTn id="43" dur="1000" fill="hold"/>
                                        <p:tgtEl>
                                          <p:spTgt spid="17410">
                                            <p:txEl>
                                              <p:pRg st="5" end="5"/>
                                            </p:txEl>
                                          </p:spTgt>
                                        </p:tgtEl>
                                        <p:attrNameLst>
                                          <p:attrName>ppt_y</p:attrName>
                                        </p:attrNameLst>
                                      </p:cBhvr>
                                      <p:tavLst>
                                        <p:tav tm="100000">
                                          <p:val>
                                            <p:strVal val="#ppt_y+.1"/>
                                          </p:val>
                                        </p:tav>
                                        <p:tav>
                                          <p:val>
                                            <p:strVal val="#ppt_y"/>
                                          </p:val>
                                        </p:tav>
                                      </p:tavLst>
                                    </p:anim>
                                  </p:childTnLst>
                                </p:cTn>
                              </p:par>
                              <p:par>
                                <p:cTn id="44" presetID="42" presetClass="entr" fill="hold" nodeType="withEffect">
                                  <p:stCondLst>
                                    <p:cond delay="0"/>
                                  </p:stCondLst>
                                  <p:childTnLst>
                                    <p:set>
                                      <p:cBhvr additive="repl">
                                        <p:cTn id="45" dur="1" fill="hold">
                                          <p:stCondLst>
                                            <p:cond delay="0"/>
                                          </p:stCondLst>
                                        </p:cTn>
                                        <p:tgtEl>
                                          <p:spTgt spid="17410">
                                            <p:txEl>
                                              <p:pRg st="6" end="6"/>
                                            </p:txEl>
                                          </p:spTgt>
                                        </p:tgtEl>
                                        <p:attrNameLst>
                                          <p:attrName>style.visibility</p:attrName>
                                        </p:attrNameLst>
                                      </p:cBhvr>
                                      <p:to>
                                        <p:strVal val="visible"/>
                                      </p:to>
                                    </p:set>
                                    <p:animEffect transition="in" filter="fade">
                                      <p:cBhvr additive="repl">
                                        <p:cTn id="46" dur="1000"/>
                                        <p:tgtEl>
                                          <p:spTgt spid="17410">
                                            <p:txEl>
                                              <p:pRg st="6" end="6"/>
                                            </p:txEl>
                                          </p:spTgt>
                                        </p:tgtEl>
                                      </p:cBhvr>
                                    </p:animEffect>
                                    <p:anim calcmode="lin" valueType="num">
                                      <p:cBhvr additive="repl">
                                        <p:cTn id="47" dur="1000" fill="hold"/>
                                        <p:tgtEl>
                                          <p:spTgt spid="17410">
                                            <p:txEl>
                                              <p:pRg st="6" end="6"/>
                                            </p:txEl>
                                          </p:spTgt>
                                        </p:tgtEl>
                                        <p:attrNameLst>
                                          <p:attrName>ppt_x</p:attrName>
                                        </p:attrNameLst>
                                      </p:cBhvr>
                                      <p:tavLst>
                                        <p:tav tm="100000">
                                          <p:val>
                                            <p:strVal val="#ppt_x"/>
                                          </p:val>
                                        </p:tav>
                                        <p:tav>
                                          <p:val>
                                            <p:strVal val="#ppt_x"/>
                                          </p:val>
                                        </p:tav>
                                      </p:tavLst>
                                    </p:anim>
                                    <p:anim calcmode="lin" valueType="num">
                                      <p:cBhvr additive="repl">
                                        <p:cTn id="48" dur="1000" fill="hold"/>
                                        <p:tgtEl>
                                          <p:spTgt spid="17410">
                                            <p:txEl>
                                              <p:pRg st="6" end="6"/>
                                            </p:txEl>
                                          </p:spTgt>
                                        </p:tgtEl>
                                        <p:attrNameLst>
                                          <p:attrName>ppt_y</p:attrName>
                                        </p:attrNameLst>
                                      </p:cBhvr>
                                      <p:tavLst>
                                        <p:tav tm="100000">
                                          <p:val>
                                            <p:strVal val="#ppt_y+.1"/>
                                          </p:val>
                                        </p:tav>
                                        <p:tav>
                                          <p:val>
                                            <p:strVal val="#ppt_y"/>
                                          </p:val>
                                        </p:tav>
                                      </p:tavLst>
                                    </p:anim>
                                  </p:childTnLst>
                                </p:cTn>
                              </p:par>
                              <p:par>
                                <p:cTn id="49" presetID="42" presetClass="entr" fill="hold" nodeType="withEffect">
                                  <p:stCondLst>
                                    <p:cond delay="0"/>
                                  </p:stCondLst>
                                  <p:childTnLst>
                                    <p:set>
                                      <p:cBhvr additive="repl">
                                        <p:cTn id="50" dur="1" fill="hold">
                                          <p:stCondLst>
                                            <p:cond delay="0"/>
                                          </p:stCondLst>
                                        </p:cTn>
                                        <p:tgtEl>
                                          <p:spTgt spid="17410">
                                            <p:txEl>
                                              <p:pRg st="7" end="7"/>
                                            </p:txEl>
                                          </p:spTgt>
                                        </p:tgtEl>
                                        <p:attrNameLst>
                                          <p:attrName>style.visibility</p:attrName>
                                        </p:attrNameLst>
                                      </p:cBhvr>
                                      <p:to>
                                        <p:strVal val="visible"/>
                                      </p:to>
                                    </p:set>
                                    <p:animEffect transition="in" filter="fade">
                                      <p:cBhvr additive="repl">
                                        <p:cTn id="51" dur="1000"/>
                                        <p:tgtEl>
                                          <p:spTgt spid="17410">
                                            <p:txEl>
                                              <p:pRg st="7" end="7"/>
                                            </p:txEl>
                                          </p:spTgt>
                                        </p:tgtEl>
                                      </p:cBhvr>
                                    </p:animEffect>
                                    <p:anim calcmode="lin" valueType="num">
                                      <p:cBhvr additive="repl">
                                        <p:cTn id="52" dur="1000" fill="hold"/>
                                        <p:tgtEl>
                                          <p:spTgt spid="17410">
                                            <p:txEl>
                                              <p:pRg st="7" end="7"/>
                                            </p:txEl>
                                          </p:spTgt>
                                        </p:tgtEl>
                                        <p:attrNameLst>
                                          <p:attrName>ppt_x</p:attrName>
                                        </p:attrNameLst>
                                      </p:cBhvr>
                                      <p:tavLst>
                                        <p:tav tm="100000">
                                          <p:val>
                                            <p:strVal val="#ppt_x"/>
                                          </p:val>
                                        </p:tav>
                                        <p:tav>
                                          <p:val>
                                            <p:strVal val="#ppt_x"/>
                                          </p:val>
                                        </p:tav>
                                      </p:tavLst>
                                    </p:anim>
                                    <p:anim calcmode="lin" valueType="num">
                                      <p:cBhvr additive="repl">
                                        <p:cTn id="53" dur="1000" fill="hold"/>
                                        <p:tgtEl>
                                          <p:spTgt spid="17410">
                                            <p:txEl>
                                              <p:pRg st="7" end="7"/>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1111250" y="1136650"/>
            <a:ext cx="8001000" cy="6021388"/>
          </a:xfrm>
        </p:spPr>
        <p:txBody>
          <a:bodyPr lIns="0" tIns="0" rIns="0" bIns="0"/>
          <a:lstStyle/>
          <a:p>
            <a:pPr marL="22225" indent="511175" algn="just" eaLnBrk="1" hangingPunct="1">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dirty="0" err="1" smtClean="0">
                <a:latin typeface="Times New Roman" pitchFamily="18" charset="0"/>
                <a:cs typeface="Times New Roman" pitchFamily="18" charset="0"/>
              </a:rPr>
              <a:t>Сотрудники</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Центра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совместно</a:t>
            </a:r>
            <a:r>
              <a:rPr lang="en-US" sz="3200" dirty="0" smtClean="0">
                <a:latin typeface="Times New Roman" pitchFamily="18" charset="0"/>
                <a:cs typeface="Times New Roman" pitchFamily="18" charset="0"/>
              </a:rPr>
              <a:t> с </a:t>
            </a:r>
            <a:r>
              <a:rPr lang="en-US" sz="3200" dirty="0" err="1" smtClean="0">
                <a:latin typeface="Times New Roman" pitchFamily="18" charset="0"/>
                <a:cs typeface="Times New Roman" pitchFamily="18" charset="0"/>
              </a:rPr>
              <a:t>Институтом</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развития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образования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Управлением</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по</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вопросам</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семьи</a:t>
            </a:r>
            <a:r>
              <a:rPr lang="en-US" sz="3200" dirty="0" smtClean="0">
                <a:latin typeface="Times New Roman" pitchFamily="18" charset="0"/>
                <a:cs typeface="Times New Roman" pitchFamily="18" charset="0"/>
              </a:rPr>
              <a:t> и </a:t>
            </a:r>
            <a:r>
              <a:rPr lang="en-US" sz="3200" dirty="0" err="1" smtClean="0">
                <a:latin typeface="Times New Roman" pitchFamily="18" charset="0"/>
                <a:cs typeface="Times New Roman" pitchFamily="18" charset="0"/>
              </a:rPr>
              <a:t>детства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мэрии</a:t>
            </a:r>
            <a:r>
              <a:rPr lang="en-US" sz="3200" dirty="0" smtClean="0">
                <a:latin typeface="Times New Roman" pitchFamily="18" charset="0"/>
                <a:cs typeface="Times New Roman" pitchFamily="18" charset="0"/>
              </a:rPr>
              <a:t> г. </a:t>
            </a:r>
            <a:r>
              <a:rPr lang="en-US" sz="3200" dirty="0" err="1" smtClean="0">
                <a:latin typeface="Times New Roman" pitchFamily="18" charset="0"/>
                <a:cs typeface="Times New Roman" pitchFamily="18" charset="0"/>
              </a:rPr>
              <a:t>Ярославля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территориальными</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КДНиЗП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районными</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судами</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Ярославской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области</a:t>
            </a:r>
            <a:r>
              <a:rPr lang="en-US" sz="3200" dirty="0" smtClean="0">
                <a:latin typeface="Times New Roman" pitchFamily="18" charset="0"/>
                <a:cs typeface="Times New Roman" pitchFamily="18" charset="0"/>
              </a:rPr>
              <a:t>, ПДН </a:t>
            </a:r>
            <a:r>
              <a:rPr lang="en-US" sz="3200" dirty="0" err="1" smtClean="0">
                <a:latin typeface="Times New Roman" pitchFamily="18" charset="0"/>
                <a:cs typeface="Times New Roman" pitchFamily="18" charset="0"/>
              </a:rPr>
              <a:t>органов</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внутренних</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дел</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регулярно</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участвуют</a:t>
            </a:r>
            <a:r>
              <a:rPr lang="en-US" sz="3200" dirty="0" smtClean="0">
                <a:latin typeface="Times New Roman" pitchFamily="18" charset="0"/>
                <a:cs typeface="Times New Roman" pitchFamily="18" charset="0"/>
              </a:rPr>
              <a:t> в </a:t>
            </a:r>
            <a:r>
              <a:rPr lang="en-US" sz="3200" dirty="0" err="1" smtClean="0">
                <a:latin typeface="Times New Roman" pitchFamily="18" charset="0"/>
                <a:cs typeface="Times New Roman" pitchFamily="18" charset="0"/>
              </a:rPr>
              <a:t>семинарах</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по</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вопросам</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профилактики</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безнадзорности</a:t>
            </a:r>
            <a:r>
              <a:rPr lang="en-US" sz="3200" dirty="0" smtClean="0">
                <a:latin typeface="Times New Roman" pitchFamily="18" charset="0"/>
                <a:cs typeface="Times New Roman" pitchFamily="18" charset="0"/>
              </a:rPr>
              <a:t> и </a:t>
            </a:r>
            <a:r>
              <a:rPr lang="en-US" sz="3200" dirty="0" err="1" smtClean="0">
                <a:latin typeface="Times New Roman" pitchFamily="18" charset="0"/>
                <a:cs typeface="Times New Roman" pitchFamily="18" charset="0"/>
              </a:rPr>
              <a:t>правонарушений</a:t>
            </a:r>
            <a:r>
              <a:rPr lang="en-US" sz="3200" dirty="0" smtClean="0">
                <a:latin typeface="Times New Roman" pitchFamily="18" charset="0"/>
                <a:cs typeface="Times New Roman" pitchFamily="18" charset="0"/>
              </a:rPr>
              <a:t> несовершеннолетних </a:t>
            </a:r>
            <a:r>
              <a:rPr lang="en-US" sz="3200" dirty="0" err="1" smtClean="0">
                <a:latin typeface="Times New Roman" pitchFamily="18" charset="0"/>
                <a:cs typeface="Times New Roman" pitchFamily="18" charset="0"/>
              </a:rPr>
              <a:t>как</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выездные</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так</a:t>
            </a:r>
            <a:r>
              <a:rPr lang="en-US" sz="3200" dirty="0" smtClean="0">
                <a:latin typeface="Times New Roman" pitchFamily="18" charset="0"/>
                <a:cs typeface="Times New Roman" pitchFamily="18" charset="0"/>
              </a:rPr>
              <a:t> и  </a:t>
            </a:r>
            <a:r>
              <a:rPr lang="en-US" sz="3200" dirty="0" err="1" smtClean="0">
                <a:latin typeface="Times New Roman" pitchFamily="18" charset="0"/>
                <a:cs typeface="Times New Roman" pitchFamily="18" charset="0"/>
              </a:rPr>
              <a:t>на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базе</a:t>
            </a:r>
            <a:r>
              <a:rPr lang="en-US" sz="3200" dirty="0" smtClean="0">
                <a:latin typeface="Times New Roman" pitchFamily="18" charset="0"/>
                <a:cs typeface="Times New Roman" pitchFamily="18" charset="0"/>
              </a:rPr>
              <a:t> ЦВСНП.</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fill="hold" nodeType="clickEffect">
                                  <p:stCondLst>
                                    <p:cond delay="0"/>
                                  </p:stCondLst>
                                  <p:childTnLst>
                                    <p:set>
                                      <p:cBhvr additive="repl">
                                        <p:cTn id="6" dur="1" fill="hold">
                                          <p:stCondLst>
                                            <p:cond delay="0"/>
                                          </p:stCondLst>
                                        </p:cTn>
                                        <p:tgtEl>
                                          <p:spTgt spid="20482">
                                            <p:txEl>
                                              <p:pRg st="0" end="0"/>
                                            </p:txEl>
                                          </p:spTgt>
                                        </p:tgtEl>
                                        <p:attrNameLst>
                                          <p:attrName>style.visibility</p:attrName>
                                        </p:attrNameLst>
                                      </p:cBhvr>
                                      <p:to>
                                        <p:strVal val="visible"/>
                                      </p:to>
                                    </p:set>
                                    <p:animEffect transition="in" filter="fade">
                                      <p:cBhvr additive="repl">
                                        <p:cTn id="7" dur="1000"/>
                                        <p:tgtEl>
                                          <p:spTgt spid="20482">
                                            <p:txEl>
                                              <p:pRg st="0" end="0"/>
                                            </p:txEl>
                                          </p:spTgt>
                                        </p:tgtEl>
                                      </p:cBhvr>
                                    </p:animEffect>
                                    <p:anim calcmode="lin" valueType="num">
                                      <p:cBhvr additive="repl">
                                        <p:cTn id="8" dur="1000" fill="hold"/>
                                        <p:tgtEl>
                                          <p:spTgt spid="20482">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20482">
                                            <p:txEl>
                                              <p:pRg st="0" end="0"/>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rrowheads="1"/>
          </p:cNvSpPr>
          <p:nvPr>
            <p:ph type="title"/>
          </p:nvPr>
        </p:nvSpPr>
        <p:spPr>
          <a:xfrm>
            <a:off x="754063" y="636588"/>
            <a:ext cx="8609012" cy="903287"/>
          </a:xfrm>
        </p:spPr>
        <p:txBody>
          <a:bodyPr lIns="0" tIns="17640" rIns="0" bIns="0"/>
          <a:lstStyle/>
          <a:p>
            <a:pPr eaLnBrk="1" hangingPunct="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200" i="1" dirty="0" smtClean="0">
                <a:latin typeface="Times New Roman" pitchFamily="16" charset="0"/>
              </a:rPr>
              <a:t>ПСИХОЛОГИЧЕСКАЯ РАБОТА</a:t>
            </a:r>
          </a:p>
        </p:txBody>
      </p:sp>
      <p:sp>
        <p:nvSpPr>
          <p:cNvPr id="21506" name="Text Box 2"/>
          <p:cNvSpPr txBox="1">
            <a:spLocks noChangeArrowheads="1"/>
          </p:cNvSpPr>
          <p:nvPr/>
        </p:nvSpPr>
        <p:spPr bwMode="auto">
          <a:xfrm>
            <a:off x="896938" y="1636713"/>
            <a:ext cx="8429625"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60480" rIns="0" bIns="0"/>
          <a:lstStyle>
            <a:lvl1pPr indent="5334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9pPr>
          </a:lstStyle>
          <a:p>
            <a:pPr algn="just" eaLnBrk="1" hangingPunct="1">
              <a:lnSpc>
                <a:spcPct val="76000"/>
              </a:lnSpc>
              <a:spcBef>
                <a:spcPts val="400"/>
              </a:spcBef>
              <a:buClr>
                <a:srgbClr val="000000"/>
              </a:buClr>
              <a:buSzPct val="100000"/>
              <a:buFont typeface="Times New Roman" pitchFamily="16" charset="0"/>
              <a:buNone/>
            </a:pPr>
            <a:r>
              <a:rPr lang="ru-RU" altLang="ru-RU">
                <a:solidFill>
                  <a:srgbClr val="FFFFFF"/>
                </a:solidFill>
                <a:latin typeface="Times New Roman" pitchFamily="16" charset="0"/>
              </a:rPr>
              <a:t>Основная деятельность психолога ЦВСНП направлена на реализацию ФЗ № 120-ФЗ «Об основах системы профилактики безнадзорности и правонарушений несовершеннолетних». Согласно данному закону, основная цель деятельности  психологической службы ЦВСНП – социально-психологическая реабилитация несовершеннолетних, находящихся в социально-опасном положении.</a:t>
            </a:r>
          </a:p>
          <a:p>
            <a:pPr algn="just" eaLnBrk="1" hangingPunct="1">
              <a:lnSpc>
                <a:spcPct val="76000"/>
              </a:lnSpc>
              <a:spcBef>
                <a:spcPts val="400"/>
              </a:spcBef>
              <a:buClr>
                <a:srgbClr val="000000"/>
              </a:buClr>
              <a:buSzPct val="100000"/>
              <a:buFont typeface="Times New Roman" pitchFamily="16" charset="0"/>
              <a:buNone/>
            </a:pPr>
            <a:endParaRPr lang="ru-RU" altLang="ru-RU">
              <a:solidFill>
                <a:srgbClr val="FFFFFF"/>
              </a:solidFill>
              <a:latin typeface="Times New Roman" pitchFamily="16" charset="0"/>
            </a:endParaRPr>
          </a:p>
          <a:p>
            <a:pPr algn="just" eaLnBrk="1" hangingPunct="1">
              <a:lnSpc>
                <a:spcPct val="76000"/>
              </a:lnSpc>
              <a:spcBef>
                <a:spcPts val="400"/>
              </a:spcBef>
              <a:buClr>
                <a:srgbClr val="000000"/>
              </a:buClr>
              <a:buSzPct val="100000"/>
              <a:buFont typeface="Times New Roman" pitchFamily="16" charset="0"/>
              <a:buNone/>
            </a:pPr>
            <a:r>
              <a:rPr lang="ru-RU" altLang="ru-RU">
                <a:solidFill>
                  <a:srgbClr val="FFFFFF"/>
                </a:solidFill>
                <a:latin typeface="Times New Roman" pitchFamily="16" charset="0"/>
              </a:rPr>
              <a:t>Данная работа осуществляется по четырем направлениям: </a:t>
            </a:r>
          </a:p>
          <a:p>
            <a:pPr algn="just" eaLnBrk="1" hangingPunct="1">
              <a:lnSpc>
                <a:spcPct val="76000"/>
              </a:lnSpc>
              <a:spcBef>
                <a:spcPts val="400"/>
              </a:spcBef>
              <a:buClr>
                <a:srgbClr val="000000"/>
              </a:buClr>
              <a:buSzPct val="100000"/>
              <a:buFont typeface="Times New Roman" pitchFamily="16" charset="0"/>
              <a:buNone/>
            </a:pPr>
            <a:r>
              <a:rPr lang="ru-RU" altLang="ru-RU">
                <a:solidFill>
                  <a:srgbClr val="FFFFFF"/>
                </a:solidFill>
                <a:latin typeface="Times New Roman" pitchFamily="16" charset="0"/>
              </a:rPr>
              <a:t>-психологическое просвещение,</a:t>
            </a:r>
          </a:p>
          <a:p>
            <a:pPr algn="just" eaLnBrk="1" hangingPunct="1">
              <a:lnSpc>
                <a:spcPct val="76000"/>
              </a:lnSpc>
              <a:spcBef>
                <a:spcPts val="400"/>
              </a:spcBef>
              <a:buClr>
                <a:srgbClr val="000000"/>
              </a:buClr>
              <a:buSzPct val="100000"/>
              <a:buFont typeface="Times New Roman" pitchFamily="16" charset="0"/>
              <a:buNone/>
            </a:pPr>
            <a:r>
              <a:rPr lang="ru-RU" altLang="ru-RU">
                <a:solidFill>
                  <a:srgbClr val="FFFFFF"/>
                </a:solidFill>
                <a:latin typeface="Times New Roman" pitchFamily="16" charset="0"/>
              </a:rPr>
              <a:t>-психологическая диагностика, </a:t>
            </a:r>
          </a:p>
          <a:p>
            <a:pPr algn="just" eaLnBrk="1" hangingPunct="1">
              <a:lnSpc>
                <a:spcPct val="76000"/>
              </a:lnSpc>
              <a:spcBef>
                <a:spcPts val="400"/>
              </a:spcBef>
              <a:buClr>
                <a:srgbClr val="000000"/>
              </a:buClr>
              <a:buSzPct val="100000"/>
              <a:buFont typeface="Times New Roman" pitchFamily="16" charset="0"/>
              <a:buNone/>
            </a:pPr>
            <a:r>
              <a:rPr lang="ru-RU" altLang="ru-RU">
                <a:solidFill>
                  <a:srgbClr val="FFFFFF"/>
                </a:solidFill>
                <a:latin typeface="Times New Roman" pitchFamily="16" charset="0"/>
              </a:rPr>
              <a:t>-психологическая коррекция,</a:t>
            </a:r>
          </a:p>
          <a:p>
            <a:pPr algn="just" eaLnBrk="1" hangingPunct="1">
              <a:lnSpc>
                <a:spcPct val="76000"/>
              </a:lnSpc>
              <a:spcBef>
                <a:spcPts val="400"/>
              </a:spcBef>
              <a:buClr>
                <a:srgbClr val="000000"/>
              </a:buClr>
              <a:buSzPct val="100000"/>
              <a:buFont typeface="Times New Roman" pitchFamily="16" charset="0"/>
              <a:buNone/>
            </a:pPr>
            <a:r>
              <a:rPr lang="ru-RU" altLang="ru-RU">
                <a:solidFill>
                  <a:srgbClr val="FFFFFF"/>
                </a:solidFill>
                <a:latin typeface="Times New Roman" pitchFamily="16" charset="0"/>
              </a:rPr>
              <a:t>-психологическое консультирование.</a:t>
            </a:r>
          </a:p>
          <a:p>
            <a:pPr algn="just" eaLnBrk="1" hangingPunct="1">
              <a:lnSpc>
                <a:spcPct val="76000"/>
              </a:lnSpc>
              <a:spcBef>
                <a:spcPts val="400"/>
              </a:spcBef>
              <a:buClr>
                <a:srgbClr val="000000"/>
              </a:buClr>
              <a:buSzPct val="100000"/>
              <a:buFont typeface="Times New Roman" pitchFamily="16" charset="0"/>
              <a:buNone/>
            </a:pPr>
            <a:endParaRPr lang="ru-RU" altLang="ru-RU">
              <a:solidFill>
                <a:srgbClr val="FFFFFF"/>
              </a:solidFill>
              <a:latin typeface="Times New Roman" pitchFamily="16" charset="0"/>
            </a:endParaRPr>
          </a:p>
          <a:p>
            <a:pPr algn="just" eaLnBrk="1" hangingPunct="1">
              <a:lnSpc>
                <a:spcPct val="76000"/>
              </a:lnSpc>
              <a:spcBef>
                <a:spcPts val="400"/>
              </a:spcBef>
              <a:buClr>
                <a:srgbClr val="000000"/>
              </a:buClr>
              <a:buSzPct val="100000"/>
              <a:buFont typeface="Times New Roman" pitchFamily="16" charset="0"/>
              <a:buNone/>
            </a:pPr>
            <a:r>
              <a:rPr lang="ru-RU" altLang="ru-RU">
                <a:solidFill>
                  <a:srgbClr val="FFFFFF"/>
                </a:solidFill>
                <a:latin typeface="Times New Roman" pitchFamily="16" charset="0"/>
              </a:rPr>
              <a:t>Для диагностики несовершеннолетних психологом разработана диагностическая программа, позволяющая выявить причины девиантного и делинквентного поведения подростков. </a:t>
            </a:r>
          </a:p>
          <a:p>
            <a:pPr algn="just" eaLnBrk="1" hangingPunct="1">
              <a:lnSpc>
                <a:spcPct val="76000"/>
              </a:lnSpc>
              <a:spcBef>
                <a:spcPts val="400"/>
              </a:spcBef>
              <a:buClr>
                <a:srgbClr val="000000"/>
              </a:buClr>
              <a:buSzPct val="100000"/>
              <a:buFont typeface="Times New Roman" pitchFamily="16" charset="0"/>
              <a:buNone/>
            </a:pPr>
            <a:r>
              <a:rPr lang="ru-RU" altLang="ru-RU">
                <a:solidFill>
                  <a:srgbClr val="FFFFFF"/>
                </a:solidFill>
                <a:latin typeface="Times New Roman" pitchFamily="16" charset="0"/>
              </a:rPr>
              <a:t>Психологическая коррекция проводится с учетом результатов диагностики и строится на основе принципов психологического тренинга. </a:t>
            </a:r>
          </a:p>
          <a:p>
            <a:pPr algn="just" eaLnBrk="1" hangingPunct="1">
              <a:lnSpc>
                <a:spcPct val="76000"/>
              </a:lnSpc>
              <a:spcBef>
                <a:spcPts val="400"/>
              </a:spcBef>
              <a:buClr>
                <a:srgbClr val="000000"/>
              </a:buClr>
              <a:buSzPct val="100000"/>
              <a:buFont typeface="Times New Roman" pitchFamily="16" charset="0"/>
              <a:buNone/>
            </a:pPr>
            <a:r>
              <a:rPr lang="ru-RU" altLang="ru-RU">
                <a:solidFill>
                  <a:srgbClr val="FFFFFF"/>
                </a:solidFill>
                <a:latin typeface="Times New Roman" pitchFamily="16" charset="0"/>
              </a:rPr>
              <a:t>Проводятся индивидуальные беседы и консультации с подростками с целью выявления их психологических особенностей, причин делинквентного поведения и коррекции отклонений в поведении. </a:t>
            </a:r>
          </a:p>
          <a:p>
            <a:pPr algn="just" eaLnBrk="1" hangingPunct="1">
              <a:lnSpc>
                <a:spcPct val="76000"/>
              </a:lnSpc>
              <a:spcBef>
                <a:spcPts val="400"/>
              </a:spcBef>
              <a:buClr>
                <a:srgbClr val="000000"/>
              </a:buClr>
              <a:buSzPct val="100000"/>
              <a:buFont typeface="Times New Roman" pitchFamily="16" charset="0"/>
              <a:buNone/>
            </a:pPr>
            <a:r>
              <a:rPr lang="ru-RU" altLang="ru-RU">
                <a:solidFill>
                  <a:srgbClr val="FFFFFF"/>
                </a:solidFill>
                <a:latin typeface="Times New Roman" pitchFamily="16" charset="0"/>
              </a:rPr>
              <a:t>В рамках семейной психотерапии проводится работа по гармонизации семейных отношений несовершеннолетних с родителями.</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fill="hold" nodeType="clickEffect">
                                  <p:stCondLst>
                                    <p:cond delay="0"/>
                                  </p:stCondLst>
                                  <p:childTnLst>
                                    <p:set>
                                      <p:cBhvr additive="repl">
                                        <p:cTn id="6" dur="1" fill="hold">
                                          <p:stCondLst>
                                            <p:cond delay="0"/>
                                          </p:stCondLst>
                                        </p:cTn>
                                        <p:tgtEl>
                                          <p:spTgt spid="21505">
                                            <p:txEl>
                                              <p:pRg st="0" end="0"/>
                                            </p:txEl>
                                          </p:spTgt>
                                        </p:tgtEl>
                                        <p:attrNameLst>
                                          <p:attrName>style.visibility</p:attrName>
                                        </p:attrNameLst>
                                      </p:cBhvr>
                                      <p:to>
                                        <p:strVal val="visible"/>
                                      </p:to>
                                    </p:set>
                                    <p:animEffect transition="in" filter="fade">
                                      <p:cBhvr additive="repl">
                                        <p:cTn id="7" dur="1000"/>
                                        <p:tgtEl>
                                          <p:spTgt spid="21505">
                                            <p:txEl>
                                              <p:pRg st="0" end="0"/>
                                            </p:txEl>
                                          </p:spTgt>
                                        </p:tgtEl>
                                      </p:cBhvr>
                                    </p:animEffect>
                                    <p:anim calcmode="lin" valueType="num">
                                      <p:cBhvr additive="repl">
                                        <p:cTn id="8" dur="1000" fill="hold"/>
                                        <p:tgtEl>
                                          <p:spTgt spid="21505">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21505">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21506">
                                            <p:txEl>
                                              <p:pRg st="0" end="0"/>
                                            </p:txEl>
                                          </p:spTgt>
                                        </p:tgtEl>
                                        <p:attrNameLst>
                                          <p:attrName>style.visibility</p:attrName>
                                        </p:attrNameLst>
                                      </p:cBhvr>
                                      <p:to>
                                        <p:strVal val="visible"/>
                                      </p:to>
                                    </p:set>
                                    <p:animEffect transition="in" filter="fade">
                                      <p:cBhvr additive="repl">
                                        <p:cTn id="14" dur="1000"/>
                                        <p:tgtEl>
                                          <p:spTgt spid="21506">
                                            <p:txEl>
                                              <p:pRg st="0" end="0"/>
                                            </p:txEl>
                                          </p:spTgt>
                                        </p:tgtEl>
                                      </p:cBhvr>
                                    </p:animEffect>
                                    <p:anim calcmode="lin" valueType="num">
                                      <p:cBhvr additive="repl">
                                        <p:cTn id="15" dur="1000" fill="hold"/>
                                        <p:tgtEl>
                                          <p:spTgt spid="21506">
                                            <p:txEl>
                                              <p:pRg st="0" end="0"/>
                                            </p:txEl>
                                          </p:spTgt>
                                        </p:tgtEl>
                                        <p:attrNameLst>
                                          <p:attrName>ppt_x</p:attrName>
                                        </p:attrNameLst>
                                      </p:cBhvr>
                                      <p:tavLst>
                                        <p:tav tm="100000">
                                          <p:val>
                                            <p:strVal val="#ppt_x"/>
                                          </p:val>
                                        </p:tav>
                                        <p:tav>
                                          <p:val>
                                            <p:strVal val="#ppt_x"/>
                                          </p:val>
                                        </p:tav>
                                      </p:tavLst>
                                    </p:anim>
                                    <p:anim calcmode="lin" valueType="num">
                                      <p:cBhvr additive="repl">
                                        <p:cTn id="16" dur="1000" fill="hold"/>
                                        <p:tgtEl>
                                          <p:spTgt spid="21506">
                                            <p:txEl>
                                              <p:pRg st="0" end="0"/>
                                            </p:txEl>
                                          </p:spTgt>
                                        </p:tgtEl>
                                        <p:attrNameLst>
                                          <p:attrName>ppt_y</p:attrName>
                                        </p:attrNameLst>
                                      </p:cBhvr>
                                      <p:tavLst>
                                        <p:tav tm="100000">
                                          <p:val>
                                            <p:strVal val="#ppt_y+.1"/>
                                          </p:val>
                                        </p:tav>
                                        <p:tav>
                                          <p:val>
                                            <p:strVal val="#ppt_y"/>
                                          </p:val>
                                        </p:tav>
                                      </p:tavLst>
                                    </p:anim>
                                  </p:childTnLst>
                                </p:cTn>
                              </p:par>
                              <p:par>
                                <p:cTn id="17" presetID="42" presetClass="entr" fill="hold" nodeType="withEffect">
                                  <p:stCondLst>
                                    <p:cond delay="0"/>
                                  </p:stCondLst>
                                  <p:childTnLst>
                                    <p:set>
                                      <p:cBhvr additive="repl">
                                        <p:cTn id="18" dur="1" fill="hold">
                                          <p:stCondLst>
                                            <p:cond delay="0"/>
                                          </p:stCondLst>
                                        </p:cTn>
                                        <p:tgtEl>
                                          <p:spTgt spid="21506">
                                            <p:txEl>
                                              <p:pRg st="2" end="2"/>
                                            </p:txEl>
                                          </p:spTgt>
                                        </p:tgtEl>
                                        <p:attrNameLst>
                                          <p:attrName>style.visibility</p:attrName>
                                        </p:attrNameLst>
                                      </p:cBhvr>
                                      <p:to>
                                        <p:strVal val="visible"/>
                                      </p:to>
                                    </p:set>
                                    <p:animEffect transition="in" filter="fade">
                                      <p:cBhvr additive="repl">
                                        <p:cTn id="19" dur="1000"/>
                                        <p:tgtEl>
                                          <p:spTgt spid="21506">
                                            <p:txEl>
                                              <p:pRg st="2" end="2"/>
                                            </p:txEl>
                                          </p:spTgt>
                                        </p:tgtEl>
                                      </p:cBhvr>
                                    </p:animEffect>
                                    <p:anim calcmode="lin" valueType="num">
                                      <p:cBhvr additive="repl">
                                        <p:cTn id="20" dur="1000" fill="hold"/>
                                        <p:tgtEl>
                                          <p:spTgt spid="21506">
                                            <p:txEl>
                                              <p:pRg st="2" end="2"/>
                                            </p:txEl>
                                          </p:spTgt>
                                        </p:tgtEl>
                                        <p:attrNameLst>
                                          <p:attrName>ppt_x</p:attrName>
                                        </p:attrNameLst>
                                      </p:cBhvr>
                                      <p:tavLst>
                                        <p:tav tm="100000">
                                          <p:val>
                                            <p:strVal val="#ppt_x"/>
                                          </p:val>
                                        </p:tav>
                                        <p:tav>
                                          <p:val>
                                            <p:strVal val="#ppt_x"/>
                                          </p:val>
                                        </p:tav>
                                      </p:tavLst>
                                    </p:anim>
                                    <p:anim calcmode="lin" valueType="num">
                                      <p:cBhvr additive="repl">
                                        <p:cTn id="21" dur="1000" fill="hold"/>
                                        <p:tgtEl>
                                          <p:spTgt spid="21506">
                                            <p:txEl>
                                              <p:pRg st="2" end="2"/>
                                            </p:txEl>
                                          </p:spTgt>
                                        </p:tgtEl>
                                        <p:attrNameLst>
                                          <p:attrName>ppt_y</p:attrName>
                                        </p:attrNameLst>
                                      </p:cBhvr>
                                      <p:tavLst>
                                        <p:tav tm="100000">
                                          <p:val>
                                            <p:strVal val="#ppt_y+.1"/>
                                          </p:val>
                                        </p:tav>
                                        <p:tav>
                                          <p:val>
                                            <p:strVal val="#ppt_y"/>
                                          </p:val>
                                        </p:tav>
                                      </p:tavLst>
                                    </p:anim>
                                  </p:childTnLst>
                                </p:cTn>
                              </p:par>
                              <p:par>
                                <p:cTn id="22" presetID="42" presetClass="entr" fill="hold" nodeType="withEffect">
                                  <p:stCondLst>
                                    <p:cond delay="0"/>
                                  </p:stCondLst>
                                  <p:childTnLst>
                                    <p:set>
                                      <p:cBhvr additive="repl">
                                        <p:cTn id="23" dur="1" fill="hold">
                                          <p:stCondLst>
                                            <p:cond delay="0"/>
                                          </p:stCondLst>
                                        </p:cTn>
                                        <p:tgtEl>
                                          <p:spTgt spid="21506">
                                            <p:txEl>
                                              <p:pRg st="3" end="3"/>
                                            </p:txEl>
                                          </p:spTgt>
                                        </p:tgtEl>
                                        <p:attrNameLst>
                                          <p:attrName>style.visibility</p:attrName>
                                        </p:attrNameLst>
                                      </p:cBhvr>
                                      <p:to>
                                        <p:strVal val="visible"/>
                                      </p:to>
                                    </p:set>
                                    <p:animEffect transition="in" filter="fade">
                                      <p:cBhvr additive="repl">
                                        <p:cTn id="24" dur="1000"/>
                                        <p:tgtEl>
                                          <p:spTgt spid="21506">
                                            <p:txEl>
                                              <p:pRg st="3" end="3"/>
                                            </p:txEl>
                                          </p:spTgt>
                                        </p:tgtEl>
                                      </p:cBhvr>
                                    </p:animEffect>
                                    <p:anim calcmode="lin" valueType="num">
                                      <p:cBhvr additive="repl">
                                        <p:cTn id="25" dur="1000" fill="hold"/>
                                        <p:tgtEl>
                                          <p:spTgt spid="21506">
                                            <p:txEl>
                                              <p:pRg st="3" end="3"/>
                                            </p:txEl>
                                          </p:spTgt>
                                        </p:tgtEl>
                                        <p:attrNameLst>
                                          <p:attrName>ppt_x</p:attrName>
                                        </p:attrNameLst>
                                      </p:cBhvr>
                                      <p:tavLst>
                                        <p:tav tm="100000">
                                          <p:val>
                                            <p:strVal val="#ppt_x"/>
                                          </p:val>
                                        </p:tav>
                                        <p:tav>
                                          <p:val>
                                            <p:strVal val="#ppt_x"/>
                                          </p:val>
                                        </p:tav>
                                      </p:tavLst>
                                    </p:anim>
                                    <p:anim calcmode="lin" valueType="num">
                                      <p:cBhvr additive="repl">
                                        <p:cTn id="26" dur="1000" fill="hold"/>
                                        <p:tgtEl>
                                          <p:spTgt spid="21506">
                                            <p:txEl>
                                              <p:pRg st="3" end="3"/>
                                            </p:txEl>
                                          </p:spTgt>
                                        </p:tgtEl>
                                        <p:attrNameLst>
                                          <p:attrName>ppt_y</p:attrName>
                                        </p:attrNameLst>
                                      </p:cBhvr>
                                      <p:tavLst>
                                        <p:tav tm="100000">
                                          <p:val>
                                            <p:strVal val="#ppt_y+.1"/>
                                          </p:val>
                                        </p:tav>
                                        <p:tav>
                                          <p:val>
                                            <p:strVal val="#ppt_y"/>
                                          </p:val>
                                        </p:tav>
                                      </p:tavLst>
                                    </p:anim>
                                  </p:childTnLst>
                                </p:cTn>
                              </p:par>
                              <p:par>
                                <p:cTn id="27" presetID="42" presetClass="entr" fill="hold" nodeType="withEffect">
                                  <p:stCondLst>
                                    <p:cond delay="0"/>
                                  </p:stCondLst>
                                  <p:childTnLst>
                                    <p:set>
                                      <p:cBhvr additive="repl">
                                        <p:cTn id="28" dur="1" fill="hold">
                                          <p:stCondLst>
                                            <p:cond delay="0"/>
                                          </p:stCondLst>
                                        </p:cTn>
                                        <p:tgtEl>
                                          <p:spTgt spid="21506">
                                            <p:txEl>
                                              <p:pRg st="4" end="4"/>
                                            </p:txEl>
                                          </p:spTgt>
                                        </p:tgtEl>
                                        <p:attrNameLst>
                                          <p:attrName>style.visibility</p:attrName>
                                        </p:attrNameLst>
                                      </p:cBhvr>
                                      <p:to>
                                        <p:strVal val="visible"/>
                                      </p:to>
                                    </p:set>
                                    <p:animEffect transition="in" filter="fade">
                                      <p:cBhvr additive="repl">
                                        <p:cTn id="29" dur="1000"/>
                                        <p:tgtEl>
                                          <p:spTgt spid="21506">
                                            <p:txEl>
                                              <p:pRg st="4" end="4"/>
                                            </p:txEl>
                                          </p:spTgt>
                                        </p:tgtEl>
                                      </p:cBhvr>
                                    </p:animEffect>
                                    <p:anim calcmode="lin" valueType="num">
                                      <p:cBhvr additive="repl">
                                        <p:cTn id="30" dur="1000" fill="hold"/>
                                        <p:tgtEl>
                                          <p:spTgt spid="21506">
                                            <p:txEl>
                                              <p:pRg st="4" end="4"/>
                                            </p:txEl>
                                          </p:spTgt>
                                        </p:tgtEl>
                                        <p:attrNameLst>
                                          <p:attrName>ppt_x</p:attrName>
                                        </p:attrNameLst>
                                      </p:cBhvr>
                                      <p:tavLst>
                                        <p:tav tm="100000">
                                          <p:val>
                                            <p:strVal val="#ppt_x"/>
                                          </p:val>
                                        </p:tav>
                                        <p:tav>
                                          <p:val>
                                            <p:strVal val="#ppt_x"/>
                                          </p:val>
                                        </p:tav>
                                      </p:tavLst>
                                    </p:anim>
                                    <p:anim calcmode="lin" valueType="num">
                                      <p:cBhvr additive="repl">
                                        <p:cTn id="31" dur="1000" fill="hold"/>
                                        <p:tgtEl>
                                          <p:spTgt spid="21506">
                                            <p:txEl>
                                              <p:pRg st="4" end="4"/>
                                            </p:txEl>
                                          </p:spTgt>
                                        </p:tgtEl>
                                        <p:attrNameLst>
                                          <p:attrName>ppt_y</p:attrName>
                                        </p:attrNameLst>
                                      </p:cBhvr>
                                      <p:tavLst>
                                        <p:tav tm="100000">
                                          <p:val>
                                            <p:strVal val="#ppt_y+.1"/>
                                          </p:val>
                                        </p:tav>
                                        <p:tav>
                                          <p:val>
                                            <p:strVal val="#ppt_y"/>
                                          </p:val>
                                        </p:tav>
                                      </p:tavLst>
                                    </p:anim>
                                  </p:childTnLst>
                                </p:cTn>
                              </p:par>
                              <p:par>
                                <p:cTn id="32" presetID="42" presetClass="entr" fill="hold" nodeType="withEffect">
                                  <p:stCondLst>
                                    <p:cond delay="0"/>
                                  </p:stCondLst>
                                  <p:childTnLst>
                                    <p:set>
                                      <p:cBhvr additive="repl">
                                        <p:cTn id="33" dur="1" fill="hold">
                                          <p:stCondLst>
                                            <p:cond delay="0"/>
                                          </p:stCondLst>
                                        </p:cTn>
                                        <p:tgtEl>
                                          <p:spTgt spid="21506">
                                            <p:txEl>
                                              <p:pRg st="5" end="5"/>
                                            </p:txEl>
                                          </p:spTgt>
                                        </p:tgtEl>
                                        <p:attrNameLst>
                                          <p:attrName>style.visibility</p:attrName>
                                        </p:attrNameLst>
                                      </p:cBhvr>
                                      <p:to>
                                        <p:strVal val="visible"/>
                                      </p:to>
                                    </p:set>
                                    <p:animEffect transition="in" filter="fade">
                                      <p:cBhvr additive="repl">
                                        <p:cTn id="34" dur="1000"/>
                                        <p:tgtEl>
                                          <p:spTgt spid="21506">
                                            <p:txEl>
                                              <p:pRg st="5" end="5"/>
                                            </p:txEl>
                                          </p:spTgt>
                                        </p:tgtEl>
                                      </p:cBhvr>
                                    </p:animEffect>
                                    <p:anim calcmode="lin" valueType="num">
                                      <p:cBhvr additive="repl">
                                        <p:cTn id="35" dur="1000" fill="hold"/>
                                        <p:tgtEl>
                                          <p:spTgt spid="21506">
                                            <p:txEl>
                                              <p:pRg st="5" end="5"/>
                                            </p:txEl>
                                          </p:spTgt>
                                        </p:tgtEl>
                                        <p:attrNameLst>
                                          <p:attrName>ppt_x</p:attrName>
                                        </p:attrNameLst>
                                      </p:cBhvr>
                                      <p:tavLst>
                                        <p:tav tm="100000">
                                          <p:val>
                                            <p:strVal val="#ppt_x"/>
                                          </p:val>
                                        </p:tav>
                                        <p:tav>
                                          <p:val>
                                            <p:strVal val="#ppt_x"/>
                                          </p:val>
                                        </p:tav>
                                      </p:tavLst>
                                    </p:anim>
                                    <p:anim calcmode="lin" valueType="num">
                                      <p:cBhvr additive="repl">
                                        <p:cTn id="36" dur="1000" fill="hold"/>
                                        <p:tgtEl>
                                          <p:spTgt spid="21506">
                                            <p:txEl>
                                              <p:pRg st="5" end="5"/>
                                            </p:txEl>
                                          </p:spTgt>
                                        </p:tgtEl>
                                        <p:attrNameLst>
                                          <p:attrName>ppt_y</p:attrName>
                                        </p:attrNameLst>
                                      </p:cBhvr>
                                      <p:tavLst>
                                        <p:tav tm="100000">
                                          <p:val>
                                            <p:strVal val="#ppt_y+.1"/>
                                          </p:val>
                                        </p:tav>
                                        <p:tav>
                                          <p:val>
                                            <p:strVal val="#ppt_y"/>
                                          </p:val>
                                        </p:tav>
                                      </p:tavLst>
                                    </p:anim>
                                  </p:childTnLst>
                                </p:cTn>
                              </p:par>
                              <p:par>
                                <p:cTn id="37" presetID="42" presetClass="entr" fill="hold" nodeType="withEffect">
                                  <p:stCondLst>
                                    <p:cond delay="0"/>
                                  </p:stCondLst>
                                  <p:childTnLst>
                                    <p:set>
                                      <p:cBhvr additive="repl">
                                        <p:cTn id="38" dur="1" fill="hold">
                                          <p:stCondLst>
                                            <p:cond delay="0"/>
                                          </p:stCondLst>
                                        </p:cTn>
                                        <p:tgtEl>
                                          <p:spTgt spid="21506">
                                            <p:txEl>
                                              <p:pRg st="6" end="6"/>
                                            </p:txEl>
                                          </p:spTgt>
                                        </p:tgtEl>
                                        <p:attrNameLst>
                                          <p:attrName>style.visibility</p:attrName>
                                        </p:attrNameLst>
                                      </p:cBhvr>
                                      <p:to>
                                        <p:strVal val="visible"/>
                                      </p:to>
                                    </p:set>
                                    <p:animEffect transition="in" filter="fade">
                                      <p:cBhvr additive="repl">
                                        <p:cTn id="39" dur="1000"/>
                                        <p:tgtEl>
                                          <p:spTgt spid="21506">
                                            <p:txEl>
                                              <p:pRg st="6" end="6"/>
                                            </p:txEl>
                                          </p:spTgt>
                                        </p:tgtEl>
                                      </p:cBhvr>
                                    </p:animEffect>
                                    <p:anim calcmode="lin" valueType="num">
                                      <p:cBhvr additive="repl">
                                        <p:cTn id="40" dur="1000" fill="hold"/>
                                        <p:tgtEl>
                                          <p:spTgt spid="21506">
                                            <p:txEl>
                                              <p:pRg st="6" end="6"/>
                                            </p:txEl>
                                          </p:spTgt>
                                        </p:tgtEl>
                                        <p:attrNameLst>
                                          <p:attrName>ppt_x</p:attrName>
                                        </p:attrNameLst>
                                      </p:cBhvr>
                                      <p:tavLst>
                                        <p:tav tm="100000">
                                          <p:val>
                                            <p:strVal val="#ppt_x"/>
                                          </p:val>
                                        </p:tav>
                                        <p:tav>
                                          <p:val>
                                            <p:strVal val="#ppt_x"/>
                                          </p:val>
                                        </p:tav>
                                      </p:tavLst>
                                    </p:anim>
                                    <p:anim calcmode="lin" valueType="num">
                                      <p:cBhvr additive="repl">
                                        <p:cTn id="41" dur="1000" fill="hold"/>
                                        <p:tgtEl>
                                          <p:spTgt spid="21506">
                                            <p:txEl>
                                              <p:pRg st="6" end="6"/>
                                            </p:txEl>
                                          </p:spTgt>
                                        </p:tgtEl>
                                        <p:attrNameLst>
                                          <p:attrName>ppt_y</p:attrName>
                                        </p:attrNameLst>
                                      </p:cBhvr>
                                      <p:tavLst>
                                        <p:tav tm="100000">
                                          <p:val>
                                            <p:strVal val="#ppt_y+.1"/>
                                          </p:val>
                                        </p:tav>
                                        <p:tav>
                                          <p:val>
                                            <p:strVal val="#ppt_y"/>
                                          </p:val>
                                        </p:tav>
                                      </p:tavLst>
                                    </p:anim>
                                  </p:childTnLst>
                                </p:cTn>
                              </p:par>
                              <p:par>
                                <p:cTn id="42" presetID="42" presetClass="entr" fill="hold" nodeType="withEffect">
                                  <p:stCondLst>
                                    <p:cond delay="0"/>
                                  </p:stCondLst>
                                  <p:childTnLst>
                                    <p:set>
                                      <p:cBhvr additive="repl">
                                        <p:cTn id="43" dur="1" fill="hold">
                                          <p:stCondLst>
                                            <p:cond delay="0"/>
                                          </p:stCondLst>
                                        </p:cTn>
                                        <p:tgtEl>
                                          <p:spTgt spid="21506">
                                            <p:txEl>
                                              <p:pRg st="8" end="8"/>
                                            </p:txEl>
                                          </p:spTgt>
                                        </p:tgtEl>
                                        <p:attrNameLst>
                                          <p:attrName>style.visibility</p:attrName>
                                        </p:attrNameLst>
                                      </p:cBhvr>
                                      <p:to>
                                        <p:strVal val="visible"/>
                                      </p:to>
                                    </p:set>
                                    <p:animEffect transition="in" filter="fade">
                                      <p:cBhvr additive="repl">
                                        <p:cTn id="44" dur="1000"/>
                                        <p:tgtEl>
                                          <p:spTgt spid="21506">
                                            <p:txEl>
                                              <p:pRg st="8" end="8"/>
                                            </p:txEl>
                                          </p:spTgt>
                                        </p:tgtEl>
                                      </p:cBhvr>
                                    </p:animEffect>
                                    <p:anim calcmode="lin" valueType="num">
                                      <p:cBhvr additive="repl">
                                        <p:cTn id="45" dur="1000" fill="hold"/>
                                        <p:tgtEl>
                                          <p:spTgt spid="21506">
                                            <p:txEl>
                                              <p:pRg st="8" end="8"/>
                                            </p:txEl>
                                          </p:spTgt>
                                        </p:tgtEl>
                                        <p:attrNameLst>
                                          <p:attrName>ppt_x</p:attrName>
                                        </p:attrNameLst>
                                      </p:cBhvr>
                                      <p:tavLst>
                                        <p:tav tm="100000">
                                          <p:val>
                                            <p:strVal val="#ppt_x"/>
                                          </p:val>
                                        </p:tav>
                                        <p:tav>
                                          <p:val>
                                            <p:strVal val="#ppt_x"/>
                                          </p:val>
                                        </p:tav>
                                      </p:tavLst>
                                    </p:anim>
                                    <p:anim calcmode="lin" valueType="num">
                                      <p:cBhvr additive="repl">
                                        <p:cTn id="46" dur="1000" fill="hold"/>
                                        <p:tgtEl>
                                          <p:spTgt spid="21506">
                                            <p:txEl>
                                              <p:pRg st="8" end="8"/>
                                            </p:txEl>
                                          </p:spTgt>
                                        </p:tgtEl>
                                        <p:attrNameLst>
                                          <p:attrName>ppt_y</p:attrName>
                                        </p:attrNameLst>
                                      </p:cBhvr>
                                      <p:tavLst>
                                        <p:tav tm="100000">
                                          <p:val>
                                            <p:strVal val="#ppt_y+.1"/>
                                          </p:val>
                                        </p:tav>
                                        <p:tav>
                                          <p:val>
                                            <p:strVal val="#ppt_y"/>
                                          </p:val>
                                        </p:tav>
                                      </p:tavLst>
                                    </p:anim>
                                  </p:childTnLst>
                                </p:cTn>
                              </p:par>
                              <p:par>
                                <p:cTn id="47" presetID="42" presetClass="entr" fill="hold" nodeType="withEffect">
                                  <p:stCondLst>
                                    <p:cond delay="0"/>
                                  </p:stCondLst>
                                  <p:childTnLst>
                                    <p:set>
                                      <p:cBhvr additive="repl">
                                        <p:cTn id="48" dur="1" fill="hold">
                                          <p:stCondLst>
                                            <p:cond delay="0"/>
                                          </p:stCondLst>
                                        </p:cTn>
                                        <p:tgtEl>
                                          <p:spTgt spid="21506">
                                            <p:txEl>
                                              <p:pRg st="9" end="9"/>
                                            </p:txEl>
                                          </p:spTgt>
                                        </p:tgtEl>
                                        <p:attrNameLst>
                                          <p:attrName>style.visibility</p:attrName>
                                        </p:attrNameLst>
                                      </p:cBhvr>
                                      <p:to>
                                        <p:strVal val="visible"/>
                                      </p:to>
                                    </p:set>
                                    <p:animEffect transition="in" filter="fade">
                                      <p:cBhvr additive="repl">
                                        <p:cTn id="49" dur="1000"/>
                                        <p:tgtEl>
                                          <p:spTgt spid="21506">
                                            <p:txEl>
                                              <p:pRg st="9" end="9"/>
                                            </p:txEl>
                                          </p:spTgt>
                                        </p:tgtEl>
                                      </p:cBhvr>
                                    </p:animEffect>
                                    <p:anim calcmode="lin" valueType="num">
                                      <p:cBhvr additive="repl">
                                        <p:cTn id="50" dur="1000" fill="hold"/>
                                        <p:tgtEl>
                                          <p:spTgt spid="21506">
                                            <p:txEl>
                                              <p:pRg st="9" end="9"/>
                                            </p:txEl>
                                          </p:spTgt>
                                        </p:tgtEl>
                                        <p:attrNameLst>
                                          <p:attrName>ppt_x</p:attrName>
                                        </p:attrNameLst>
                                      </p:cBhvr>
                                      <p:tavLst>
                                        <p:tav tm="100000">
                                          <p:val>
                                            <p:strVal val="#ppt_x"/>
                                          </p:val>
                                        </p:tav>
                                        <p:tav>
                                          <p:val>
                                            <p:strVal val="#ppt_x"/>
                                          </p:val>
                                        </p:tav>
                                      </p:tavLst>
                                    </p:anim>
                                    <p:anim calcmode="lin" valueType="num">
                                      <p:cBhvr additive="repl">
                                        <p:cTn id="51" dur="1000" fill="hold"/>
                                        <p:tgtEl>
                                          <p:spTgt spid="21506">
                                            <p:txEl>
                                              <p:pRg st="9" end="9"/>
                                            </p:txEl>
                                          </p:spTgt>
                                        </p:tgtEl>
                                        <p:attrNameLst>
                                          <p:attrName>ppt_y</p:attrName>
                                        </p:attrNameLst>
                                      </p:cBhvr>
                                      <p:tavLst>
                                        <p:tav tm="100000">
                                          <p:val>
                                            <p:strVal val="#ppt_y+.1"/>
                                          </p:val>
                                        </p:tav>
                                        <p:tav>
                                          <p:val>
                                            <p:strVal val="#ppt_y"/>
                                          </p:val>
                                        </p:tav>
                                      </p:tavLst>
                                    </p:anim>
                                  </p:childTnLst>
                                </p:cTn>
                              </p:par>
                              <p:par>
                                <p:cTn id="52" presetID="42" presetClass="entr" fill="hold" nodeType="withEffect">
                                  <p:stCondLst>
                                    <p:cond delay="0"/>
                                  </p:stCondLst>
                                  <p:childTnLst>
                                    <p:set>
                                      <p:cBhvr additive="repl">
                                        <p:cTn id="53" dur="1" fill="hold">
                                          <p:stCondLst>
                                            <p:cond delay="0"/>
                                          </p:stCondLst>
                                        </p:cTn>
                                        <p:tgtEl>
                                          <p:spTgt spid="21506">
                                            <p:txEl>
                                              <p:pRg st="10" end="10"/>
                                            </p:txEl>
                                          </p:spTgt>
                                        </p:tgtEl>
                                        <p:attrNameLst>
                                          <p:attrName>style.visibility</p:attrName>
                                        </p:attrNameLst>
                                      </p:cBhvr>
                                      <p:to>
                                        <p:strVal val="visible"/>
                                      </p:to>
                                    </p:set>
                                    <p:animEffect transition="in" filter="fade">
                                      <p:cBhvr additive="repl">
                                        <p:cTn id="54" dur="1000"/>
                                        <p:tgtEl>
                                          <p:spTgt spid="21506">
                                            <p:txEl>
                                              <p:pRg st="10" end="10"/>
                                            </p:txEl>
                                          </p:spTgt>
                                        </p:tgtEl>
                                      </p:cBhvr>
                                    </p:animEffect>
                                    <p:anim calcmode="lin" valueType="num">
                                      <p:cBhvr additive="repl">
                                        <p:cTn id="55" dur="1000" fill="hold"/>
                                        <p:tgtEl>
                                          <p:spTgt spid="21506">
                                            <p:txEl>
                                              <p:pRg st="10" end="10"/>
                                            </p:txEl>
                                          </p:spTgt>
                                        </p:tgtEl>
                                        <p:attrNameLst>
                                          <p:attrName>ppt_x</p:attrName>
                                        </p:attrNameLst>
                                      </p:cBhvr>
                                      <p:tavLst>
                                        <p:tav tm="100000">
                                          <p:val>
                                            <p:strVal val="#ppt_x"/>
                                          </p:val>
                                        </p:tav>
                                        <p:tav>
                                          <p:val>
                                            <p:strVal val="#ppt_x"/>
                                          </p:val>
                                        </p:tav>
                                      </p:tavLst>
                                    </p:anim>
                                    <p:anim calcmode="lin" valueType="num">
                                      <p:cBhvr additive="repl">
                                        <p:cTn id="56" dur="1000" fill="hold"/>
                                        <p:tgtEl>
                                          <p:spTgt spid="21506">
                                            <p:txEl>
                                              <p:pRg st="10" end="10"/>
                                            </p:txEl>
                                          </p:spTgt>
                                        </p:tgtEl>
                                        <p:attrNameLst>
                                          <p:attrName>ppt_y</p:attrName>
                                        </p:attrNameLst>
                                      </p:cBhvr>
                                      <p:tavLst>
                                        <p:tav tm="100000">
                                          <p:val>
                                            <p:strVal val="#ppt_y+.1"/>
                                          </p:val>
                                        </p:tav>
                                        <p:tav>
                                          <p:val>
                                            <p:strVal val="#ppt_y"/>
                                          </p:val>
                                        </p:tav>
                                      </p:tavLst>
                                    </p:anim>
                                  </p:childTnLst>
                                </p:cTn>
                              </p:par>
                              <p:par>
                                <p:cTn id="57" presetID="42" presetClass="entr" fill="hold" nodeType="withEffect">
                                  <p:stCondLst>
                                    <p:cond delay="0"/>
                                  </p:stCondLst>
                                  <p:childTnLst>
                                    <p:set>
                                      <p:cBhvr additive="repl">
                                        <p:cTn id="58" dur="1" fill="hold">
                                          <p:stCondLst>
                                            <p:cond delay="0"/>
                                          </p:stCondLst>
                                        </p:cTn>
                                        <p:tgtEl>
                                          <p:spTgt spid="21506">
                                            <p:txEl>
                                              <p:pRg st="11" end="11"/>
                                            </p:txEl>
                                          </p:spTgt>
                                        </p:tgtEl>
                                        <p:attrNameLst>
                                          <p:attrName>style.visibility</p:attrName>
                                        </p:attrNameLst>
                                      </p:cBhvr>
                                      <p:to>
                                        <p:strVal val="visible"/>
                                      </p:to>
                                    </p:set>
                                    <p:animEffect transition="in" filter="fade">
                                      <p:cBhvr additive="repl">
                                        <p:cTn id="59" dur="1000"/>
                                        <p:tgtEl>
                                          <p:spTgt spid="21506">
                                            <p:txEl>
                                              <p:pRg st="11" end="11"/>
                                            </p:txEl>
                                          </p:spTgt>
                                        </p:tgtEl>
                                      </p:cBhvr>
                                    </p:animEffect>
                                    <p:anim calcmode="lin" valueType="num">
                                      <p:cBhvr additive="repl">
                                        <p:cTn id="60" dur="1000" fill="hold"/>
                                        <p:tgtEl>
                                          <p:spTgt spid="21506">
                                            <p:txEl>
                                              <p:pRg st="11" end="11"/>
                                            </p:txEl>
                                          </p:spTgt>
                                        </p:tgtEl>
                                        <p:attrNameLst>
                                          <p:attrName>ppt_x</p:attrName>
                                        </p:attrNameLst>
                                      </p:cBhvr>
                                      <p:tavLst>
                                        <p:tav tm="100000">
                                          <p:val>
                                            <p:strVal val="#ppt_x"/>
                                          </p:val>
                                        </p:tav>
                                        <p:tav>
                                          <p:val>
                                            <p:strVal val="#ppt_x"/>
                                          </p:val>
                                        </p:tav>
                                      </p:tavLst>
                                    </p:anim>
                                    <p:anim calcmode="lin" valueType="num">
                                      <p:cBhvr additive="repl">
                                        <p:cTn id="61" dur="1000" fill="hold"/>
                                        <p:tgtEl>
                                          <p:spTgt spid="21506">
                                            <p:txEl>
                                              <p:pRg st="11" end="11"/>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rrowheads="1"/>
          </p:cNvSpPr>
          <p:nvPr>
            <p:ph type="title"/>
          </p:nvPr>
        </p:nvSpPr>
        <p:spPr>
          <a:xfrm>
            <a:off x="825500" y="708025"/>
            <a:ext cx="8609013" cy="903288"/>
          </a:xfrm>
        </p:spPr>
        <p:txBody>
          <a:bodyPr lIns="0" tIns="20160" rIns="0" bIns="0"/>
          <a:lstStyle/>
          <a:p>
            <a:pPr eaLnBrk="1" hangingPunct="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800" i="1" dirty="0" smtClean="0">
                <a:latin typeface="Times New Roman" pitchFamily="16" charset="0"/>
              </a:rPr>
              <a:t>ПСИХОЛОГИЧЕСКАЯ РАБОТА ВКЛЮЧАЕТ СЛЕДУЮЩИЕ ФОРМЫ:</a:t>
            </a:r>
          </a:p>
        </p:txBody>
      </p:sp>
      <p:sp>
        <p:nvSpPr>
          <p:cNvPr id="22530" name="Rectangle 2"/>
          <p:cNvSpPr>
            <a:spLocks noGrp="1" noChangeArrowheads="1"/>
          </p:cNvSpPr>
          <p:nvPr>
            <p:ph type="body" idx="1"/>
          </p:nvPr>
        </p:nvSpPr>
        <p:spPr>
          <a:xfrm>
            <a:off x="968375" y="1922463"/>
            <a:ext cx="8545513" cy="4976812"/>
          </a:xfrm>
        </p:spPr>
        <p:txBody>
          <a:bodyPr lIns="0" tIns="20160" rIns="0" bIns="0"/>
          <a:lstStyle/>
          <a:p>
            <a:pPr marL="323850" indent="31750" eaLnBrk="1" hangingPunct="1">
              <a:buClr>
                <a:srgbClr val="E6E6E6"/>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Индивидуальные</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занятия</a:t>
            </a:r>
            <a:endParaRPr lang="en-US" sz="3200" dirty="0" smtClean="0">
              <a:latin typeface="Times New Roman" pitchFamily="18" charset="0"/>
              <a:cs typeface="Times New Roman" pitchFamily="18" charset="0"/>
            </a:endParaRPr>
          </a:p>
          <a:p>
            <a:pPr marL="323850" indent="31750" eaLnBrk="1" hangingPunct="1">
              <a:buClr>
                <a:srgbClr val="E6E6E6"/>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Групповые</a:t>
            </a:r>
            <a:r>
              <a:rPr lang="en-US" sz="3200" dirty="0" smtClean="0">
                <a:latin typeface="Times New Roman" pitchFamily="18" charset="0"/>
                <a:cs typeface="Times New Roman" pitchFamily="18" charset="0"/>
              </a:rPr>
              <a:t> </a:t>
            </a:r>
            <a:r>
              <a:rPr lang="en-US" sz="3200" dirty="0" smtClean="0">
                <a:solidFill>
                  <a:schemeClr val="tx2"/>
                </a:solidFill>
                <a:latin typeface="Times New Roman" pitchFamily="18" charset="0"/>
                <a:ea typeface="+mj-ea"/>
                <a:cs typeface="Times New Roman" pitchFamily="18" charset="0"/>
              </a:rPr>
              <a:t>тренинги</a:t>
            </a:r>
          </a:p>
          <a:p>
            <a:pPr marL="323850" indent="31750" eaLnBrk="1" hangingPunct="1">
              <a:buClr>
                <a:srgbClr val="E6E6E6"/>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Арттерапия</a:t>
            </a:r>
            <a:endParaRPr lang="en-US" sz="3200" dirty="0" smtClean="0">
              <a:latin typeface="Times New Roman" pitchFamily="18" charset="0"/>
              <a:cs typeface="Times New Roman" pitchFamily="18" charset="0"/>
            </a:endParaRPr>
          </a:p>
        </p:txBody>
      </p:sp>
      <p:pic>
        <p:nvPicPr>
          <p:cNvPr id="2253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4125" y="4565650"/>
            <a:ext cx="2662238"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0500" y="4494213"/>
            <a:ext cx="2478088"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fill="hold" nodeType="clickEffect">
                                  <p:stCondLst>
                                    <p:cond delay="0"/>
                                  </p:stCondLst>
                                  <p:childTnLst>
                                    <p:set>
                                      <p:cBhvr additive="repl">
                                        <p:cTn id="6" dur="1" fill="hold">
                                          <p:stCondLst>
                                            <p:cond delay="0"/>
                                          </p:stCondLst>
                                        </p:cTn>
                                        <p:tgtEl>
                                          <p:spTgt spid="22529">
                                            <p:txEl>
                                              <p:pRg st="0" end="0"/>
                                            </p:txEl>
                                          </p:spTgt>
                                        </p:tgtEl>
                                        <p:attrNameLst>
                                          <p:attrName>style.visibility</p:attrName>
                                        </p:attrNameLst>
                                      </p:cBhvr>
                                      <p:to>
                                        <p:strVal val="visible"/>
                                      </p:to>
                                    </p:set>
                                    <p:animEffect transition="in" filter="fade">
                                      <p:cBhvr additive="repl">
                                        <p:cTn id="7" dur="1000"/>
                                        <p:tgtEl>
                                          <p:spTgt spid="22529">
                                            <p:txEl>
                                              <p:pRg st="0" end="0"/>
                                            </p:txEl>
                                          </p:spTgt>
                                        </p:tgtEl>
                                      </p:cBhvr>
                                    </p:animEffect>
                                    <p:anim calcmode="lin" valueType="num">
                                      <p:cBhvr additive="repl">
                                        <p:cTn id="8" dur="1000" fill="hold"/>
                                        <p:tgtEl>
                                          <p:spTgt spid="22529">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22529">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22530">
                                            <p:txEl>
                                              <p:pRg st="0" end="0"/>
                                            </p:txEl>
                                          </p:spTgt>
                                        </p:tgtEl>
                                        <p:attrNameLst>
                                          <p:attrName>style.visibility</p:attrName>
                                        </p:attrNameLst>
                                      </p:cBhvr>
                                      <p:to>
                                        <p:strVal val="visible"/>
                                      </p:to>
                                    </p:set>
                                    <p:animEffect transition="in" filter="fade">
                                      <p:cBhvr additive="repl">
                                        <p:cTn id="14" dur="1000"/>
                                        <p:tgtEl>
                                          <p:spTgt spid="22530">
                                            <p:txEl>
                                              <p:pRg st="0" end="0"/>
                                            </p:txEl>
                                          </p:spTgt>
                                        </p:tgtEl>
                                      </p:cBhvr>
                                    </p:animEffect>
                                    <p:anim calcmode="lin" valueType="num">
                                      <p:cBhvr additive="repl">
                                        <p:cTn id="15" dur="1000" fill="hold"/>
                                        <p:tgtEl>
                                          <p:spTgt spid="22530">
                                            <p:txEl>
                                              <p:pRg st="0" end="0"/>
                                            </p:txEl>
                                          </p:spTgt>
                                        </p:tgtEl>
                                        <p:attrNameLst>
                                          <p:attrName>ppt_x</p:attrName>
                                        </p:attrNameLst>
                                      </p:cBhvr>
                                      <p:tavLst>
                                        <p:tav tm="100000">
                                          <p:val>
                                            <p:strVal val="#ppt_x"/>
                                          </p:val>
                                        </p:tav>
                                        <p:tav>
                                          <p:val>
                                            <p:strVal val="#ppt_x"/>
                                          </p:val>
                                        </p:tav>
                                      </p:tavLst>
                                    </p:anim>
                                    <p:anim calcmode="lin" valueType="num">
                                      <p:cBhvr additive="repl">
                                        <p:cTn id="16" dur="1000" fill="hold"/>
                                        <p:tgtEl>
                                          <p:spTgt spid="22530">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additive="repl">
                                        <p:cTn id="20" dur="1" fill="hold">
                                          <p:stCondLst>
                                            <p:cond delay="0"/>
                                          </p:stCondLst>
                                        </p:cTn>
                                        <p:tgtEl>
                                          <p:spTgt spid="22531"/>
                                        </p:tgtEl>
                                        <p:attrNameLst>
                                          <p:attrName>style.visibility</p:attrName>
                                        </p:attrNameLst>
                                      </p:cBhvr>
                                      <p:to>
                                        <p:strVal val="visible"/>
                                      </p:to>
                                    </p:set>
                                    <p:anim calcmode="lin" valueType="num">
                                      <p:cBhvr additive="repl">
                                        <p:cTn id="21" dur="500" fill="hold"/>
                                        <p:tgtEl>
                                          <p:spTgt spid="22531"/>
                                        </p:tgtEl>
                                        <p:attrNameLst>
                                          <p:attrName>ppt_w</p:attrName>
                                        </p:attrNameLst>
                                      </p:cBhvr>
                                      <p:tavLst>
                                        <p:tav tm="100000">
                                          <p:val>
                                            <p:strVal val="0"/>
                                          </p:val>
                                        </p:tav>
                                        <p:tav>
                                          <p:val>
                                            <p:strVal val="#ppt_w"/>
                                          </p:val>
                                        </p:tav>
                                      </p:tavLst>
                                    </p:anim>
                                    <p:anim calcmode="lin" valueType="num">
                                      <p:cBhvr additive="repl">
                                        <p:cTn id="22" dur="500" fill="hold"/>
                                        <p:tgtEl>
                                          <p:spTgt spid="22531"/>
                                        </p:tgtEl>
                                        <p:attrNameLst>
                                          <p:attrName>ppt_h</p:attrName>
                                        </p:attrNameLst>
                                      </p:cBhvr>
                                      <p:tavLst>
                                        <p:tav tm="100000">
                                          <p:val>
                                            <p:strVal val="0"/>
                                          </p:val>
                                        </p:tav>
                                        <p:tav>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fill="hold" nodeType="clickEffect">
                                  <p:stCondLst>
                                    <p:cond delay="0"/>
                                  </p:stCondLst>
                                  <p:childTnLst>
                                    <p:set>
                                      <p:cBhvr additive="repl">
                                        <p:cTn id="26" dur="1" fill="hold">
                                          <p:stCondLst>
                                            <p:cond delay="0"/>
                                          </p:stCondLst>
                                        </p:cTn>
                                        <p:tgtEl>
                                          <p:spTgt spid="22530">
                                            <p:txEl>
                                              <p:pRg st="1" end="1"/>
                                            </p:txEl>
                                          </p:spTgt>
                                        </p:tgtEl>
                                        <p:attrNameLst>
                                          <p:attrName>style.visibility</p:attrName>
                                        </p:attrNameLst>
                                      </p:cBhvr>
                                      <p:to>
                                        <p:strVal val="visible"/>
                                      </p:to>
                                    </p:set>
                                    <p:animEffect transition="in" filter="fade">
                                      <p:cBhvr additive="repl">
                                        <p:cTn id="27" dur="1000"/>
                                        <p:tgtEl>
                                          <p:spTgt spid="22530">
                                            <p:txEl>
                                              <p:pRg st="1" end="1"/>
                                            </p:txEl>
                                          </p:spTgt>
                                        </p:tgtEl>
                                      </p:cBhvr>
                                    </p:animEffect>
                                    <p:anim calcmode="lin" valueType="num">
                                      <p:cBhvr additive="repl">
                                        <p:cTn id="28" dur="1000" fill="hold"/>
                                        <p:tgtEl>
                                          <p:spTgt spid="22530">
                                            <p:txEl>
                                              <p:pRg st="1" end="1"/>
                                            </p:txEl>
                                          </p:spTgt>
                                        </p:tgtEl>
                                        <p:attrNameLst>
                                          <p:attrName>ppt_x</p:attrName>
                                        </p:attrNameLst>
                                      </p:cBhvr>
                                      <p:tavLst>
                                        <p:tav tm="100000">
                                          <p:val>
                                            <p:strVal val="#ppt_x"/>
                                          </p:val>
                                        </p:tav>
                                        <p:tav>
                                          <p:val>
                                            <p:strVal val="#ppt_x"/>
                                          </p:val>
                                        </p:tav>
                                      </p:tavLst>
                                    </p:anim>
                                    <p:anim calcmode="lin" valueType="num">
                                      <p:cBhvr additive="repl">
                                        <p:cTn id="29" dur="1000" fill="hold"/>
                                        <p:tgtEl>
                                          <p:spTgt spid="22530">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fill="hold" nodeType="clickEffect">
                                  <p:stCondLst>
                                    <p:cond delay="0"/>
                                  </p:stCondLst>
                                  <p:childTnLst>
                                    <p:set>
                                      <p:cBhvr additive="repl">
                                        <p:cTn id="33" dur="1" fill="hold">
                                          <p:stCondLst>
                                            <p:cond delay="0"/>
                                          </p:stCondLst>
                                        </p:cTn>
                                        <p:tgtEl>
                                          <p:spTgt spid="22530">
                                            <p:txEl>
                                              <p:pRg st="2" end="2"/>
                                            </p:txEl>
                                          </p:spTgt>
                                        </p:tgtEl>
                                        <p:attrNameLst>
                                          <p:attrName>style.visibility</p:attrName>
                                        </p:attrNameLst>
                                      </p:cBhvr>
                                      <p:to>
                                        <p:strVal val="visible"/>
                                      </p:to>
                                    </p:set>
                                    <p:animEffect transition="in" filter="fade">
                                      <p:cBhvr additive="repl">
                                        <p:cTn id="34" dur="1000"/>
                                        <p:tgtEl>
                                          <p:spTgt spid="22530">
                                            <p:txEl>
                                              <p:pRg st="2" end="2"/>
                                            </p:txEl>
                                          </p:spTgt>
                                        </p:tgtEl>
                                      </p:cBhvr>
                                    </p:animEffect>
                                    <p:anim calcmode="lin" valueType="num">
                                      <p:cBhvr additive="repl">
                                        <p:cTn id="35" dur="1000" fill="hold"/>
                                        <p:tgtEl>
                                          <p:spTgt spid="22530">
                                            <p:txEl>
                                              <p:pRg st="2" end="2"/>
                                            </p:txEl>
                                          </p:spTgt>
                                        </p:tgtEl>
                                        <p:attrNameLst>
                                          <p:attrName>ppt_x</p:attrName>
                                        </p:attrNameLst>
                                      </p:cBhvr>
                                      <p:tavLst>
                                        <p:tav tm="100000">
                                          <p:val>
                                            <p:strVal val="#ppt_x"/>
                                          </p:val>
                                        </p:tav>
                                        <p:tav>
                                          <p:val>
                                            <p:strVal val="#ppt_x"/>
                                          </p:val>
                                        </p:tav>
                                      </p:tavLst>
                                    </p:anim>
                                    <p:anim calcmode="lin" valueType="num">
                                      <p:cBhvr additive="repl">
                                        <p:cTn id="36" dur="1000" fill="hold"/>
                                        <p:tgtEl>
                                          <p:spTgt spid="22530">
                                            <p:txEl>
                                              <p:pRg st="2" end="2"/>
                                            </p:txEl>
                                          </p:spTgt>
                                        </p:tgtEl>
                                        <p:attrNameLst>
                                          <p:attrName>ppt_y</p:attrName>
                                        </p:attrNameLst>
                                      </p:cBhvr>
                                      <p:tavLst>
                                        <p:tav tm="100000">
                                          <p:val>
                                            <p:strVal val="#ppt_y+.1"/>
                                          </p:val>
                                        </p:tav>
                                        <p:tav>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nodeType="clickEffect">
                                  <p:stCondLst>
                                    <p:cond delay="0"/>
                                  </p:stCondLst>
                                  <p:childTnLst>
                                    <p:set>
                                      <p:cBhvr additive="repl">
                                        <p:cTn id="40" dur="1" fill="hold">
                                          <p:stCondLst>
                                            <p:cond delay="0"/>
                                          </p:stCondLst>
                                        </p:cTn>
                                        <p:tgtEl>
                                          <p:spTgt spid="22533"/>
                                        </p:tgtEl>
                                        <p:attrNameLst>
                                          <p:attrName>style.visibility</p:attrName>
                                        </p:attrNameLst>
                                      </p:cBhvr>
                                      <p:to>
                                        <p:strVal val="visible"/>
                                      </p:to>
                                    </p:set>
                                    <p:anim calcmode="lin" valueType="num">
                                      <p:cBhvr additive="repl">
                                        <p:cTn id="41" dur="500" fill="hold"/>
                                        <p:tgtEl>
                                          <p:spTgt spid="22533"/>
                                        </p:tgtEl>
                                        <p:attrNameLst>
                                          <p:attrName>ppt_w</p:attrName>
                                        </p:attrNameLst>
                                      </p:cBhvr>
                                      <p:tavLst>
                                        <p:tav tm="100000">
                                          <p:val>
                                            <p:strVal val="0"/>
                                          </p:val>
                                        </p:tav>
                                        <p:tav>
                                          <p:val>
                                            <p:strVal val="#ppt_w"/>
                                          </p:val>
                                        </p:tav>
                                      </p:tavLst>
                                    </p:anim>
                                    <p:anim calcmode="lin" valueType="num">
                                      <p:cBhvr additive="repl">
                                        <p:cTn id="42" dur="500" fill="hold"/>
                                        <p:tgtEl>
                                          <p:spTgt spid="22533"/>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968375" y="1208088"/>
            <a:ext cx="814387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3860" rIns="0" bIns="0"/>
          <a:lstStyle>
            <a:lvl1pPr indent="4445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Garamond" pitchFamily="18"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Garamond" pitchFamily="18"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Garamond" pitchFamily="18"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Garamond" pitchFamily="18"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Garamond" pitchFamily="18"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Garamond" pitchFamily="18"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Garamond" pitchFamily="18"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Garamond" pitchFamily="18"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Garamond" pitchFamily="18" charset="0"/>
              </a:defRPr>
            </a:lvl9pPr>
          </a:lstStyle>
          <a:p>
            <a:pPr algn="just" eaLnBrk="1" hangingPunct="1">
              <a:lnSpc>
                <a:spcPct val="95000"/>
              </a:lnSpc>
              <a:buClr>
                <a:srgbClr val="000000"/>
              </a:buClr>
              <a:buSzPct val="100000"/>
              <a:buFont typeface="Times New Roman" pitchFamily="16" charset="0"/>
              <a:buNone/>
            </a:pPr>
            <a:r>
              <a:rPr lang="ru-RU" altLang="ru-RU" sz="2200">
                <a:solidFill>
                  <a:srgbClr val="FFFFFF"/>
                </a:solidFill>
                <a:latin typeface="Times New Roman" pitchFamily="16" charset="0"/>
              </a:rPr>
              <a:t>	С целью осуществления обязательного основного общего образования с несовершеннолетними во время содержания в Центре проводятся учебные занятия по школьным предметам. Процесс обучения осуществляют преподаватели Муниципального образовательного учреждения средней общеобразовательной школы     № 81, согласно Приказу  управления образования мэрии  г.Ярославля и заключенному договору о предоставлении образовательных услуг воспитанникам Центра.</a:t>
            </a:r>
          </a:p>
        </p:txBody>
      </p:sp>
      <p:pic>
        <p:nvPicPr>
          <p:cNvPr id="2355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8375" y="4208463"/>
            <a:ext cx="350043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55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8938" y="4208463"/>
            <a:ext cx="36131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23556"/>
                                        </p:tgtEl>
                                        <p:attrNameLst>
                                          <p:attrName>style.visibility</p:attrName>
                                        </p:attrNameLst>
                                      </p:cBhvr>
                                      <p:to>
                                        <p:strVal val="visible"/>
                                      </p:to>
                                    </p:set>
                                    <p:anim calcmode="lin" valueType="num">
                                      <p:cBhvr additive="repl">
                                        <p:cTn id="7" dur="500" fill="hold"/>
                                        <p:tgtEl>
                                          <p:spTgt spid="23556"/>
                                        </p:tgtEl>
                                        <p:attrNameLst>
                                          <p:attrName>ppt_w</p:attrName>
                                        </p:attrNameLst>
                                      </p:cBhvr>
                                      <p:tavLst>
                                        <p:tav tm="100000">
                                          <p:val>
                                            <p:strVal val="0"/>
                                          </p:val>
                                        </p:tav>
                                        <p:tav>
                                          <p:val>
                                            <p:strVal val="#ppt_w"/>
                                          </p:val>
                                        </p:tav>
                                      </p:tavLst>
                                    </p:anim>
                                    <p:anim calcmode="lin" valueType="num">
                                      <p:cBhvr additive="repl">
                                        <p:cTn id="8" dur="500" fill="hold"/>
                                        <p:tgtEl>
                                          <p:spTgt spid="23556"/>
                                        </p:tgtEl>
                                        <p:attrNameLst>
                                          <p:attrName>ppt_h</p:attrName>
                                        </p:attrNameLst>
                                      </p:cBhvr>
                                      <p:tavLst>
                                        <p:tav tm="100000">
                                          <p:val>
                                            <p:strVal val="0"/>
                                          </p:val>
                                        </p:tav>
                                        <p:tav>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additive="repl">
                                        <p:cTn id="12" dur="1" fill="hold">
                                          <p:stCondLst>
                                            <p:cond delay="0"/>
                                          </p:stCondLst>
                                        </p:cTn>
                                        <p:tgtEl>
                                          <p:spTgt spid="23557"/>
                                        </p:tgtEl>
                                        <p:attrNameLst>
                                          <p:attrName>style.visibility</p:attrName>
                                        </p:attrNameLst>
                                      </p:cBhvr>
                                      <p:to>
                                        <p:strVal val="visible"/>
                                      </p:to>
                                    </p:set>
                                    <p:anim calcmode="lin" valueType="num">
                                      <p:cBhvr additive="repl">
                                        <p:cTn id="13" dur="500" fill="hold"/>
                                        <p:tgtEl>
                                          <p:spTgt spid="23557"/>
                                        </p:tgtEl>
                                        <p:attrNameLst>
                                          <p:attrName>ppt_w</p:attrName>
                                        </p:attrNameLst>
                                      </p:cBhvr>
                                      <p:tavLst>
                                        <p:tav tm="100000">
                                          <p:val>
                                            <p:strVal val="0"/>
                                          </p:val>
                                        </p:tav>
                                        <p:tav>
                                          <p:val>
                                            <p:strVal val="#ppt_w"/>
                                          </p:val>
                                        </p:tav>
                                      </p:tavLst>
                                    </p:anim>
                                    <p:anim calcmode="lin" valueType="num">
                                      <p:cBhvr additive="repl">
                                        <p:cTn id="14" dur="500" fill="hold"/>
                                        <p:tgtEl>
                                          <p:spTgt spid="23557"/>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896938" y="1279525"/>
            <a:ext cx="8429625" cy="5621338"/>
          </a:xfrm>
        </p:spPr>
        <p:txBody>
          <a:bodyPr lIns="0" tIns="20160" rIns="0" bIns="0"/>
          <a:lstStyle/>
          <a:p>
            <a:pPr marL="0" indent="444500" algn="just" eaLnBrk="1" hangingPunct="1">
              <a:buClr>
                <a:srgbClr val="E6E6E6"/>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800" dirty="0" err="1" smtClean="0">
                <a:latin typeface="Times New Roman" pitchFamily="18" charset="0"/>
                <a:cs typeface="Times New Roman" pitchFamily="18" charset="0"/>
              </a:rPr>
              <a:t>Медицинская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деятельность</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Центра</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ос</a:t>
            </a:r>
            <a:r>
              <a:rPr lang="en-US" sz="2800" dirty="0" err="1" smtClean="0">
                <a:latin typeface="Times New Roman" pitchFamily="18" charset="0"/>
                <a:cs typeface="Times New Roman" pitchFamily="18" charset="0"/>
              </a:rPr>
              <a:t>уществляется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на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основании</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лицензии</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выданной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Управлением</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Росздравнадзора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по</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Ярославской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области</a:t>
            </a:r>
            <a:r>
              <a:rPr lang="ru-RU"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p:txBody>
      </p:sp>
      <p:pic>
        <p:nvPicPr>
          <p:cNvPr id="2457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40000">
            <a:off x="611188" y="3494088"/>
            <a:ext cx="40227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80000">
            <a:off x="5468938" y="3494088"/>
            <a:ext cx="409098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fill="hold" nodeType="clickEffect">
                                  <p:stCondLst>
                                    <p:cond delay="0"/>
                                  </p:stCondLst>
                                  <p:childTnLst>
                                    <p:set>
                                      <p:cBhvr additive="repl">
                                        <p:cTn id="6" dur="1" fill="hold">
                                          <p:stCondLst>
                                            <p:cond delay="0"/>
                                          </p:stCondLst>
                                        </p:cTn>
                                        <p:tgtEl>
                                          <p:spTgt spid="24578">
                                            <p:txEl>
                                              <p:pRg st="0" end="0"/>
                                            </p:txEl>
                                          </p:spTgt>
                                        </p:tgtEl>
                                        <p:attrNameLst>
                                          <p:attrName>style.visibility</p:attrName>
                                        </p:attrNameLst>
                                      </p:cBhvr>
                                      <p:to>
                                        <p:strVal val="visible"/>
                                      </p:to>
                                    </p:set>
                                    <p:animEffect transition="in" filter="fade">
                                      <p:cBhvr additive="repl">
                                        <p:cTn id="7" dur="1000"/>
                                        <p:tgtEl>
                                          <p:spTgt spid="24578">
                                            <p:txEl>
                                              <p:pRg st="0" end="0"/>
                                            </p:txEl>
                                          </p:spTgt>
                                        </p:tgtEl>
                                      </p:cBhvr>
                                    </p:animEffect>
                                    <p:anim calcmode="lin" valueType="num">
                                      <p:cBhvr additive="repl">
                                        <p:cTn id="8" dur="1000" fill="hold"/>
                                        <p:tgtEl>
                                          <p:spTgt spid="24578">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24578">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additive="repl">
                                        <p:cTn id="13" dur="1" fill="hold">
                                          <p:stCondLst>
                                            <p:cond delay="0"/>
                                          </p:stCondLst>
                                        </p:cTn>
                                        <p:tgtEl>
                                          <p:spTgt spid="24579"/>
                                        </p:tgtEl>
                                        <p:attrNameLst>
                                          <p:attrName>style.visibility</p:attrName>
                                        </p:attrNameLst>
                                      </p:cBhvr>
                                      <p:to>
                                        <p:strVal val="visible"/>
                                      </p:to>
                                    </p:set>
                                    <p:anim calcmode="lin" valueType="num">
                                      <p:cBhvr additive="repl">
                                        <p:cTn id="14" dur="500" fill="hold"/>
                                        <p:tgtEl>
                                          <p:spTgt spid="24579"/>
                                        </p:tgtEl>
                                        <p:attrNameLst>
                                          <p:attrName>ppt_w</p:attrName>
                                        </p:attrNameLst>
                                      </p:cBhvr>
                                      <p:tavLst>
                                        <p:tav tm="100000">
                                          <p:val>
                                            <p:strVal val="0"/>
                                          </p:val>
                                        </p:tav>
                                        <p:tav>
                                          <p:val>
                                            <p:strVal val="#ppt_w"/>
                                          </p:val>
                                        </p:tav>
                                      </p:tavLst>
                                    </p:anim>
                                    <p:anim calcmode="lin" valueType="num">
                                      <p:cBhvr additive="repl">
                                        <p:cTn id="15" dur="500" fill="hold"/>
                                        <p:tgtEl>
                                          <p:spTgt spid="24579"/>
                                        </p:tgtEl>
                                        <p:attrNameLst>
                                          <p:attrName>ppt_h</p:attrName>
                                        </p:attrNameLst>
                                      </p:cBhvr>
                                      <p:tavLst>
                                        <p:tav tm="100000">
                                          <p:val>
                                            <p:strVal val="0"/>
                                          </p:val>
                                        </p:tav>
                                        <p:tav>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additive="repl">
                                        <p:cTn id="19" dur="1" fill="hold">
                                          <p:stCondLst>
                                            <p:cond delay="0"/>
                                          </p:stCondLst>
                                        </p:cTn>
                                        <p:tgtEl>
                                          <p:spTgt spid="24580"/>
                                        </p:tgtEl>
                                        <p:attrNameLst>
                                          <p:attrName>style.visibility</p:attrName>
                                        </p:attrNameLst>
                                      </p:cBhvr>
                                      <p:to>
                                        <p:strVal val="visible"/>
                                      </p:to>
                                    </p:set>
                                    <p:anim calcmode="lin" valueType="num">
                                      <p:cBhvr additive="repl">
                                        <p:cTn id="20" dur="500" fill="hold"/>
                                        <p:tgtEl>
                                          <p:spTgt spid="24580"/>
                                        </p:tgtEl>
                                        <p:attrNameLst>
                                          <p:attrName>ppt_w</p:attrName>
                                        </p:attrNameLst>
                                      </p:cBhvr>
                                      <p:tavLst>
                                        <p:tav tm="100000">
                                          <p:val>
                                            <p:strVal val="0"/>
                                          </p:val>
                                        </p:tav>
                                        <p:tav>
                                          <p:val>
                                            <p:strVal val="#ppt_w"/>
                                          </p:val>
                                        </p:tav>
                                      </p:tavLst>
                                    </p:anim>
                                    <p:anim calcmode="lin" valueType="num">
                                      <p:cBhvr additive="repl">
                                        <p:cTn id="21" dur="500" fill="hold"/>
                                        <p:tgtEl>
                                          <p:spTgt spid="24580"/>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00000">
            <a:off x="682625" y="4208463"/>
            <a:ext cx="40671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00000">
            <a:off x="5897563" y="779463"/>
            <a:ext cx="29178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Box 5"/>
          <p:cNvSpPr txBox="1"/>
          <p:nvPr/>
        </p:nvSpPr>
        <p:spPr>
          <a:xfrm>
            <a:off x="825500" y="350838"/>
            <a:ext cx="8215313" cy="584200"/>
          </a:xfrm>
          <a:prstGeom prst="rect">
            <a:avLst/>
          </a:prstGeom>
          <a:noFill/>
        </p:spPr>
        <p:txBody>
          <a:bodyPr>
            <a:spAutoFit/>
          </a:bodyPr>
          <a:lstStyle/>
          <a:p>
            <a:pPr algn="ctr">
              <a:defRPr/>
            </a:pPr>
            <a:r>
              <a:rPr lang="ru-RU" sz="3200" b="1" i="1" dirty="0">
                <a:solidFill>
                  <a:schemeClr val="tx2"/>
                </a:solidFill>
                <a:effectLst>
                  <a:outerShdw blurRad="38100" dist="38100" dir="2700000" algn="tl">
                    <a:srgbClr val="000000"/>
                  </a:outerShdw>
                </a:effectLst>
                <a:latin typeface="Times New Roman" pitchFamily="16" charset="0"/>
                <a:ea typeface="+mj-ea"/>
                <a:cs typeface="+mj-cs"/>
              </a:rPr>
              <a:t>ФОТОГАЛЕРЕЯ</a:t>
            </a:r>
          </a:p>
        </p:txBody>
      </p:sp>
      <p:pic>
        <p:nvPicPr>
          <p:cNvPr id="7"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063" y="1208088"/>
            <a:ext cx="396716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
            <a:off x="5254625" y="4565650"/>
            <a:ext cx="39370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15363"/>
                                        </p:tgtEl>
                                        <p:attrNameLst>
                                          <p:attrName>style.visibility</p:attrName>
                                        </p:attrNameLst>
                                      </p:cBhvr>
                                      <p:to>
                                        <p:strVal val="visible"/>
                                      </p:to>
                                    </p:set>
                                    <p:anim calcmode="lin" valueType="num">
                                      <p:cBhvr additive="repl">
                                        <p:cTn id="7" dur="500" fill="hold"/>
                                        <p:tgtEl>
                                          <p:spTgt spid="15363"/>
                                        </p:tgtEl>
                                        <p:attrNameLst>
                                          <p:attrName>ppt_w</p:attrName>
                                        </p:attrNameLst>
                                      </p:cBhvr>
                                      <p:tavLst>
                                        <p:tav tm="100000">
                                          <p:val>
                                            <p:strVal val="0"/>
                                          </p:val>
                                        </p:tav>
                                        <p:tav>
                                          <p:val>
                                            <p:strVal val="#ppt_w"/>
                                          </p:val>
                                        </p:tav>
                                      </p:tavLst>
                                    </p:anim>
                                    <p:anim calcmode="lin" valueType="num">
                                      <p:cBhvr additive="repl">
                                        <p:cTn id="8" dur="500" fill="hold"/>
                                        <p:tgtEl>
                                          <p:spTgt spid="15363"/>
                                        </p:tgtEl>
                                        <p:attrNameLst>
                                          <p:attrName>ppt_h</p:attrName>
                                        </p:attrNameLst>
                                      </p:cBhvr>
                                      <p:tavLst>
                                        <p:tav tm="100000">
                                          <p:val>
                                            <p:strVal val="0"/>
                                          </p:val>
                                        </p:tav>
                                        <p:tav>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additive="repl">
                                        <p:cTn id="12" dur="1" fill="hold">
                                          <p:stCondLst>
                                            <p:cond delay="0"/>
                                          </p:stCondLst>
                                        </p:cTn>
                                        <p:tgtEl>
                                          <p:spTgt spid="15364"/>
                                        </p:tgtEl>
                                        <p:attrNameLst>
                                          <p:attrName>style.visibility</p:attrName>
                                        </p:attrNameLst>
                                      </p:cBhvr>
                                      <p:to>
                                        <p:strVal val="visible"/>
                                      </p:to>
                                    </p:set>
                                    <p:anim calcmode="lin" valueType="num">
                                      <p:cBhvr additive="repl">
                                        <p:cTn id="13" dur="500" fill="hold"/>
                                        <p:tgtEl>
                                          <p:spTgt spid="15364"/>
                                        </p:tgtEl>
                                        <p:attrNameLst>
                                          <p:attrName>ppt_w</p:attrName>
                                        </p:attrNameLst>
                                      </p:cBhvr>
                                      <p:tavLst>
                                        <p:tav tm="100000">
                                          <p:val>
                                            <p:strVal val="0"/>
                                          </p:val>
                                        </p:tav>
                                        <p:tav>
                                          <p:val>
                                            <p:strVal val="#ppt_w"/>
                                          </p:val>
                                        </p:tav>
                                      </p:tavLst>
                                    </p:anim>
                                    <p:anim calcmode="lin" valueType="num">
                                      <p:cBhvr additive="repl">
                                        <p:cTn id="14" dur="500" fill="hold"/>
                                        <p:tgtEl>
                                          <p:spTgt spid="15364"/>
                                        </p:tgtEl>
                                        <p:attrNameLst>
                                          <p:attrName>ppt_h</p:attrName>
                                        </p:attrNameLst>
                                      </p:cBhvr>
                                      <p:tavLst>
                                        <p:tav tm="100000">
                                          <p:val>
                                            <p:strVal val="0"/>
                                          </p:val>
                                        </p:tav>
                                        <p:tav>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additive="repl">
                                        <p:cTn id="18" dur="1" fill="hold">
                                          <p:stCondLst>
                                            <p:cond delay="0"/>
                                          </p:stCondLst>
                                        </p:cTn>
                                        <p:tgtEl>
                                          <p:spTgt spid="7"/>
                                        </p:tgtEl>
                                        <p:attrNameLst>
                                          <p:attrName>style.visibility</p:attrName>
                                        </p:attrNameLst>
                                      </p:cBhvr>
                                      <p:to>
                                        <p:strVal val="visible"/>
                                      </p:to>
                                    </p:set>
                                    <p:anim calcmode="lin" valueType="num">
                                      <p:cBhvr additive="repl">
                                        <p:cTn id="19" dur="500" fill="hold"/>
                                        <p:tgtEl>
                                          <p:spTgt spid="7"/>
                                        </p:tgtEl>
                                        <p:attrNameLst>
                                          <p:attrName>ppt_w</p:attrName>
                                        </p:attrNameLst>
                                      </p:cBhvr>
                                      <p:tavLst>
                                        <p:tav tm="100000">
                                          <p:val>
                                            <p:strVal val="0"/>
                                          </p:val>
                                        </p:tav>
                                        <p:tav>
                                          <p:val>
                                            <p:strVal val="#ppt_w"/>
                                          </p:val>
                                        </p:tav>
                                      </p:tavLst>
                                    </p:anim>
                                    <p:anim calcmode="lin" valueType="num">
                                      <p:cBhvr additive="repl">
                                        <p:cTn id="20" dur="500" fill="hold"/>
                                        <p:tgtEl>
                                          <p:spTgt spid="7"/>
                                        </p:tgtEl>
                                        <p:attrNameLst>
                                          <p:attrName>ppt_h</p:attrName>
                                        </p:attrNameLst>
                                      </p:cBhvr>
                                      <p:tavLst>
                                        <p:tav tm="100000">
                                          <p:val>
                                            <p:strVal val="0"/>
                                          </p:val>
                                        </p:tav>
                                        <p:tav>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additive="repl">
                                        <p:cTn id="24" dur="1" fill="hold">
                                          <p:stCondLst>
                                            <p:cond delay="0"/>
                                          </p:stCondLst>
                                        </p:cTn>
                                        <p:tgtEl>
                                          <p:spTgt spid="8"/>
                                        </p:tgtEl>
                                        <p:attrNameLst>
                                          <p:attrName>style.visibility</p:attrName>
                                        </p:attrNameLst>
                                      </p:cBhvr>
                                      <p:to>
                                        <p:strVal val="visible"/>
                                      </p:to>
                                    </p:set>
                                    <p:anim calcmode="lin" valueType="num">
                                      <p:cBhvr additive="repl">
                                        <p:cTn id="25" dur="500" fill="hold"/>
                                        <p:tgtEl>
                                          <p:spTgt spid="8"/>
                                        </p:tgtEl>
                                        <p:attrNameLst>
                                          <p:attrName>ppt_w</p:attrName>
                                        </p:attrNameLst>
                                      </p:cBhvr>
                                      <p:tavLst>
                                        <p:tav tm="100000">
                                          <p:val>
                                            <p:strVal val="0"/>
                                          </p:val>
                                        </p:tav>
                                        <p:tav>
                                          <p:val>
                                            <p:strVal val="#ppt_w"/>
                                          </p:val>
                                        </p:tav>
                                      </p:tavLst>
                                    </p:anim>
                                    <p:anim calcmode="lin" valueType="num">
                                      <p:cBhvr additive="repl">
                                        <p:cTn id="26" dur="500" fill="hold"/>
                                        <p:tgtEl>
                                          <p:spTgt spid="8"/>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968375" y="993775"/>
            <a:ext cx="8609013" cy="452438"/>
          </a:xfrm>
          <a:prstGeom prst="rect">
            <a:avLst/>
          </a:prstGeom>
          <a:noFill/>
          <a:ln w="9525">
            <a:noFill/>
            <a:round/>
            <a:headEnd/>
            <a:tailEnd/>
          </a:ln>
          <a:effectLst/>
        </p:spPr>
        <p:txBody>
          <a:bodyPr lIns="0" tIns="20160" rIns="0" bIns="0" anchor="ctr"/>
          <a:lstStyle/>
          <a:p>
            <a:pPr algn="ctr" hangingPunct="0">
              <a:lnSpc>
                <a:spcPct val="95000"/>
              </a:lnSpc>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200" b="1" dirty="0">
                <a:solidFill>
                  <a:srgbClr val="FF9966"/>
                </a:solidFill>
                <a:effectLst>
                  <a:outerShdw blurRad="38100" dist="38100" dir="2700000" algn="tl">
                    <a:srgbClr val="000000"/>
                  </a:outerShdw>
                </a:effectLst>
                <a:latin typeface="Times New Roman" pitchFamily="16" charset="0"/>
              </a:rPr>
              <a:t>НОРМАТИВНО-ПРАВОВАЯ БАЗА:</a:t>
            </a:r>
          </a:p>
        </p:txBody>
      </p:sp>
      <p:sp>
        <p:nvSpPr>
          <p:cNvPr id="4100" name="Text Box 4"/>
          <p:cNvSpPr txBox="1">
            <a:spLocks noChangeArrowheads="1"/>
          </p:cNvSpPr>
          <p:nvPr/>
        </p:nvSpPr>
        <p:spPr bwMode="auto">
          <a:xfrm>
            <a:off x="968375" y="1779588"/>
            <a:ext cx="8358188"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5280" rIns="0" bIns="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9pPr>
          </a:lstStyle>
          <a:p>
            <a:pPr algn="just" eaLnBrk="1" hangingPunct="1">
              <a:spcBef>
                <a:spcPts val="450"/>
              </a:spcBef>
              <a:buClr>
                <a:srgbClr val="000000"/>
              </a:buClr>
              <a:buSzPct val="100000"/>
              <a:buFont typeface="Wingdings" charset="2"/>
              <a:buChar char="ü"/>
            </a:pPr>
            <a:r>
              <a:rPr lang="ru-RU" altLang="ru-RU" sz="2000">
                <a:solidFill>
                  <a:srgbClr val="FFFFFF"/>
                </a:solidFill>
                <a:latin typeface="Times New Roman" pitchFamily="16" charset="0"/>
              </a:rPr>
              <a:t> Всеобщая декларация прав человека от 10.12.1948.</a:t>
            </a:r>
          </a:p>
          <a:p>
            <a:pPr algn="just" eaLnBrk="1" hangingPunct="1">
              <a:spcBef>
                <a:spcPts val="450"/>
              </a:spcBef>
              <a:buClr>
                <a:srgbClr val="000000"/>
              </a:buClr>
              <a:buSzPct val="100000"/>
              <a:buFont typeface="Wingdings" charset="2"/>
              <a:buChar char="ü"/>
            </a:pPr>
            <a:r>
              <a:rPr lang="ru-RU" altLang="ru-RU" sz="2000">
                <a:solidFill>
                  <a:srgbClr val="FFFFFF"/>
                </a:solidFill>
                <a:latin typeface="Times New Roman" pitchFamily="16" charset="0"/>
              </a:rPr>
              <a:t> Конституция РФ от 12.12.1993.</a:t>
            </a:r>
            <a:endParaRPr lang="en-US" altLang="ru-RU" sz="2000">
              <a:solidFill>
                <a:srgbClr val="FFFFFF"/>
              </a:solidFill>
              <a:latin typeface="Times New Roman" pitchFamily="16" charset="0"/>
            </a:endParaRPr>
          </a:p>
          <a:p>
            <a:pPr algn="just" eaLnBrk="1" hangingPunct="1">
              <a:spcBef>
                <a:spcPts val="450"/>
              </a:spcBef>
              <a:buClr>
                <a:srgbClr val="000000"/>
              </a:buClr>
              <a:buSzPct val="100000"/>
              <a:buFont typeface="Wingdings" charset="2"/>
              <a:buChar char="ü"/>
            </a:pPr>
            <a:r>
              <a:rPr lang="ru-RU" altLang="ru-RU" sz="2000">
                <a:solidFill>
                  <a:srgbClr val="FFFFFF"/>
                </a:solidFill>
                <a:latin typeface="Times New Roman" pitchFamily="16" charset="0"/>
              </a:rPr>
              <a:t> Конвенция о правах ребенка от 20.11.1989.</a:t>
            </a:r>
            <a:endParaRPr lang="en-US" altLang="ru-RU" sz="2000">
              <a:solidFill>
                <a:srgbClr val="FFFFFF"/>
              </a:solidFill>
              <a:latin typeface="Times New Roman" pitchFamily="16" charset="0"/>
            </a:endParaRPr>
          </a:p>
          <a:p>
            <a:pPr algn="just" eaLnBrk="1" hangingPunct="1">
              <a:spcBef>
                <a:spcPts val="450"/>
              </a:spcBef>
              <a:buClr>
                <a:srgbClr val="000000"/>
              </a:buClr>
              <a:buSzPct val="100000"/>
              <a:buFont typeface="Wingdings" charset="2"/>
              <a:buChar char="ü"/>
            </a:pPr>
            <a:r>
              <a:rPr lang="ru-RU" altLang="ru-RU" sz="2000">
                <a:solidFill>
                  <a:srgbClr val="FFFFFF"/>
                </a:solidFill>
                <a:latin typeface="Times New Roman" pitchFamily="16" charset="0"/>
              </a:rPr>
              <a:t> Федеральный закон от 07.02.2011 №3-ФЗ «О полиции».</a:t>
            </a:r>
            <a:endParaRPr lang="en-US" altLang="ru-RU" sz="2000">
              <a:solidFill>
                <a:srgbClr val="FFFFFF"/>
              </a:solidFill>
              <a:latin typeface="Times New Roman" pitchFamily="16" charset="0"/>
            </a:endParaRPr>
          </a:p>
          <a:p>
            <a:pPr algn="just" eaLnBrk="1" hangingPunct="1">
              <a:spcBef>
                <a:spcPts val="450"/>
              </a:spcBef>
              <a:buClr>
                <a:srgbClr val="000000"/>
              </a:buClr>
              <a:buSzPct val="100000"/>
              <a:buFont typeface="Wingdings" charset="2"/>
              <a:buChar char="ü"/>
            </a:pPr>
            <a:r>
              <a:rPr lang="ru-RU" altLang="ru-RU" sz="2000">
                <a:solidFill>
                  <a:srgbClr val="FFFFFF"/>
                </a:solidFill>
                <a:latin typeface="Times New Roman" pitchFamily="16" charset="0"/>
              </a:rPr>
              <a:t> Федеральный закон от 24.06.1999  № 120-ФЗ  «Об основах системы профилактики безнадзорности и правонарушений несовершеннолетних». </a:t>
            </a:r>
            <a:endParaRPr lang="en-US" altLang="ru-RU" sz="2000">
              <a:solidFill>
                <a:srgbClr val="FFFFFF"/>
              </a:solidFill>
              <a:latin typeface="Times New Roman" pitchFamily="16" charset="0"/>
            </a:endParaRPr>
          </a:p>
          <a:p>
            <a:pPr algn="just" eaLnBrk="1" hangingPunct="1">
              <a:spcBef>
                <a:spcPts val="450"/>
              </a:spcBef>
              <a:buClr>
                <a:srgbClr val="000000"/>
              </a:buClr>
              <a:buSzPct val="100000"/>
              <a:buFont typeface="Wingdings" charset="2"/>
              <a:buChar char="ü"/>
            </a:pPr>
            <a:r>
              <a:rPr lang="ru-RU" altLang="ru-RU" sz="2000">
                <a:solidFill>
                  <a:srgbClr val="FFFFFF"/>
                </a:solidFill>
                <a:latin typeface="Times New Roman" pitchFamily="16" charset="0"/>
              </a:rPr>
              <a:t> Приказ МВД РФ от 01.09.2012  № 839 «О совершенствовании деятельности центров временного содержания для несовершеннолетних правонарушителей». </a:t>
            </a:r>
            <a:endParaRPr lang="en-US" altLang="ru-RU" sz="2000">
              <a:solidFill>
                <a:srgbClr val="FFFFFF"/>
              </a:solidFill>
              <a:latin typeface="Times New Roman" pitchFamily="16" charset="0"/>
            </a:endParaRPr>
          </a:p>
          <a:p>
            <a:pPr algn="just" eaLnBrk="1" hangingPunct="1">
              <a:spcBef>
                <a:spcPts val="450"/>
              </a:spcBef>
              <a:buClr>
                <a:srgbClr val="000000"/>
              </a:buClr>
              <a:buSzPct val="100000"/>
              <a:buFont typeface="Wingdings" charset="2"/>
              <a:buChar char="ü"/>
            </a:pPr>
            <a:r>
              <a:rPr lang="ru-RU" altLang="ru-RU" sz="2000">
                <a:solidFill>
                  <a:srgbClr val="FFFFFF"/>
                </a:solidFill>
                <a:latin typeface="Times New Roman" pitchFamily="16" charset="0"/>
              </a:rPr>
              <a:t> Приказ МВД РФ от 13.05.2003  № 323 дсп «Об утверждении Наставления о порядке взаимодействия сотрудников подразделений КМ, МОБ, следствия, дознания и дежурных частей ОВД по предупреждению безнадзорности и правонарушений несовершеннолетних, защите их прав и законных интересов». </a:t>
            </a:r>
          </a:p>
          <a:p>
            <a:pPr eaLnBrk="1" hangingPunct="1">
              <a:lnSpc>
                <a:spcPct val="86000"/>
              </a:lnSpc>
              <a:spcBef>
                <a:spcPts val="450"/>
              </a:spcBef>
              <a:buClr>
                <a:srgbClr val="000000"/>
              </a:buClr>
              <a:buSzPct val="100000"/>
              <a:buFont typeface="Times New Roman" pitchFamily="16" charset="0"/>
              <a:buNone/>
            </a:pPr>
            <a:endParaRPr lang="ru-RU" altLang="ru-RU" sz="2000">
              <a:solidFill>
                <a:srgbClr val="FFFFFF"/>
              </a:solidFill>
              <a:latin typeface="Times New Roman" pitchFamily="16" charset="0"/>
            </a:endParaRP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fill="hold" nodeType="clickEffect">
                                  <p:stCondLst>
                                    <p:cond delay="0"/>
                                  </p:stCondLst>
                                  <p:childTnLst>
                                    <p:set>
                                      <p:cBhvr additive="repl">
                                        <p:cTn id="6" dur="1" fill="hold">
                                          <p:stCondLst>
                                            <p:cond delay="0"/>
                                          </p:stCondLst>
                                        </p:cTn>
                                        <p:tgtEl>
                                          <p:spTgt spid="4100">
                                            <p:txEl>
                                              <p:pRg st="0" end="0"/>
                                            </p:txEl>
                                          </p:spTgt>
                                        </p:tgtEl>
                                        <p:attrNameLst>
                                          <p:attrName>style.visibility</p:attrName>
                                        </p:attrNameLst>
                                      </p:cBhvr>
                                      <p:to>
                                        <p:strVal val="visible"/>
                                      </p:to>
                                    </p:set>
                                    <p:animEffect transition="in" filter="fade">
                                      <p:cBhvr additive="repl">
                                        <p:cTn id="7" dur="1000"/>
                                        <p:tgtEl>
                                          <p:spTgt spid="4100">
                                            <p:txEl>
                                              <p:pRg st="0" end="0"/>
                                            </p:txEl>
                                          </p:spTgt>
                                        </p:tgtEl>
                                      </p:cBhvr>
                                    </p:animEffect>
                                    <p:anim calcmode="lin" valueType="num">
                                      <p:cBhvr additive="repl">
                                        <p:cTn id="8" dur="1000" fill="hold"/>
                                        <p:tgtEl>
                                          <p:spTgt spid="4100">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4100">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4100">
                                            <p:txEl>
                                              <p:pRg st="1" end="1"/>
                                            </p:txEl>
                                          </p:spTgt>
                                        </p:tgtEl>
                                        <p:attrNameLst>
                                          <p:attrName>style.visibility</p:attrName>
                                        </p:attrNameLst>
                                      </p:cBhvr>
                                      <p:to>
                                        <p:strVal val="visible"/>
                                      </p:to>
                                    </p:set>
                                    <p:animEffect transition="in" filter="fade">
                                      <p:cBhvr additive="repl">
                                        <p:cTn id="14" dur="1000"/>
                                        <p:tgtEl>
                                          <p:spTgt spid="4100">
                                            <p:txEl>
                                              <p:pRg st="1" end="1"/>
                                            </p:txEl>
                                          </p:spTgt>
                                        </p:tgtEl>
                                      </p:cBhvr>
                                    </p:animEffect>
                                    <p:anim calcmode="lin" valueType="num">
                                      <p:cBhvr additive="repl">
                                        <p:cTn id="15" dur="1000" fill="hold"/>
                                        <p:tgtEl>
                                          <p:spTgt spid="4100">
                                            <p:txEl>
                                              <p:pRg st="1" end="1"/>
                                            </p:txEl>
                                          </p:spTgt>
                                        </p:tgtEl>
                                        <p:attrNameLst>
                                          <p:attrName>ppt_x</p:attrName>
                                        </p:attrNameLst>
                                      </p:cBhvr>
                                      <p:tavLst>
                                        <p:tav tm="100000">
                                          <p:val>
                                            <p:strVal val="#ppt_x"/>
                                          </p:val>
                                        </p:tav>
                                        <p:tav>
                                          <p:val>
                                            <p:strVal val="#ppt_x"/>
                                          </p:val>
                                        </p:tav>
                                      </p:tavLst>
                                    </p:anim>
                                    <p:anim calcmode="lin" valueType="num">
                                      <p:cBhvr additive="repl">
                                        <p:cTn id="16" dur="1000" fill="hold"/>
                                        <p:tgtEl>
                                          <p:spTgt spid="4100">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fill="hold" nodeType="clickEffect">
                                  <p:stCondLst>
                                    <p:cond delay="0"/>
                                  </p:stCondLst>
                                  <p:childTnLst>
                                    <p:set>
                                      <p:cBhvr additive="repl">
                                        <p:cTn id="20" dur="1" fill="hold">
                                          <p:stCondLst>
                                            <p:cond delay="0"/>
                                          </p:stCondLst>
                                        </p:cTn>
                                        <p:tgtEl>
                                          <p:spTgt spid="4100">
                                            <p:txEl>
                                              <p:pRg st="2" end="2"/>
                                            </p:txEl>
                                          </p:spTgt>
                                        </p:tgtEl>
                                        <p:attrNameLst>
                                          <p:attrName>style.visibility</p:attrName>
                                        </p:attrNameLst>
                                      </p:cBhvr>
                                      <p:to>
                                        <p:strVal val="visible"/>
                                      </p:to>
                                    </p:set>
                                    <p:animEffect transition="in" filter="fade">
                                      <p:cBhvr additive="repl">
                                        <p:cTn id="21" dur="1000"/>
                                        <p:tgtEl>
                                          <p:spTgt spid="4100">
                                            <p:txEl>
                                              <p:pRg st="2" end="2"/>
                                            </p:txEl>
                                          </p:spTgt>
                                        </p:tgtEl>
                                      </p:cBhvr>
                                    </p:animEffect>
                                    <p:anim calcmode="lin" valueType="num">
                                      <p:cBhvr additive="repl">
                                        <p:cTn id="22" dur="1000" fill="hold"/>
                                        <p:tgtEl>
                                          <p:spTgt spid="4100">
                                            <p:txEl>
                                              <p:pRg st="2" end="2"/>
                                            </p:txEl>
                                          </p:spTgt>
                                        </p:tgtEl>
                                        <p:attrNameLst>
                                          <p:attrName>ppt_x</p:attrName>
                                        </p:attrNameLst>
                                      </p:cBhvr>
                                      <p:tavLst>
                                        <p:tav tm="100000">
                                          <p:val>
                                            <p:strVal val="#ppt_x"/>
                                          </p:val>
                                        </p:tav>
                                        <p:tav>
                                          <p:val>
                                            <p:strVal val="#ppt_x"/>
                                          </p:val>
                                        </p:tav>
                                      </p:tavLst>
                                    </p:anim>
                                    <p:anim calcmode="lin" valueType="num">
                                      <p:cBhvr additive="repl">
                                        <p:cTn id="23" dur="1000" fill="hold"/>
                                        <p:tgtEl>
                                          <p:spTgt spid="4100">
                                            <p:txEl>
                                              <p:pRg st="2" end="2"/>
                                            </p:txEl>
                                          </p:spTgt>
                                        </p:tgtEl>
                                        <p:attrNameLst>
                                          <p:attrName>ppt_y</p:attrName>
                                        </p:attrNameLst>
                                      </p:cBhvr>
                                      <p:tavLst>
                                        <p:tav tm="100000">
                                          <p:val>
                                            <p:strVal val="#ppt_y+.1"/>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fill="hold" nodeType="clickEffect">
                                  <p:stCondLst>
                                    <p:cond delay="0"/>
                                  </p:stCondLst>
                                  <p:childTnLst>
                                    <p:set>
                                      <p:cBhvr additive="repl">
                                        <p:cTn id="27" dur="1" fill="hold">
                                          <p:stCondLst>
                                            <p:cond delay="0"/>
                                          </p:stCondLst>
                                        </p:cTn>
                                        <p:tgtEl>
                                          <p:spTgt spid="4100">
                                            <p:txEl>
                                              <p:pRg st="3" end="3"/>
                                            </p:txEl>
                                          </p:spTgt>
                                        </p:tgtEl>
                                        <p:attrNameLst>
                                          <p:attrName>style.visibility</p:attrName>
                                        </p:attrNameLst>
                                      </p:cBhvr>
                                      <p:to>
                                        <p:strVal val="visible"/>
                                      </p:to>
                                    </p:set>
                                    <p:animEffect transition="in" filter="fade">
                                      <p:cBhvr additive="repl">
                                        <p:cTn id="28" dur="1000"/>
                                        <p:tgtEl>
                                          <p:spTgt spid="4100">
                                            <p:txEl>
                                              <p:pRg st="3" end="3"/>
                                            </p:txEl>
                                          </p:spTgt>
                                        </p:tgtEl>
                                      </p:cBhvr>
                                    </p:animEffect>
                                    <p:anim calcmode="lin" valueType="num">
                                      <p:cBhvr additive="repl">
                                        <p:cTn id="29" dur="1000" fill="hold"/>
                                        <p:tgtEl>
                                          <p:spTgt spid="4100">
                                            <p:txEl>
                                              <p:pRg st="3" end="3"/>
                                            </p:txEl>
                                          </p:spTgt>
                                        </p:tgtEl>
                                        <p:attrNameLst>
                                          <p:attrName>ppt_x</p:attrName>
                                        </p:attrNameLst>
                                      </p:cBhvr>
                                      <p:tavLst>
                                        <p:tav tm="100000">
                                          <p:val>
                                            <p:strVal val="#ppt_x"/>
                                          </p:val>
                                        </p:tav>
                                        <p:tav>
                                          <p:val>
                                            <p:strVal val="#ppt_x"/>
                                          </p:val>
                                        </p:tav>
                                      </p:tavLst>
                                    </p:anim>
                                    <p:anim calcmode="lin" valueType="num">
                                      <p:cBhvr additive="repl">
                                        <p:cTn id="30" dur="1000" fill="hold"/>
                                        <p:tgtEl>
                                          <p:spTgt spid="4100">
                                            <p:txEl>
                                              <p:pRg st="3" end="3"/>
                                            </p:txEl>
                                          </p:spTgt>
                                        </p:tgtEl>
                                        <p:attrNameLst>
                                          <p:attrName>ppt_y</p:attrName>
                                        </p:attrNameLst>
                                      </p:cBhvr>
                                      <p:tavLst>
                                        <p:tav tm="100000">
                                          <p:val>
                                            <p:strVal val="#ppt_y+.1"/>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fill="hold" nodeType="clickEffect">
                                  <p:stCondLst>
                                    <p:cond delay="0"/>
                                  </p:stCondLst>
                                  <p:childTnLst>
                                    <p:set>
                                      <p:cBhvr additive="repl">
                                        <p:cTn id="34" dur="1" fill="hold">
                                          <p:stCondLst>
                                            <p:cond delay="0"/>
                                          </p:stCondLst>
                                        </p:cTn>
                                        <p:tgtEl>
                                          <p:spTgt spid="4100">
                                            <p:txEl>
                                              <p:pRg st="4" end="4"/>
                                            </p:txEl>
                                          </p:spTgt>
                                        </p:tgtEl>
                                        <p:attrNameLst>
                                          <p:attrName>style.visibility</p:attrName>
                                        </p:attrNameLst>
                                      </p:cBhvr>
                                      <p:to>
                                        <p:strVal val="visible"/>
                                      </p:to>
                                    </p:set>
                                    <p:animEffect transition="in" filter="fade">
                                      <p:cBhvr additive="repl">
                                        <p:cTn id="35" dur="1000"/>
                                        <p:tgtEl>
                                          <p:spTgt spid="4100">
                                            <p:txEl>
                                              <p:pRg st="4" end="4"/>
                                            </p:txEl>
                                          </p:spTgt>
                                        </p:tgtEl>
                                      </p:cBhvr>
                                    </p:animEffect>
                                    <p:anim calcmode="lin" valueType="num">
                                      <p:cBhvr additive="repl">
                                        <p:cTn id="36" dur="1000" fill="hold"/>
                                        <p:tgtEl>
                                          <p:spTgt spid="4100">
                                            <p:txEl>
                                              <p:pRg st="4" end="4"/>
                                            </p:txEl>
                                          </p:spTgt>
                                        </p:tgtEl>
                                        <p:attrNameLst>
                                          <p:attrName>ppt_x</p:attrName>
                                        </p:attrNameLst>
                                      </p:cBhvr>
                                      <p:tavLst>
                                        <p:tav tm="100000">
                                          <p:val>
                                            <p:strVal val="#ppt_x"/>
                                          </p:val>
                                        </p:tav>
                                        <p:tav>
                                          <p:val>
                                            <p:strVal val="#ppt_x"/>
                                          </p:val>
                                        </p:tav>
                                      </p:tavLst>
                                    </p:anim>
                                    <p:anim calcmode="lin" valueType="num">
                                      <p:cBhvr additive="repl">
                                        <p:cTn id="37" dur="1000" fill="hold"/>
                                        <p:tgtEl>
                                          <p:spTgt spid="4100">
                                            <p:txEl>
                                              <p:pRg st="4" end="4"/>
                                            </p:txEl>
                                          </p:spTgt>
                                        </p:tgtEl>
                                        <p:attrNameLst>
                                          <p:attrName>ppt_y</p:attrName>
                                        </p:attrNameLst>
                                      </p:cBhvr>
                                      <p:tavLst>
                                        <p:tav tm="100000">
                                          <p:val>
                                            <p:strVal val="#ppt_y+.1"/>
                                          </p:val>
                                        </p:tav>
                                        <p:tav>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fill="hold" nodeType="clickEffect">
                                  <p:stCondLst>
                                    <p:cond delay="0"/>
                                  </p:stCondLst>
                                  <p:childTnLst>
                                    <p:set>
                                      <p:cBhvr additive="repl">
                                        <p:cTn id="41" dur="1" fill="hold">
                                          <p:stCondLst>
                                            <p:cond delay="0"/>
                                          </p:stCondLst>
                                        </p:cTn>
                                        <p:tgtEl>
                                          <p:spTgt spid="4100">
                                            <p:txEl>
                                              <p:pRg st="5" end="5"/>
                                            </p:txEl>
                                          </p:spTgt>
                                        </p:tgtEl>
                                        <p:attrNameLst>
                                          <p:attrName>style.visibility</p:attrName>
                                        </p:attrNameLst>
                                      </p:cBhvr>
                                      <p:to>
                                        <p:strVal val="visible"/>
                                      </p:to>
                                    </p:set>
                                    <p:animEffect transition="in" filter="fade">
                                      <p:cBhvr additive="repl">
                                        <p:cTn id="42" dur="1000"/>
                                        <p:tgtEl>
                                          <p:spTgt spid="4100">
                                            <p:txEl>
                                              <p:pRg st="5" end="5"/>
                                            </p:txEl>
                                          </p:spTgt>
                                        </p:tgtEl>
                                      </p:cBhvr>
                                    </p:animEffect>
                                    <p:anim calcmode="lin" valueType="num">
                                      <p:cBhvr additive="repl">
                                        <p:cTn id="43" dur="1000" fill="hold"/>
                                        <p:tgtEl>
                                          <p:spTgt spid="4100">
                                            <p:txEl>
                                              <p:pRg st="5" end="5"/>
                                            </p:txEl>
                                          </p:spTgt>
                                        </p:tgtEl>
                                        <p:attrNameLst>
                                          <p:attrName>ppt_x</p:attrName>
                                        </p:attrNameLst>
                                      </p:cBhvr>
                                      <p:tavLst>
                                        <p:tav tm="100000">
                                          <p:val>
                                            <p:strVal val="#ppt_x"/>
                                          </p:val>
                                        </p:tav>
                                        <p:tav>
                                          <p:val>
                                            <p:strVal val="#ppt_x"/>
                                          </p:val>
                                        </p:tav>
                                      </p:tavLst>
                                    </p:anim>
                                    <p:anim calcmode="lin" valueType="num">
                                      <p:cBhvr additive="repl">
                                        <p:cTn id="44" dur="1000" fill="hold"/>
                                        <p:tgtEl>
                                          <p:spTgt spid="4100">
                                            <p:txEl>
                                              <p:pRg st="5" end="5"/>
                                            </p:txEl>
                                          </p:spTgt>
                                        </p:tgtEl>
                                        <p:attrNameLst>
                                          <p:attrName>ppt_y</p:attrName>
                                        </p:attrNameLst>
                                      </p:cBhvr>
                                      <p:tavLst>
                                        <p:tav tm="100000">
                                          <p:val>
                                            <p:strVal val="#ppt_y+.1"/>
                                          </p:val>
                                        </p:tav>
                                        <p:tav>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fill="hold" nodeType="clickEffect">
                                  <p:stCondLst>
                                    <p:cond delay="0"/>
                                  </p:stCondLst>
                                  <p:childTnLst>
                                    <p:set>
                                      <p:cBhvr additive="repl">
                                        <p:cTn id="48" dur="1" fill="hold">
                                          <p:stCondLst>
                                            <p:cond delay="0"/>
                                          </p:stCondLst>
                                        </p:cTn>
                                        <p:tgtEl>
                                          <p:spTgt spid="4100">
                                            <p:txEl>
                                              <p:pRg st="6" end="6"/>
                                            </p:txEl>
                                          </p:spTgt>
                                        </p:tgtEl>
                                        <p:attrNameLst>
                                          <p:attrName>style.visibility</p:attrName>
                                        </p:attrNameLst>
                                      </p:cBhvr>
                                      <p:to>
                                        <p:strVal val="visible"/>
                                      </p:to>
                                    </p:set>
                                    <p:animEffect transition="in" filter="fade">
                                      <p:cBhvr additive="repl">
                                        <p:cTn id="49" dur="1000"/>
                                        <p:tgtEl>
                                          <p:spTgt spid="4100">
                                            <p:txEl>
                                              <p:pRg st="6" end="6"/>
                                            </p:txEl>
                                          </p:spTgt>
                                        </p:tgtEl>
                                      </p:cBhvr>
                                    </p:animEffect>
                                    <p:anim calcmode="lin" valueType="num">
                                      <p:cBhvr additive="repl">
                                        <p:cTn id="50" dur="1000" fill="hold"/>
                                        <p:tgtEl>
                                          <p:spTgt spid="4100">
                                            <p:txEl>
                                              <p:pRg st="6" end="6"/>
                                            </p:txEl>
                                          </p:spTgt>
                                        </p:tgtEl>
                                        <p:attrNameLst>
                                          <p:attrName>ppt_x</p:attrName>
                                        </p:attrNameLst>
                                      </p:cBhvr>
                                      <p:tavLst>
                                        <p:tav tm="100000">
                                          <p:val>
                                            <p:strVal val="#ppt_x"/>
                                          </p:val>
                                        </p:tav>
                                        <p:tav>
                                          <p:val>
                                            <p:strVal val="#ppt_x"/>
                                          </p:val>
                                        </p:tav>
                                      </p:tavLst>
                                    </p:anim>
                                    <p:anim calcmode="lin" valueType="num">
                                      <p:cBhvr additive="repl">
                                        <p:cTn id="51" dur="1000" fill="hold"/>
                                        <p:tgtEl>
                                          <p:spTgt spid="4100">
                                            <p:txEl>
                                              <p:pRg st="6" end="6"/>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741363" y="282575"/>
            <a:ext cx="8772525" cy="6618288"/>
          </a:xfrm>
        </p:spPr>
        <p:txBody>
          <a:bodyPr lIns="0" tIns="16380" rIns="0" bIns="0"/>
          <a:lstStyle/>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dirty="0" smtClean="0"/>
          </a:p>
          <a:p>
            <a:pPr marL="431800" indent="-323850" eaLnBrk="1" hangingPunct="1">
              <a:buClr>
                <a:srgbClr val="E6E6E6"/>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dirty="0" smtClean="0"/>
          </a:p>
        </p:txBody>
      </p:sp>
      <p:pic>
        <p:nvPicPr>
          <p:cNvPr id="184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00000">
            <a:off x="5411788" y="530225"/>
            <a:ext cx="3967162"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80000">
            <a:off x="558800" y="527050"/>
            <a:ext cx="423862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360000">
            <a:off x="611188" y="3578225"/>
            <a:ext cx="43180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
            <a:off x="5321300" y="3589338"/>
            <a:ext cx="45212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18436"/>
                                        </p:tgtEl>
                                        <p:attrNameLst>
                                          <p:attrName>style.visibility</p:attrName>
                                        </p:attrNameLst>
                                      </p:cBhvr>
                                      <p:to>
                                        <p:strVal val="visible"/>
                                      </p:to>
                                    </p:set>
                                    <p:anim calcmode="lin" valueType="num">
                                      <p:cBhvr additive="repl">
                                        <p:cTn id="7" dur="500" fill="hold"/>
                                        <p:tgtEl>
                                          <p:spTgt spid="18436"/>
                                        </p:tgtEl>
                                        <p:attrNameLst>
                                          <p:attrName>ppt_w</p:attrName>
                                        </p:attrNameLst>
                                      </p:cBhvr>
                                      <p:tavLst>
                                        <p:tav tm="100000">
                                          <p:val>
                                            <p:strVal val="0"/>
                                          </p:val>
                                        </p:tav>
                                        <p:tav>
                                          <p:val>
                                            <p:strVal val="#ppt_w"/>
                                          </p:val>
                                        </p:tav>
                                      </p:tavLst>
                                    </p:anim>
                                    <p:anim calcmode="lin" valueType="num">
                                      <p:cBhvr additive="repl">
                                        <p:cTn id="8" dur="500" fill="hold"/>
                                        <p:tgtEl>
                                          <p:spTgt spid="18436"/>
                                        </p:tgtEl>
                                        <p:attrNameLst>
                                          <p:attrName>ppt_h</p:attrName>
                                        </p:attrNameLst>
                                      </p:cBhvr>
                                      <p:tavLst>
                                        <p:tav tm="100000">
                                          <p:val>
                                            <p:strVal val="0"/>
                                          </p:val>
                                        </p:tav>
                                        <p:tav>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additive="repl">
                                        <p:cTn id="12" dur="1" fill="hold">
                                          <p:stCondLst>
                                            <p:cond delay="0"/>
                                          </p:stCondLst>
                                        </p:cTn>
                                        <p:tgtEl>
                                          <p:spTgt spid="18435"/>
                                        </p:tgtEl>
                                        <p:attrNameLst>
                                          <p:attrName>style.visibility</p:attrName>
                                        </p:attrNameLst>
                                      </p:cBhvr>
                                      <p:to>
                                        <p:strVal val="visible"/>
                                      </p:to>
                                    </p:set>
                                    <p:anim calcmode="lin" valueType="num">
                                      <p:cBhvr additive="repl">
                                        <p:cTn id="13" dur="500" fill="hold"/>
                                        <p:tgtEl>
                                          <p:spTgt spid="18435"/>
                                        </p:tgtEl>
                                        <p:attrNameLst>
                                          <p:attrName>ppt_w</p:attrName>
                                        </p:attrNameLst>
                                      </p:cBhvr>
                                      <p:tavLst>
                                        <p:tav tm="100000">
                                          <p:val>
                                            <p:strVal val="0"/>
                                          </p:val>
                                        </p:tav>
                                        <p:tav>
                                          <p:val>
                                            <p:strVal val="#ppt_w"/>
                                          </p:val>
                                        </p:tav>
                                      </p:tavLst>
                                    </p:anim>
                                    <p:anim calcmode="lin" valueType="num">
                                      <p:cBhvr additive="repl">
                                        <p:cTn id="14" dur="500" fill="hold"/>
                                        <p:tgtEl>
                                          <p:spTgt spid="18435"/>
                                        </p:tgtEl>
                                        <p:attrNameLst>
                                          <p:attrName>ppt_h</p:attrName>
                                        </p:attrNameLst>
                                      </p:cBhvr>
                                      <p:tavLst>
                                        <p:tav tm="100000">
                                          <p:val>
                                            <p:strVal val="0"/>
                                          </p:val>
                                        </p:tav>
                                        <p:tav>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additive="repl">
                                        <p:cTn id="18" dur="1" fill="hold">
                                          <p:stCondLst>
                                            <p:cond delay="0"/>
                                          </p:stCondLst>
                                        </p:cTn>
                                        <p:tgtEl>
                                          <p:spTgt spid="5"/>
                                        </p:tgtEl>
                                        <p:attrNameLst>
                                          <p:attrName>style.visibility</p:attrName>
                                        </p:attrNameLst>
                                      </p:cBhvr>
                                      <p:to>
                                        <p:strVal val="visible"/>
                                      </p:to>
                                    </p:set>
                                    <p:anim calcmode="lin" valueType="num">
                                      <p:cBhvr additive="repl">
                                        <p:cTn id="19" dur="500" fill="hold"/>
                                        <p:tgtEl>
                                          <p:spTgt spid="5"/>
                                        </p:tgtEl>
                                        <p:attrNameLst>
                                          <p:attrName>ppt_w</p:attrName>
                                        </p:attrNameLst>
                                      </p:cBhvr>
                                      <p:tavLst>
                                        <p:tav tm="100000">
                                          <p:val>
                                            <p:strVal val="0"/>
                                          </p:val>
                                        </p:tav>
                                        <p:tav>
                                          <p:val>
                                            <p:strVal val="#ppt_w"/>
                                          </p:val>
                                        </p:tav>
                                      </p:tavLst>
                                    </p:anim>
                                    <p:anim calcmode="lin" valueType="num">
                                      <p:cBhvr additive="repl">
                                        <p:cTn id="20" dur="500" fill="hold"/>
                                        <p:tgtEl>
                                          <p:spTgt spid="5"/>
                                        </p:tgtEl>
                                        <p:attrNameLst>
                                          <p:attrName>ppt_h</p:attrName>
                                        </p:attrNameLst>
                                      </p:cBhvr>
                                      <p:tavLst>
                                        <p:tav tm="100000">
                                          <p:val>
                                            <p:strVal val="0"/>
                                          </p:val>
                                        </p:tav>
                                        <p:tav>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additive="repl">
                                        <p:cTn id="24" dur="1" fill="hold">
                                          <p:stCondLst>
                                            <p:cond delay="0"/>
                                          </p:stCondLst>
                                        </p:cTn>
                                        <p:tgtEl>
                                          <p:spTgt spid="6"/>
                                        </p:tgtEl>
                                        <p:attrNameLst>
                                          <p:attrName>style.visibility</p:attrName>
                                        </p:attrNameLst>
                                      </p:cBhvr>
                                      <p:to>
                                        <p:strVal val="visible"/>
                                      </p:to>
                                    </p:set>
                                    <p:anim calcmode="lin" valueType="num">
                                      <p:cBhvr additive="repl">
                                        <p:cTn id="25" dur="500" fill="hold"/>
                                        <p:tgtEl>
                                          <p:spTgt spid="6"/>
                                        </p:tgtEl>
                                        <p:attrNameLst>
                                          <p:attrName>ppt_w</p:attrName>
                                        </p:attrNameLst>
                                      </p:cBhvr>
                                      <p:tavLst>
                                        <p:tav tm="100000">
                                          <p:val>
                                            <p:strVal val="0"/>
                                          </p:val>
                                        </p:tav>
                                        <p:tav>
                                          <p:val>
                                            <p:strVal val="#ppt_w"/>
                                          </p:val>
                                        </p:tav>
                                      </p:tavLst>
                                    </p:anim>
                                    <p:anim calcmode="lin" valueType="num">
                                      <p:cBhvr additive="repl">
                                        <p:cTn id="26" dur="500" fill="hold"/>
                                        <p:tgtEl>
                                          <p:spTgt spid="6"/>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188" y="636588"/>
            <a:ext cx="41767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6063" y="636588"/>
            <a:ext cx="43195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68625" y="3922713"/>
            <a:ext cx="417036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25605"/>
                                        </p:tgtEl>
                                        <p:attrNameLst>
                                          <p:attrName>style.visibility</p:attrName>
                                        </p:attrNameLst>
                                      </p:cBhvr>
                                      <p:to>
                                        <p:strVal val="visible"/>
                                      </p:to>
                                    </p:set>
                                    <p:anim calcmode="lin" valueType="num">
                                      <p:cBhvr additive="repl">
                                        <p:cTn id="7" dur="500" fill="hold"/>
                                        <p:tgtEl>
                                          <p:spTgt spid="25605"/>
                                        </p:tgtEl>
                                        <p:attrNameLst>
                                          <p:attrName>ppt_w</p:attrName>
                                        </p:attrNameLst>
                                      </p:cBhvr>
                                      <p:tavLst>
                                        <p:tav tm="100000">
                                          <p:val>
                                            <p:strVal val="0"/>
                                          </p:val>
                                        </p:tav>
                                        <p:tav>
                                          <p:val>
                                            <p:strVal val="#ppt_w"/>
                                          </p:val>
                                        </p:tav>
                                      </p:tavLst>
                                    </p:anim>
                                    <p:anim calcmode="lin" valueType="num">
                                      <p:cBhvr additive="repl">
                                        <p:cTn id="8" dur="500" fill="hold"/>
                                        <p:tgtEl>
                                          <p:spTgt spid="25605"/>
                                        </p:tgtEl>
                                        <p:attrNameLst>
                                          <p:attrName>ppt_h</p:attrName>
                                        </p:attrNameLst>
                                      </p:cBhvr>
                                      <p:tavLst>
                                        <p:tav tm="100000">
                                          <p:val>
                                            <p:strVal val="0"/>
                                          </p:val>
                                        </p:tav>
                                        <p:tav>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additive="repl">
                                        <p:cTn id="12" dur="1" fill="hold">
                                          <p:stCondLst>
                                            <p:cond delay="0"/>
                                          </p:stCondLst>
                                        </p:cTn>
                                        <p:tgtEl>
                                          <p:spTgt spid="25604"/>
                                        </p:tgtEl>
                                        <p:attrNameLst>
                                          <p:attrName>style.visibility</p:attrName>
                                        </p:attrNameLst>
                                      </p:cBhvr>
                                      <p:to>
                                        <p:strVal val="visible"/>
                                      </p:to>
                                    </p:set>
                                    <p:anim calcmode="lin" valueType="num">
                                      <p:cBhvr additive="repl">
                                        <p:cTn id="13" dur="500" fill="hold"/>
                                        <p:tgtEl>
                                          <p:spTgt spid="25604"/>
                                        </p:tgtEl>
                                        <p:attrNameLst>
                                          <p:attrName>ppt_w</p:attrName>
                                        </p:attrNameLst>
                                      </p:cBhvr>
                                      <p:tavLst>
                                        <p:tav tm="100000">
                                          <p:val>
                                            <p:strVal val="0"/>
                                          </p:val>
                                        </p:tav>
                                        <p:tav>
                                          <p:val>
                                            <p:strVal val="#ppt_w"/>
                                          </p:val>
                                        </p:tav>
                                      </p:tavLst>
                                    </p:anim>
                                    <p:anim calcmode="lin" valueType="num">
                                      <p:cBhvr additive="repl">
                                        <p:cTn id="14" dur="500" fill="hold"/>
                                        <p:tgtEl>
                                          <p:spTgt spid="25604"/>
                                        </p:tgtEl>
                                        <p:attrNameLst>
                                          <p:attrName>ppt_h</p:attrName>
                                        </p:attrNameLst>
                                      </p:cBhvr>
                                      <p:tavLst>
                                        <p:tav tm="100000">
                                          <p:val>
                                            <p:strVal val="0"/>
                                          </p:val>
                                        </p:tav>
                                        <p:tav>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additive="repl">
                                        <p:cTn id="18" dur="1" fill="hold">
                                          <p:stCondLst>
                                            <p:cond delay="0"/>
                                          </p:stCondLst>
                                        </p:cTn>
                                        <p:tgtEl>
                                          <p:spTgt spid="5"/>
                                        </p:tgtEl>
                                        <p:attrNameLst>
                                          <p:attrName>style.visibility</p:attrName>
                                        </p:attrNameLst>
                                      </p:cBhvr>
                                      <p:to>
                                        <p:strVal val="visible"/>
                                      </p:to>
                                    </p:set>
                                    <p:anim calcmode="lin" valueType="num">
                                      <p:cBhvr additive="repl">
                                        <p:cTn id="19" dur="500" fill="hold"/>
                                        <p:tgtEl>
                                          <p:spTgt spid="5"/>
                                        </p:tgtEl>
                                        <p:attrNameLst>
                                          <p:attrName>ppt_w</p:attrName>
                                        </p:attrNameLst>
                                      </p:cBhvr>
                                      <p:tavLst>
                                        <p:tav tm="100000">
                                          <p:val>
                                            <p:strVal val="0"/>
                                          </p:val>
                                        </p:tav>
                                        <p:tav>
                                          <p:val>
                                            <p:strVal val="#ppt_w"/>
                                          </p:val>
                                        </p:tav>
                                      </p:tavLst>
                                    </p:anim>
                                    <p:anim calcmode="lin" valueType="num">
                                      <p:cBhvr additive="repl">
                                        <p:cTn id="20" dur="500" fill="hold"/>
                                        <p:tgtEl>
                                          <p:spTgt spid="5"/>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0375" y="2065338"/>
            <a:ext cx="3876675"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6938" y="493713"/>
            <a:ext cx="4143375"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26628"/>
                                        </p:tgtEl>
                                        <p:attrNameLst>
                                          <p:attrName>style.visibility</p:attrName>
                                        </p:attrNameLst>
                                      </p:cBhvr>
                                      <p:to>
                                        <p:strVal val="visible"/>
                                      </p:to>
                                    </p:set>
                                    <p:anim calcmode="lin" valueType="num">
                                      <p:cBhvr additive="repl">
                                        <p:cTn id="7" dur="500" fill="hold"/>
                                        <p:tgtEl>
                                          <p:spTgt spid="26628"/>
                                        </p:tgtEl>
                                        <p:attrNameLst>
                                          <p:attrName>ppt_w</p:attrName>
                                        </p:attrNameLst>
                                      </p:cBhvr>
                                      <p:tavLst>
                                        <p:tav tm="100000">
                                          <p:val>
                                            <p:strVal val="0"/>
                                          </p:val>
                                        </p:tav>
                                        <p:tav>
                                          <p:val>
                                            <p:strVal val="#ppt_w"/>
                                          </p:val>
                                        </p:tav>
                                      </p:tavLst>
                                    </p:anim>
                                    <p:anim calcmode="lin" valueType="num">
                                      <p:cBhvr additive="repl">
                                        <p:cTn id="8" dur="500" fill="hold"/>
                                        <p:tgtEl>
                                          <p:spTgt spid="26628"/>
                                        </p:tgtEl>
                                        <p:attrNameLst>
                                          <p:attrName>ppt_h</p:attrName>
                                        </p:attrNameLst>
                                      </p:cBhvr>
                                      <p:tavLst>
                                        <p:tav tm="100000">
                                          <p:val>
                                            <p:strVal val="0"/>
                                          </p:val>
                                        </p:tav>
                                        <p:tav>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additive="repl">
                                        <p:cTn id="12" dur="1" fill="hold">
                                          <p:stCondLst>
                                            <p:cond delay="0"/>
                                          </p:stCondLst>
                                        </p:cTn>
                                        <p:tgtEl>
                                          <p:spTgt spid="26627"/>
                                        </p:tgtEl>
                                        <p:attrNameLst>
                                          <p:attrName>style.visibility</p:attrName>
                                        </p:attrNameLst>
                                      </p:cBhvr>
                                      <p:to>
                                        <p:strVal val="visible"/>
                                      </p:to>
                                    </p:set>
                                    <p:anim calcmode="lin" valueType="num">
                                      <p:cBhvr additive="repl">
                                        <p:cTn id="13" dur="500" fill="hold"/>
                                        <p:tgtEl>
                                          <p:spTgt spid="26627"/>
                                        </p:tgtEl>
                                        <p:attrNameLst>
                                          <p:attrName>ppt_w</p:attrName>
                                        </p:attrNameLst>
                                      </p:cBhvr>
                                      <p:tavLst>
                                        <p:tav tm="100000">
                                          <p:val>
                                            <p:strVal val="0"/>
                                          </p:val>
                                        </p:tav>
                                        <p:tav>
                                          <p:val>
                                            <p:strVal val="#ppt_w"/>
                                          </p:val>
                                        </p:tav>
                                      </p:tavLst>
                                    </p:anim>
                                    <p:anim calcmode="lin" valueType="num">
                                      <p:cBhvr additive="repl">
                                        <p:cTn id="14" dur="500" fill="hold"/>
                                        <p:tgtEl>
                                          <p:spTgt spid="26627"/>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363" y="274638"/>
            <a:ext cx="314642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1038" y="4195763"/>
            <a:ext cx="3770312"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0438" y="3708400"/>
            <a:ext cx="2909887"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68875" y="350838"/>
            <a:ext cx="4256088"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27651"/>
                                        </p:tgtEl>
                                        <p:attrNameLst>
                                          <p:attrName>style.visibility</p:attrName>
                                        </p:attrNameLst>
                                      </p:cBhvr>
                                      <p:to>
                                        <p:strVal val="visible"/>
                                      </p:to>
                                    </p:set>
                                    <p:anim calcmode="lin" valueType="num">
                                      <p:cBhvr additive="repl">
                                        <p:cTn id="7" dur="500" fill="hold"/>
                                        <p:tgtEl>
                                          <p:spTgt spid="27651"/>
                                        </p:tgtEl>
                                        <p:attrNameLst>
                                          <p:attrName>ppt_w</p:attrName>
                                        </p:attrNameLst>
                                      </p:cBhvr>
                                      <p:tavLst>
                                        <p:tav tm="100000">
                                          <p:val>
                                            <p:strVal val="0"/>
                                          </p:val>
                                        </p:tav>
                                        <p:tav>
                                          <p:val>
                                            <p:strVal val="#ppt_w"/>
                                          </p:val>
                                        </p:tav>
                                      </p:tavLst>
                                    </p:anim>
                                    <p:anim calcmode="lin" valueType="num">
                                      <p:cBhvr additive="repl">
                                        <p:cTn id="8" dur="500" fill="hold"/>
                                        <p:tgtEl>
                                          <p:spTgt spid="27651"/>
                                        </p:tgtEl>
                                        <p:attrNameLst>
                                          <p:attrName>ppt_h</p:attrName>
                                        </p:attrNameLst>
                                      </p:cBhvr>
                                      <p:tavLst>
                                        <p:tav tm="100000">
                                          <p:val>
                                            <p:strVal val="0"/>
                                          </p:val>
                                        </p:tav>
                                        <p:tav>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additive="repl">
                                        <p:cTn id="12" dur="1" fill="hold">
                                          <p:stCondLst>
                                            <p:cond delay="0"/>
                                          </p:stCondLst>
                                        </p:cTn>
                                        <p:tgtEl>
                                          <p:spTgt spid="27652"/>
                                        </p:tgtEl>
                                        <p:attrNameLst>
                                          <p:attrName>style.visibility</p:attrName>
                                        </p:attrNameLst>
                                      </p:cBhvr>
                                      <p:to>
                                        <p:strVal val="visible"/>
                                      </p:to>
                                    </p:set>
                                    <p:anim calcmode="lin" valueType="num">
                                      <p:cBhvr additive="repl">
                                        <p:cTn id="13" dur="500" fill="hold"/>
                                        <p:tgtEl>
                                          <p:spTgt spid="27652"/>
                                        </p:tgtEl>
                                        <p:attrNameLst>
                                          <p:attrName>ppt_w</p:attrName>
                                        </p:attrNameLst>
                                      </p:cBhvr>
                                      <p:tavLst>
                                        <p:tav tm="100000">
                                          <p:val>
                                            <p:strVal val="0"/>
                                          </p:val>
                                        </p:tav>
                                        <p:tav>
                                          <p:val>
                                            <p:strVal val="#ppt_w"/>
                                          </p:val>
                                        </p:tav>
                                      </p:tavLst>
                                    </p:anim>
                                    <p:anim calcmode="lin" valueType="num">
                                      <p:cBhvr additive="repl">
                                        <p:cTn id="14" dur="500" fill="hold"/>
                                        <p:tgtEl>
                                          <p:spTgt spid="27652"/>
                                        </p:tgtEl>
                                        <p:attrNameLst>
                                          <p:attrName>ppt_h</p:attrName>
                                        </p:attrNameLst>
                                      </p:cBhvr>
                                      <p:tavLst>
                                        <p:tav tm="100000">
                                          <p:val>
                                            <p:strVal val="0"/>
                                          </p:val>
                                        </p:tav>
                                        <p:tav>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additive="repl">
                                        <p:cTn id="18" dur="1" fill="hold">
                                          <p:stCondLst>
                                            <p:cond delay="0"/>
                                          </p:stCondLst>
                                        </p:cTn>
                                        <p:tgtEl>
                                          <p:spTgt spid="27654"/>
                                        </p:tgtEl>
                                        <p:attrNameLst>
                                          <p:attrName>style.visibility</p:attrName>
                                        </p:attrNameLst>
                                      </p:cBhvr>
                                      <p:to>
                                        <p:strVal val="visible"/>
                                      </p:to>
                                    </p:set>
                                    <p:anim calcmode="lin" valueType="num">
                                      <p:cBhvr additive="repl">
                                        <p:cTn id="19" dur="500" fill="hold"/>
                                        <p:tgtEl>
                                          <p:spTgt spid="27654"/>
                                        </p:tgtEl>
                                        <p:attrNameLst>
                                          <p:attrName>ppt_w</p:attrName>
                                        </p:attrNameLst>
                                      </p:cBhvr>
                                      <p:tavLst>
                                        <p:tav tm="100000">
                                          <p:val>
                                            <p:strVal val="0"/>
                                          </p:val>
                                        </p:tav>
                                        <p:tav>
                                          <p:val>
                                            <p:strVal val="#ppt_w"/>
                                          </p:val>
                                        </p:tav>
                                      </p:tavLst>
                                    </p:anim>
                                    <p:anim calcmode="lin" valueType="num">
                                      <p:cBhvr additive="repl">
                                        <p:cTn id="20" dur="500" fill="hold"/>
                                        <p:tgtEl>
                                          <p:spTgt spid="27654"/>
                                        </p:tgtEl>
                                        <p:attrNameLst>
                                          <p:attrName>ppt_h</p:attrName>
                                        </p:attrNameLst>
                                      </p:cBhvr>
                                      <p:tavLst>
                                        <p:tav tm="100000">
                                          <p:val>
                                            <p:strVal val="0"/>
                                          </p:val>
                                        </p:tav>
                                        <p:tav>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additive="repl">
                                        <p:cTn id="24" dur="1" fill="hold">
                                          <p:stCondLst>
                                            <p:cond delay="0"/>
                                          </p:stCondLst>
                                        </p:cTn>
                                        <p:tgtEl>
                                          <p:spTgt spid="27653"/>
                                        </p:tgtEl>
                                        <p:attrNameLst>
                                          <p:attrName>style.visibility</p:attrName>
                                        </p:attrNameLst>
                                      </p:cBhvr>
                                      <p:to>
                                        <p:strVal val="visible"/>
                                      </p:to>
                                    </p:set>
                                    <p:anim calcmode="lin" valueType="num">
                                      <p:cBhvr additive="repl">
                                        <p:cTn id="25" dur="500" fill="hold"/>
                                        <p:tgtEl>
                                          <p:spTgt spid="27653"/>
                                        </p:tgtEl>
                                        <p:attrNameLst>
                                          <p:attrName>ppt_w</p:attrName>
                                        </p:attrNameLst>
                                      </p:cBhvr>
                                      <p:tavLst>
                                        <p:tav tm="100000">
                                          <p:val>
                                            <p:strVal val="0"/>
                                          </p:val>
                                        </p:tav>
                                        <p:tav>
                                          <p:val>
                                            <p:strVal val="#ppt_w"/>
                                          </p:val>
                                        </p:tav>
                                      </p:tavLst>
                                    </p:anim>
                                    <p:anim calcmode="lin" valueType="num">
                                      <p:cBhvr additive="repl">
                                        <p:cTn id="26" dur="500" fill="hold"/>
                                        <p:tgtEl>
                                          <p:spTgt spid="27653"/>
                                        </p:tgtEl>
                                        <p:attrNameLst>
                                          <p:attrName>ppt_h</p:attrName>
                                        </p:attrNameLst>
                                      </p:cBhvr>
                                      <p:tavLst>
                                        <p:tav tm="100000">
                                          <p:val>
                                            <p:str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rrowheads="1"/>
          </p:cNvSpPr>
          <p:nvPr>
            <p:ph type="title"/>
          </p:nvPr>
        </p:nvSpPr>
        <p:spPr>
          <a:xfrm>
            <a:off x="825500" y="350838"/>
            <a:ext cx="8609013" cy="2000250"/>
          </a:xfrm>
        </p:spPr>
        <p:txBody>
          <a:bodyPr lIns="0" tIns="20160" rIns="0" bIns="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ru-RU" sz="2400" i="1" dirty="0" smtClean="0">
                <a:latin typeface="Times New Roman" pitchFamily="16" charset="0"/>
              </a:rPr>
              <a:t/>
            </a:r>
            <a:br>
              <a:rPr lang="ru-RU" sz="2400" i="1" dirty="0" smtClean="0">
                <a:latin typeface="Times New Roman" pitchFamily="16" charset="0"/>
              </a:rPr>
            </a:br>
            <a:r>
              <a:rPr lang="ru-RU" sz="2400" i="1" dirty="0" smtClean="0">
                <a:latin typeface="Times New Roman" pitchFamily="16" charset="0"/>
              </a:rPr>
              <a:t/>
            </a:r>
            <a:br>
              <a:rPr lang="ru-RU" sz="2400" i="1" dirty="0" smtClean="0">
                <a:latin typeface="Times New Roman" pitchFamily="16" charset="0"/>
              </a:rPr>
            </a:br>
            <a:r>
              <a:rPr lang="ru-RU" sz="2400" i="1" dirty="0" smtClean="0">
                <a:latin typeface="Times New Roman" pitchFamily="16" charset="0"/>
              </a:rPr>
              <a:t/>
            </a:r>
            <a:br>
              <a:rPr lang="ru-RU" sz="2400" i="1" dirty="0" smtClean="0">
                <a:latin typeface="Times New Roman" pitchFamily="16" charset="0"/>
              </a:rPr>
            </a:br>
            <a:r>
              <a:rPr lang="ru-RU" sz="2400" i="1" dirty="0" smtClean="0">
                <a:latin typeface="Times New Roman" pitchFamily="16" charset="0"/>
              </a:rPr>
              <a:t/>
            </a:r>
            <a:br>
              <a:rPr lang="ru-RU" sz="2400" i="1" dirty="0" smtClean="0">
                <a:latin typeface="Times New Roman" pitchFamily="16" charset="0"/>
              </a:rPr>
            </a:br>
            <a:r>
              <a:rPr lang="en-US" sz="2400" i="1" dirty="0" smtClean="0">
                <a:latin typeface="Times New Roman" pitchFamily="16" charset="0"/>
              </a:rPr>
              <a:t>ЗАДАЧИ </a:t>
            </a:r>
            <a:r>
              <a:rPr lang="en-US" sz="2400" i="1" dirty="0" smtClean="0">
                <a:latin typeface="Times New Roman" pitchFamily="18" charset="0"/>
                <a:cs typeface="Times New Roman" pitchFamily="18" charset="0"/>
              </a:rPr>
              <a:t>ЦЕНТР</a:t>
            </a:r>
            <a:r>
              <a:rPr lang="ru-RU" sz="2400" i="1" dirty="0" smtClean="0">
                <a:latin typeface="Times New Roman" pitchFamily="18" charset="0"/>
                <a:cs typeface="Times New Roman" pitchFamily="18" charset="0"/>
              </a:rPr>
              <a:t>ОВ</a:t>
            </a:r>
            <a:r>
              <a:rPr lang="en-US" sz="2400" i="1" dirty="0" smtClean="0">
                <a:latin typeface="Times New Roman" pitchFamily="18" charset="0"/>
                <a:cs typeface="Times New Roman" pitchFamily="18" charset="0"/>
              </a:rPr>
              <a:t> ВРЕМЕННОГО СОДЕРЖАНИЯ</a:t>
            </a: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ДЛЯ </a:t>
            </a:r>
            <a:r>
              <a:rPr lang="ru-RU" sz="2400" i="1" dirty="0" smtClean="0">
                <a:latin typeface="Times New Roman" pitchFamily="18" charset="0"/>
                <a:cs typeface="Times New Roman" pitchFamily="18" charset="0"/>
              </a:rPr>
              <a:t>Н</a:t>
            </a:r>
            <a:r>
              <a:rPr lang="en-US" sz="2400" i="1" dirty="0" smtClean="0">
                <a:latin typeface="Times New Roman" pitchFamily="18" charset="0"/>
                <a:cs typeface="Times New Roman" pitchFamily="18" charset="0"/>
              </a:rPr>
              <a:t>ЕСОВЕРШЕННОЛЕТНИХ ПРАВОНАРУШИТЕЛЕЙ</a:t>
            </a: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ОРГАНОВ ВНУТРЕННИХ ДЕЛ</a:t>
            </a:r>
            <a:r>
              <a:rPr lang="en-US" sz="2400" i="1" dirty="0" smtClean="0">
                <a:latin typeface="Times New Roman" pitchFamily="16" charset="0"/>
              </a:rPr>
              <a:t>:</a:t>
            </a:r>
            <a:r>
              <a:rPr lang="en-US" sz="4100" i="1" dirty="0" smtClean="0">
                <a:latin typeface="Times New Roman" pitchFamily="16" charset="0"/>
              </a:rPr>
              <a:t/>
            </a:r>
            <a:br>
              <a:rPr lang="en-US" sz="4100" i="1" dirty="0" smtClean="0">
                <a:latin typeface="Times New Roman" pitchFamily="16" charset="0"/>
              </a:rPr>
            </a:br>
            <a:r>
              <a:rPr lang="en-US" sz="4100" i="1" dirty="0" smtClean="0">
                <a:latin typeface="Times New Roman" pitchFamily="16" charset="0"/>
              </a:rPr>
              <a:t/>
            </a:r>
            <a:br>
              <a:rPr lang="en-US" sz="4100" i="1" dirty="0" smtClean="0">
                <a:latin typeface="Times New Roman" pitchFamily="16" charset="0"/>
              </a:rPr>
            </a:br>
            <a:endParaRPr lang="en-US" sz="4100" i="1" dirty="0" smtClean="0">
              <a:latin typeface="Times New Roman" pitchFamily="16" charset="0"/>
            </a:endParaRPr>
          </a:p>
        </p:txBody>
      </p:sp>
      <p:sp>
        <p:nvSpPr>
          <p:cNvPr id="5123" name="Text Box 3"/>
          <p:cNvSpPr txBox="1">
            <a:spLocks noChangeArrowheads="1"/>
          </p:cNvSpPr>
          <p:nvPr/>
        </p:nvSpPr>
        <p:spPr bwMode="auto">
          <a:xfrm>
            <a:off x="968375" y="2208213"/>
            <a:ext cx="8326438" cy="2886075"/>
          </a:xfrm>
          <a:prstGeom prst="rect">
            <a:avLst/>
          </a:prstGeom>
          <a:noFill/>
          <a:ln w="9525">
            <a:noFill/>
            <a:round/>
            <a:headEnd/>
            <a:tailEnd/>
          </a:ln>
          <a:effectLst/>
        </p:spPr>
        <p:txBody>
          <a:bodyPr lIns="0" tIns="0" rIns="0" bIns="0"/>
          <a:lstStyle/>
          <a:p>
            <a:pPr algn="just" hangingPunct="0">
              <a:spcBef>
                <a:spcPts val="0"/>
              </a:spcBef>
              <a:spcAft>
                <a:spcPts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2200" dirty="0">
                <a:solidFill>
                  <a:srgbClr val="FFFFFF"/>
                </a:solidFill>
                <a:effectLst>
                  <a:outerShdw blurRad="38100" dist="38100" dir="2700000" algn="tl">
                    <a:srgbClr val="000000"/>
                  </a:outerShdw>
                </a:effectLst>
                <a:latin typeface="Times New Roman" pitchFamily="16" charset="0"/>
              </a:rPr>
              <a:t>   </a:t>
            </a:r>
            <a:r>
              <a:rPr lang="ru-RU" sz="2000" dirty="0">
                <a:solidFill>
                  <a:srgbClr val="FFFFFF"/>
                </a:solidFill>
                <a:effectLst>
                  <a:outerShdw blurRad="38100" dist="38100" dir="2700000" algn="tl">
                    <a:srgbClr val="000000"/>
                  </a:outerShdw>
                </a:effectLst>
                <a:latin typeface="Times New Roman" pitchFamily="16" charset="0"/>
              </a:rPr>
              <a:t>1</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обеспечивают</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круглосуточный</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прием</a:t>
            </a:r>
            <a:r>
              <a:rPr lang="en-US" sz="2000" dirty="0">
                <a:solidFill>
                  <a:srgbClr val="FFFFFF"/>
                </a:solidFill>
                <a:effectLst>
                  <a:outerShdw blurRad="38100" dist="38100" dir="2700000" algn="tl">
                    <a:srgbClr val="000000"/>
                  </a:outerShdw>
                </a:effectLst>
                <a:latin typeface="Times New Roman" pitchFamily="16" charset="0"/>
              </a:rPr>
              <a:t> и </a:t>
            </a:r>
            <a:r>
              <a:rPr lang="en-US" sz="2000" dirty="0" err="1">
                <a:solidFill>
                  <a:srgbClr val="FFFFFF"/>
                </a:solidFill>
                <a:effectLst>
                  <a:outerShdw blurRad="38100" dist="38100" dir="2700000" algn="tl">
                    <a:srgbClr val="000000"/>
                  </a:outerShdw>
                </a:effectLst>
                <a:latin typeface="Times New Roman" pitchFamily="16" charset="0"/>
              </a:rPr>
              <a:t>временное</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содержание</a:t>
            </a:r>
            <a:r>
              <a:rPr lang="en-US" sz="2000" dirty="0">
                <a:solidFill>
                  <a:srgbClr val="FFFFFF"/>
                </a:solidFill>
                <a:effectLst>
                  <a:outerShdw blurRad="38100" dist="38100" dir="2700000" algn="tl">
                    <a:srgbClr val="000000"/>
                  </a:outerShdw>
                </a:effectLst>
                <a:latin typeface="Times New Roman" pitchFamily="16" charset="0"/>
              </a:rPr>
              <a:t> несовершеннолетних </a:t>
            </a:r>
            <a:r>
              <a:rPr lang="en-US" sz="2000" dirty="0" err="1">
                <a:solidFill>
                  <a:srgbClr val="FFFFFF"/>
                </a:solidFill>
                <a:effectLst>
                  <a:outerShdw blurRad="38100" dist="38100" dir="2700000" algn="tl">
                    <a:srgbClr val="000000"/>
                  </a:outerShdw>
                </a:effectLst>
                <a:latin typeface="Times New Roman" pitchFamily="16" charset="0"/>
              </a:rPr>
              <a:t>правонарушителей</a:t>
            </a:r>
            <a:r>
              <a:rPr lang="en-US" sz="2000" dirty="0">
                <a:solidFill>
                  <a:srgbClr val="FFFFFF"/>
                </a:solidFill>
                <a:effectLst>
                  <a:outerShdw blurRad="38100" dist="38100" dir="2700000" algn="tl">
                    <a:srgbClr val="000000"/>
                  </a:outerShdw>
                </a:effectLst>
                <a:latin typeface="Times New Roman" pitchFamily="16" charset="0"/>
              </a:rPr>
              <a:t> в </a:t>
            </a:r>
            <a:r>
              <a:rPr lang="en-US" sz="2000" dirty="0" err="1">
                <a:solidFill>
                  <a:srgbClr val="FFFFFF"/>
                </a:solidFill>
                <a:effectLst>
                  <a:outerShdw blurRad="38100" dist="38100" dir="2700000" algn="tl">
                    <a:srgbClr val="000000"/>
                  </a:outerShdw>
                </a:effectLst>
                <a:latin typeface="Times New Roman" pitchFamily="16" charset="0"/>
              </a:rPr>
              <a:t>целях</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защиты</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их</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жизни</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здоровья</a:t>
            </a:r>
            <a:r>
              <a:rPr lang="en-US" sz="2000" dirty="0">
                <a:solidFill>
                  <a:srgbClr val="FFFFFF"/>
                </a:solidFill>
                <a:effectLst>
                  <a:outerShdw blurRad="38100" dist="38100" dir="2700000" algn="tl">
                    <a:srgbClr val="000000"/>
                  </a:outerShdw>
                </a:effectLst>
                <a:latin typeface="Times New Roman" pitchFamily="16" charset="0"/>
              </a:rPr>
              <a:t> и </a:t>
            </a:r>
            <a:r>
              <a:rPr lang="en-US" sz="2000" dirty="0" err="1">
                <a:solidFill>
                  <a:srgbClr val="FFFFFF"/>
                </a:solidFill>
                <a:effectLst>
                  <a:outerShdw blurRad="38100" dist="38100" dir="2700000" algn="tl">
                    <a:srgbClr val="000000"/>
                  </a:outerShdw>
                </a:effectLst>
                <a:latin typeface="Times New Roman" pitchFamily="16" charset="0"/>
              </a:rPr>
              <a:t>предупреждения</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повторных</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правонарушений</a:t>
            </a:r>
            <a:r>
              <a:rPr lang="en-US" sz="2000" dirty="0">
                <a:solidFill>
                  <a:srgbClr val="FFFFFF"/>
                </a:solidFill>
                <a:effectLst>
                  <a:outerShdw blurRad="38100" dist="38100" dir="2700000" algn="tl">
                    <a:srgbClr val="000000"/>
                  </a:outerShdw>
                </a:effectLst>
                <a:latin typeface="Times New Roman" pitchFamily="16" charset="0"/>
              </a:rPr>
              <a:t>; </a:t>
            </a:r>
            <a:endParaRPr lang="ru-RU" sz="2000" dirty="0">
              <a:solidFill>
                <a:srgbClr val="FFFFFF"/>
              </a:solidFill>
              <a:effectLst>
                <a:outerShdw blurRad="38100" dist="38100" dir="2700000" algn="tl">
                  <a:srgbClr val="000000"/>
                </a:outerShdw>
              </a:effectLst>
              <a:latin typeface="Times New Roman" pitchFamily="16" charset="0"/>
            </a:endParaRPr>
          </a:p>
          <a:p>
            <a:pPr algn="just" hangingPunct="0">
              <a:spcBef>
                <a:spcPts val="0"/>
              </a:spcBef>
              <a:spcAft>
                <a:spcPts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en-US" sz="2000" dirty="0">
              <a:solidFill>
                <a:srgbClr val="FFFFFF"/>
              </a:solidFill>
              <a:effectLst>
                <a:outerShdw blurRad="38100" dist="38100" dir="2700000" algn="tl">
                  <a:srgbClr val="000000"/>
                </a:outerShdw>
              </a:effectLst>
              <a:latin typeface="Times New Roman" pitchFamily="16" charset="0"/>
            </a:endParaRPr>
          </a:p>
          <a:p>
            <a:pPr algn="just" hangingPunct="0">
              <a:spcBef>
                <a:spcPts val="0"/>
              </a:spcBef>
              <a:spcAft>
                <a:spcPts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2000" dirty="0">
                <a:solidFill>
                  <a:srgbClr val="FFFFFF"/>
                </a:solidFill>
                <a:effectLst>
                  <a:outerShdw blurRad="38100" dist="38100" dir="2700000" algn="tl">
                    <a:srgbClr val="000000"/>
                  </a:outerShdw>
                </a:effectLst>
                <a:latin typeface="Times New Roman" pitchFamily="16" charset="0"/>
              </a:rPr>
              <a:t>   2) </a:t>
            </a:r>
            <a:r>
              <a:rPr lang="en-US" sz="2000" dirty="0" err="1">
                <a:solidFill>
                  <a:srgbClr val="FFFFFF"/>
                </a:solidFill>
                <a:effectLst>
                  <a:outerShdw blurRad="38100" dist="38100" dir="2700000" algn="tl">
                    <a:srgbClr val="000000"/>
                  </a:outerShdw>
                </a:effectLst>
                <a:latin typeface="Times New Roman" pitchFamily="16" charset="0"/>
              </a:rPr>
              <a:t>проводят</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индивидуальную</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профилактическую</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работу</a:t>
            </a:r>
            <a:r>
              <a:rPr lang="en-US" sz="2000" dirty="0">
                <a:solidFill>
                  <a:srgbClr val="FFFFFF"/>
                </a:solidFill>
                <a:effectLst>
                  <a:outerShdw blurRad="38100" dist="38100" dir="2700000" algn="tl">
                    <a:srgbClr val="000000"/>
                  </a:outerShdw>
                </a:effectLst>
                <a:latin typeface="Times New Roman" pitchFamily="16" charset="0"/>
              </a:rPr>
              <a:t> с </a:t>
            </a:r>
            <a:r>
              <a:rPr lang="en-US" sz="2000" dirty="0" err="1">
                <a:solidFill>
                  <a:srgbClr val="FFFFFF"/>
                </a:solidFill>
                <a:effectLst>
                  <a:outerShdw blurRad="38100" dist="38100" dir="2700000" algn="tl">
                    <a:srgbClr val="000000"/>
                  </a:outerShdw>
                </a:effectLst>
                <a:latin typeface="Times New Roman" pitchFamily="16" charset="0"/>
              </a:rPr>
              <a:t>доставленными</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несовершеннолетними</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выявляют</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среди</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них</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лиц</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причастных</a:t>
            </a:r>
            <a:r>
              <a:rPr lang="en-US" sz="2000" dirty="0">
                <a:solidFill>
                  <a:srgbClr val="FFFFFF"/>
                </a:solidFill>
                <a:effectLst>
                  <a:outerShdw blurRad="38100" dist="38100" dir="2700000" algn="tl">
                    <a:srgbClr val="000000"/>
                  </a:outerShdw>
                </a:effectLst>
                <a:latin typeface="Times New Roman" pitchFamily="16" charset="0"/>
              </a:rPr>
              <a:t> к </a:t>
            </a:r>
            <a:r>
              <a:rPr lang="en-US" sz="2000" dirty="0" err="1">
                <a:solidFill>
                  <a:srgbClr val="FFFFFF"/>
                </a:solidFill>
                <a:effectLst>
                  <a:outerShdw blurRad="38100" dist="38100" dir="2700000" algn="tl">
                    <a:srgbClr val="000000"/>
                  </a:outerShdw>
                </a:effectLst>
                <a:latin typeface="Times New Roman" pitchFamily="16" charset="0"/>
              </a:rPr>
              <a:t>совершению</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преступлений</a:t>
            </a:r>
            <a:r>
              <a:rPr lang="en-US" sz="2000" dirty="0">
                <a:solidFill>
                  <a:srgbClr val="FFFFFF"/>
                </a:solidFill>
                <a:effectLst>
                  <a:outerShdw blurRad="38100" dist="38100" dir="2700000" algn="tl">
                    <a:srgbClr val="000000"/>
                  </a:outerShdw>
                </a:effectLst>
                <a:latin typeface="Times New Roman" pitchFamily="16" charset="0"/>
              </a:rPr>
              <a:t> и </a:t>
            </a:r>
            <a:r>
              <a:rPr lang="en-US" sz="2000" dirty="0" err="1">
                <a:solidFill>
                  <a:srgbClr val="FFFFFF"/>
                </a:solidFill>
                <a:effectLst>
                  <a:outerShdw blurRad="38100" dist="38100" dir="2700000" algn="tl">
                    <a:srgbClr val="000000"/>
                  </a:outerShdw>
                </a:effectLst>
                <a:latin typeface="Times New Roman" pitchFamily="16" charset="0"/>
              </a:rPr>
              <a:t>общественно</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опасных</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деяний</a:t>
            </a:r>
            <a:r>
              <a:rPr lang="en-US" sz="2000" dirty="0">
                <a:solidFill>
                  <a:srgbClr val="FFFFFF"/>
                </a:solidFill>
                <a:effectLst>
                  <a:outerShdw blurRad="38100" dist="38100" dir="2700000" algn="tl">
                    <a:srgbClr val="000000"/>
                  </a:outerShdw>
                </a:effectLst>
                <a:latin typeface="Times New Roman" pitchFamily="16" charset="0"/>
              </a:rPr>
              <a:t>, а </a:t>
            </a:r>
            <a:r>
              <a:rPr lang="en-US" sz="2000" dirty="0" err="1">
                <a:solidFill>
                  <a:srgbClr val="FFFFFF"/>
                </a:solidFill>
                <a:effectLst>
                  <a:outerShdw blurRad="38100" dist="38100" dir="2700000" algn="tl">
                    <a:srgbClr val="000000"/>
                  </a:outerShdw>
                </a:effectLst>
                <a:latin typeface="Times New Roman" pitchFamily="16" charset="0"/>
              </a:rPr>
              <a:t>также</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устанавливают</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обстоятельства</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причины</a:t>
            </a:r>
            <a:r>
              <a:rPr lang="en-US" sz="2000" dirty="0">
                <a:solidFill>
                  <a:srgbClr val="FFFFFF"/>
                </a:solidFill>
                <a:effectLst>
                  <a:outerShdw blurRad="38100" dist="38100" dir="2700000" algn="tl">
                    <a:srgbClr val="000000"/>
                  </a:outerShdw>
                </a:effectLst>
                <a:latin typeface="Times New Roman" pitchFamily="16" charset="0"/>
              </a:rPr>
              <a:t> и </a:t>
            </a:r>
            <a:r>
              <a:rPr lang="en-US" sz="2000" dirty="0" err="1">
                <a:solidFill>
                  <a:srgbClr val="FFFFFF"/>
                </a:solidFill>
                <a:effectLst>
                  <a:outerShdw blurRad="38100" dist="38100" dir="2700000" algn="tl">
                    <a:srgbClr val="000000"/>
                  </a:outerShdw>
                </a:effectLst>
                <a:latin typeface="Times New Roman" pitchFamily="16" charset="0"/>
              </a:rPr>
              <a:t>условия</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способствующие</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их</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совершению</a:t>
            </a:r>
            <a:r>
              <a:rPr lang="en-US" sz="2000" dirty="0">
                <a:solidFill>
                  <a:srgbClr val="FFFFFF"/>
                </a:solidFill>
                <a:effectLst>
                  <a:outerShdw blurRad="38100" dist="38100" dir="2700000" algn="tl">
                    <a:srgbClr val="000000"/>
                  </a:outerShdw>
                </a:effectLst>
                <a:latin typeface="Times New Roman" pitchFamily="16" charset="0"/>
              </a:rPr>
              <a:t>, и </a:t>
            </a:r>
            <a:r>
              <a:rPr lang="en-US" sz="2000" dirty="0" err="1">
                <a:solidFill>
                  <a:srgbClr val="FFFFFF"/>
                </a:solidFill>
                <a:effectLst>
                  <a:outerShdw blurRad="38100" dist="38100" dir="2700000" algn="tl">
                    <a:srgbClr val="000000"/>
                  </a:outerShdw>
                </a:effectLst>
                <a:latin typeface="Times New Roman" pitchFamily="16" charset="0"/>
              </a:rPr>
              <a:t>информируют</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об</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этом</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соответствующие</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органы</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внутренних</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дел</a:t>
            </a:r>
            <a:r>
              <a:rPr lang="en-US" sz="2000" dirty="0">
                <a:solidFill>
                  <a:srgbClr val="FFFFFF"/>
                </a:solidFill>
                <a:effectLst>
                  <a:outerShdw blurRad="38100" dist="38100" dir="2700000" algn="tl">
                    <a:srgbClr val="000000"/>
                  </a:outerShdw>
                </a:effectLst>
                <a:latin typeface="Times New Roman" pitchFamily="16" charset="0"/>
              </a:rPr>
              <a:t> и </a:t>
            </a:r>
            <a:r>
              <a:rPr lang="en-US" sz="2000" dirty="0" err="1">
                <a:solidFill>
                  <a:srgbClr val="FFFFFF"/>
                </a:solidFill>
                <a:effectLst>
                  <a:outerShdw blurRad="38100" dist="38100" dir="2700000" algn="tl">
                    <a:srgbClr val="000000"/>
                  </a:outerShdw>
                </a:effectLst>
                <a:latin typeface="Times New Roman" pitchFamily="16" charset="0"/>
              </a:rPr>
              <a:t>другие</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заинтересованные</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органы</a:t>
            </a:r>
            <a:r>
              <a:rPr lang="en-US" sz="2000" dirty="0">
                <a:solidFill>
                  <a:srgbClr val="FFFFFF"/>
                </a:solidFill>
                <a:effectLst>
                  <a:outerShdw blurRad="38100" dist="38100" dir="2700000" algn="tl">
                    <a:srgbClr val="000000"/>
                  </a:outerShdw>
                </a:effectLst>
                <a:latin typeface="Times New Roman" pitchFamily="16" charset="0"/>
              </a:rPr>
              <a:t> и </a:t>
            </a:r>
            <a:r>
              <a:rPr lang="en-US" sz="2000" dirty="0" err="1">
                <a:solidFill>
                  <a:srgbClr val="FFFFFF"/>
                </a:solidFill>
                <a:effectLst>
                  <a:outerShdw blurRad="38100" dist="38100" dir="2700000" algn="tl">
                    <a:srgbClr val="000000"/>
                  </a:outerShdw>
                </a:effectLst>
                <a:latin typeface="Times New Roman" pitchFamily="16" charset="0"/>
              </a:rPr>
              <a:t>учреждения</a:t>
            </a:r>
            <a:r>
              <a:rPr lang="en-US" sz="2000" dirty="0">
                <a:solidFill>
                  <a:srgbClr val="FFFFFF"/>
                </a:solidFill>
                <a:effectLst>
                  <a:outerShdw blurRad="38100" dist="38100" dir="2700000" algn="tl">
                    <a:srgbClr val="000000"/>
                  </a:outerShdw>
                </a:effectLst>
                <a:latin typeface="Times New Roman" pitchFamily="16" charset="0"/>
              </a:rPr>
              <a:t>; </a:t>
            </a:r>
            <a:endParaRPr lang="ru-RU" sz="2000" dirty="0">
              <a:solidFill>
                <a:srgbClr val="FFFFFF"/>
              </a:solidFill>
              <a:effectLst>
                <a:outerShdw blurRad="38100" dist="38100" dir="2700000" algn="tl">
                  <a:srgbClr val="000000"/>
                </a:outerShdw>
              </a:effectLst>
              <a:latin typeface="Times New Roman" pitchFamily="16" charset="0"/>
            </a:endParaRPr>
          </a:p>
          <a:p>
            <a:pPr algn="just" hangingPunct="0">
              <a:spcBef>
                <a:spcPts val="0"/>
              </a:spcBef>
              <a:spcAft>
                <a:spcPts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en-US" sz="2000" dirty="0">
              <a:solidFill>
                <a:srgbClr val="FFFFFF"/>
              </a:solidFill>
              <a:effectLst>
                <a:outerShdw blurRad="38100" dist="38100" dir="2700000" algn="tl">
                  <a:srgbClr val="000000"/>
                </a:outerShdw>
              </a:effectLst>
              <a:latin typeface="Times New Roman" pitchFamily="16" charset="0"/>
            </a:endParaRPr>
          </a:p>
          <a:p>
            <a:pPr algn="just" hangingPunct="0">
              <a:spcBef>
                <a:spcPts val="0"/>
              </a:spcBef>
              <a:spcAft>
                <a:spcPts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en-US" sz="2000" dirty="0">
                <a:solidFill>
                  <a:srgbClr val="FFFFFF"/>
                </a:solidFill>
                <a:effectLst>
                  <a:outerShdw blurRad="38100" dist="38100" dir="2700000" algn="tl">
                    <a:srgbClr val="000000"/>
                  </a:outerShdw>
                </a:effectLst>
                <a:latin typeface="Times New Roman" pitchFamily="16" charset="0"/>
              </a:rPr>
              <a:t>    3) </a:t>
            </a:r>
            <a:r>
              <a:rPr lang="en-US" sz="2000" dirty="0" err="1">
                <a:solidFill>
                  <a:srgbClr val="FFFFFF"/>
                </a:solidFill>
                <a:effectLst>
                  <a:outerShdw blurRad="38100" dist="38100" dir="2700000" algn="tl">
                    <a:srgbClr val="000000"/>
                  </a:outerShdw>
                </a:effectLst>
                <a:latin typeface="Times New Roman" pitchFamily="16" charset="0"/>
              </a:rPr>
              <a:t>доставляют</a:t>
            </a:r>
            <a:r>
              <a:rPr lang="en-US" sz="2000" dirty="0">
                <a:solidFill>
                  <a:srgbClr val="FFFFFF"/>
                </a:solidFill>
                <a:effectLst>
                  <a:outerShdw blurRad="38100" dist="38100" dir="2700000" algn="tl">
                    <a:srgbClr val="000000"/>
                  </a:outerShdw>
                </a:effectLst>
                <a:latin typeface="Times New Roman" pitchFamily="16" charset="0"/>
              </a:rPr>
              <a:t> несовершеннолетних в </a:t>
            </a:r>
            <a:r>
              <a:rPr lang="en-US" sz="2000" dirty="0" err="1">
                <a:solidFill>
                  <a:srgbClr val="FFFFFF"/>
                </a:solidFill>
                <a:effectLst>
                  <a:outerShdw blurRad="38100" dist="38100" dir="2700000" algn="tl">
                    <a:srgbClr val="000000"/>
                  </a:outerShdw>
                </a:effectLst>
                <a:latin typeface="Times New Roman" pitchFamily="16" charset="0"/>
              </a:rPr>
              <a:t>специальные</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учебно-воспитательные</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учреждения</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закрытого</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типа</a:t>
            </a:r>
            <a:r>
              <a:rPr lang="en-US" sz="2000" dirty="0">
                <a:solidFill>
                  <a:srgbClr val="FFFFFF"/>
                </a:solidFill>
                <a:effectLst>
                  <a:outerShdw blurRad="38100" dist="38100" dir="2700000" algn="tl">
                    <a:srgbClr val="000000"/>
                  </a:outerShdw>
                </a:effectLst>
                <a:latin typeface="Times New Roman" pitchFamily="16" charset="0"/>
              </a:rPr>
              <a:t>, а </a:t>
            </a:r>
            <a:r>
              <a:rPr lang="en-US" sz="2000" dirty="0" err="1">
                <a:solidFill>
                  <a:srgbClr val="FFFFFF"/>
                </a:solidFill>
                <a:effectLst>
                  <a:outerShdw blurRad="38100" dist="38100" dir="2700000" algn="tl">
                    <a:srgbClr val="000000"/>
                  </a:outerShdw>
                </a:effectLst>
                <a:latin typeface="Times New Roman" pitchFamily="16" charset="0"/>
              </a:rPr>
              <a:t>также</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осуществляют</a:t>
            </a:r>
            <a:r>
              <a:rPr lang="en-US" sz="2000" dirty="0">
                <a:solidFill>
                  <a:srgbClr val="FFFFFF"/>
                </a:solidFill>
                <a:effectLst>
                  <a:outerShdw blurRad="38100" dist="38100" dir="2700000" algn="tl">
                    <a:srgbClr val="000000"/>
                  </a:outerShdw>
                </a:effectLst>
                <a:latin typeface="Times New Roman" pitchFamily="16" charset="0"/>
              </a:rPr>
              <a:t> в </a:t>
            </a:r>
            <a:r>
              <a:rPr lang="en-US" sz="2000" dirty="0" err="1">
                <a:solidFill>
                  <a:srgbClr val="FFFFFF"/>
                </a:solidFill>
                <a:effectLst>
                  <a:outerShdw blurRad="38100" dist="38100" dir="2700000" algn="tl">
                    <a:srgbClr val="000000"/>
                  </a:outerShdw>
                </a:effectLst>
                <a:latin typeface="Times New Roman" pitchFamily="16" charset="0"/>
              </a:rPr>
              <a:t>пределах</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своей</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компетенции</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другие</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меры</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по</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устройству</a:t>
            </a:r>
            <a:r>
              <a:rPr lang="en-US" sz="2000" dirty="0">
                <a:solidFill>
                  <a:srgbClr val="FFFFFF"/>
                </a:solidFill>
                <a:effectLst>
                  <a:outerShdw blurRad="38100" dist="38100" dir="2700000" algn="tl">
                    <a:srgbClr val="000000"/>
                  </a:outerShdw>
                </a:effectLst>
                <a:latin typeface="Times New Roman" pitchFamily="16" charset="0"/>
              </a:rPr>
              <a:t> несовершеннолетних, </a:t>
            </a:r>
            <a:r>
              <a:rPr lang="en-US" sz="2000" dirty="0" err="1">
                <a:solidFill>
                  <a:srgbClr val="FFFFFF"/>
                </a:solidFill>
                <a:effectLst>
                  <a:outerShdw blurRad="38100" dist="38100" dir="2700000" algn="tl">
                    <a:srgbClr val="000000"/>
                  </a:outerShdw>
                </a:effectLst>
                <a:latin typeface="Times New Roman" pitchFamily="16" charset="0"/>
              </a:rPr>
              <a:t>содержащихся</a:t>
            </a:r>
            <a:r>
              <a:rPr lang="en-US" sz="2000" dirty="0">
                <a:solidFill>
                  <a:srgbClr val="FFFFFF"/>
                </a:solidFill>
                <a:effectLst>
                  <a:outerShdw blurRad="38100" dist="38100" dir="2700000" algn="tl">
                    <a:srgbClr val="000000"/>
                  </a:outerShdw>
                </a:effectLst>
                <a:latin typeface="Times New Roman" pitchFamily="16" charset="0"/>
              </a:rPr>
              <a:t> в </a:t>
            </a:r>
            <a:r>
              <a:rPr lang="en-US" sz="2000" dirty="0" err="1">
                <a:solidFill>
                  <a:srgbClr val="FFFFFF"/>
                </a:solidFill>
                <a:effectLst>
                  <a:outerShdw blurRad="38100" dist="38100" dir="2700000" algn="tl">
                    <a:srgbClr val="000000"/>
                  </a:outerShdw>
                </a:effectLst>
                <a:latin typeface="Times New Roman" pitchFamily="16" charset="0"/>
              </a:rPr>
              <a:t>указанных</a:t>
            </a:r>
            <a:r>
              <a:rPr lang="en-US" sz="2000" dirty="0">
                <a:solidFill>
                  <a:srgbClr val="FFFFFF"/>
                </a:solidFill>
                <a:effectLst>
                  <a:outerShdw blurRad="38100" dist="38100" dir="2700000" algn="tl">
                    <a:srgbClr val="000000"/>
                  </a:outerShdw>
                </a:effectLst>
                <a:latin typeface="Times New Roman" pitchFamily="16" charset="0"/>
              </a:rPr>
              <a:t> </a:t>
            </a:r>
            <a:r>
              <a:rPr lang="en-US" sz="2000" dirty="0" err="1">
                <a:solidFill>
                  <a:srgbClr val="FFFFFF"/>
                </a:solidFill>
                <a:effectLst>
                  <a:outerShdw blurRad="38100" dist="38100" dir="2700000" algn="tl">
                    <a:srgbClr val="000000"/>
                  </a:outerShdw>
                </a:effectLst>
                <a:latin typeface="Times New Roman" pitchFamily="16" charset="0"/>
              </a:rPr>
              <a:t>учреждениях</a:t>
            </a:r>
            <a:r>
              <a:rPr lang="en-US" sz="2000" dirty="0">
                <a:solidFill>
                  <a:srgbClr val="FFFFFF"/>
                </a:solidFill>
                <a:effectLst>
                  <a:outerShdw blurRad="38100" dist="38100" dir="2700000" algn="tl">
                    <a:srgbClr val="000000"/>
                  </a:outerShdw>
                </a:effectLst>
                <a:latin typeface="Times New Roman" pitchFamily="16" charset="0"/>
              </a:rPr>
              <a:t>. </a:t>
            </a:r>
          </a:p>
          <a:p>
            <a:pPr hangingPunct="0">
              <a:lnSpc>
                <a:spcPct val="95000"/>
              </a:lnSpc>
              <a:spcBef>
                <a:spcPts val="1200"/>
              </a:spcBef>
              <a:spcAft>
                <a:spcPts val="100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endParaRPr lang="en-US" sz="1000" dirty="0">
              <a:solidFill>
                <a:srgbClr val="FFFFFF"/>
              </a:solidFill>
              <a:latin typeface="Times New Roman" pitchFamily="16" charset="0"/>
            </a:endParaRP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fill="hold" nodeType="clickEffect">
                                  <p:stCondLst>
                                    <p:cond delay="0"/>
                                  </p:stCondLst>
                                  <p:childTnLst>
                                    <p:set>
                                      <p:cBhvr additive="repl">
                                        <p:cTn id="6" dur="1" fill="hold">
                                          <p:stCondLst>
                                            <p:cond delay="0"/>
                                          </p:stCondLst>
                                        </p:cTn>
                                        <p:tgtEl>
                                          <p:spTgt spid="5121">
                                            <p:txEl>
                                              <p:pRg st="0" end="0"/>
                                            </p:txEl>
                                          </p:spTgt>
                                        </p:tgtEl>
                                        <p:attrNameLst>
                                          <p:attrName>style.visibility</p:attrName>
                                        </p:attrNameLst>
                                      </p:cBhvr>
                                      <p:to>
                                        <p:strVal val="visible"/>
                                      </p:to>
                                    </p:set>
                                    <p:animEffect transition="in" filter="fade">
                                      <p:cBhvr additive="repl">
                                        <p:cTn id="7" dur="1000"/>
                                        <p:tgtEl>
                                          <p:spTgt spid="5121">
                                            <p:txEl>
                                              <p:pRg st="0" end="0"/>
                                            </p:txEl>
                                          </p:spTgt>
                                        </p:tgtEl>
                                      </p:cBhvr>
                                    </p:animEffect>
                                    <p:anim calcmode="lin" valueType="num">
                                      <p:cBhvr additive="repl">
                                        <p:cTn id="8" dur="1000" fill="hold"/>
                                        <p:tgtEl>
                                          <p:spTgt spid="5121">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5121">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5123">
                                            <p:txEl>
                                              <p:pRg st="0" end="0"/>
                                            </p:txEl>
                                          </p:spTgt>
                                        </p:tgtEl>
                                        <p:attrNameLst>
                                          <p:attrName>style.visibility</p:attrName>
                                        </p:attrNameLst>
                                      </p:cBhvr>
                                      <p:to>
                                        <p:strVal val="visible"/>
                                      </p:to>
                                    </p:set>
                                    <p:animEffect transition="in" filter="fade">
                                      <p:cBhvr additive="repl">
                                        <p:cTn id="14" dur="1000"/>
                                        <p:tgtEl>
                                          <p:spTgt spid="5123">
                                            <p:txEl>
                                              <p:pRg st="0" end="0"/>
                                            </p:txEl>
                                          </p:spTgt>
                                        </p:tgtEl>
                                      </p:cBhvr>
                                    </p:animEffect>
                                    <p:anim calcmode="lin" valueType="num">
                                      <p:cBhvr additive="repl">
                                        <p:cTn id="15" dur="1000" fill="hold"/>
                                        <p:tgtEl>
                                          <p:spTgt spid="5123">
                                            <p:txEl>
                                              <p:pRg st="0" end="0"/>
                                            </p:txEl>
                                          </p:spTgt>
                                        </p:tgtEl>
                                        <p:attrNameLst>
                                          <p:attrName>ppt_x</p:attrName>
                                        </p:attrNameLst>
                                      </p:cBhvr>
                                      <p:tavLst>
                                        <p:tav tm="100000">
                                          <p:val>
                                            <p:strVal val="#ppt_x"/>
                                          </p:val>
                                        </p:tav>
                                        <p:tav>
                                          <p:val>
                                            <p:strVal val="#ppt_x"/>
                                          </p:val>
                                        </p:tav>
                                      </p:tavLst>
                                    </p:anim>
                                    <p:anim calcmode="lin" valueType="num">
                                      <p:cBhvr additive="repl">
                                        <p:cTn id="16" dur="1000" fill="hold"/>
                                        <p:tgtEl>
                                          <p:spTgt spid="5123">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fill="hold" nodeType="clickEffect">
                                  <p:stCondLst>
                                    <p:cond delay="0"/>
                                  </p:stCondLst>
                                  <p:childTnLst>
                                    <p:set>
                                      <p:cBhvr additive="repl">
                                        <p:cTn id="20" dur="1" fill="hold">
                                          <p:stCondLst>
                                            <p:cond delay="0"/>
                                          </p:stCondLst>
                                        </p:cTn>
                                        <p:tgtEl>
                                          <p:spTgt spid="5123">
                                            <p:txEl>
                                              <p:pRg st="2" end="2"/>
                                            </p:txEl>
                                          </p:spTgt>
                                        </p:tgtEl>
                                        <p:attrNameLst>
                                          <p:attrName>style.visibility</p:attrName>
                                        </p:attrNameLst>
                                      </p:cBhvr>
                                      <p:to>
                                        <p:strVal val="visible"/>
                                      </p:to>
                                    </p:set>
                                    <p:animEffect transition="in" filter="fade">
                                      <p:cBhvr additive="repl">
                                        <p:cTn id="21" dur="1000"/>
                                        <p:tgtEl>
                                          <p:spTgt spid="5123">
                                            <p:txEl>
                                              <p:pRg st="2" end="2"/>
                                            </p:txEl>
                                          </p:spTgt>
                                        </p:tgtEl>
                                      </p:cBhvr>
                                    </p:animEffect>
                                    <p:anim calcmode="lin" valueType="num">
                                      <p:cBhvr additive="repl">
                                        <p:cTn id="22" dur="1000" fill="hold"/>
                                        <p:tgtEl>
                                          <p:spTgt spid="5123">
                                            <p:txEl>
                                              <p:pRg st="2" end="2"/>
                                            </p:txEl>
                                          </p:spTgt>
                                        </p:tgtEl>
                                        <p:attrNameLst>
                                          <p:attrName>ppt_x</p:attrName>
                                        </p:attrNameLst>
                                      </p:cBhvr>
                                      <p:tavLst>
                                        <p:tav tm="100000">
                                          <p:val>
                                            <p:strVal val="#ppt_x"/>
                                          </p:val>
                                        </p:tav>
                                        <p:tav>
                                          <p:val>
                                            <p:strVal val="#ppt_x"/>
                                          </p:val>
                                        </p:tav>
                                      </p:tavLst>
                                    </p:anim>
                                    <p:anim calcmode="lin" valueType="num">
                                      <p:cBhvr additive="repl">
                                        <p:cTn id="23" dur="1000" fill="hold"/>
                                        <p:tgtEl>
                                          <p:spTgt spid="5123">
                                            <p:txEl>
                                              <p:pRg st="2" end="2"/>
                                            </p:txEl>
                                          </p:spTgt>
                                        </p:tgtEl>
                                        <p:attrNameLst>
                                          <p:attrName>ppt_y</p:attrName>
                                        </p:attrNameLst>
                                      </p:cBhvr>
                                      <p:tavLst>
                                        <p:tav tm="100000">
                                          <p:val>
                                            <p:strVal val="#ppt_y+.1"/>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fill="hold" nodeType="clickEffect">
                                  <p:stCondLst>
                                    <p:cond delay="0"/>
                                  </p:stCondLst>
                                  <p:childTnLst>
                                    <p:set>
                                      <p:cBhvr additive="repl">
                                        <p:cTn id="27" dur="1" fill="hold">
                                          <p:stCondLst>
                                            <p:cond delay="0"/>
                                          </p:stCondLst>
                                        </p:cTn>
                                        <p:tgtEl>
                                          <p:spTgt spid="5123">
                                            <p:txEl>
                                              <p:pRg st="4" end="4"/>
                                            </p:txEl>
                                          </p:spTgt>
                                        </p:tgtEl>
                                        <p:attrNameLst>
                                          <p:attrName>style.visibility</p:attrName>
                                        </p:attrNameLst>
                                      </p:cBhvr>
                                      <p:to>
                                        <p:strVal val="visible"/>
                                      </p:to>
                                    </p:set>
                                    <p:animEffect transition="in" filter="fade">
                                      <p:cBhvr additive="repl">
                                        <p:cTn id="28" dur="1000"/>
                                        <p:tgtEl>
                                          <p:spTgt spid="5123">
                                            <p:txEl>
                                              <p:pRg st="4" end="4"/>
                                            </p:txEl>
                                          </p:spTgt>
                                        </p:tgtEl>
                                      </p:cBhvr>
                                    </p:animEffect>
                                    <p:anim calcmode="lin" valueType="num">
                                      <p:cBhvr additive="repl">
                                        <p:cTn id="29" dur="1000" fill="hold"/>
                                        <p:tgtEl>
                                          <p:spTgt spid="5123">
                                            <p:txEl>
                                              <p:pRg st="4" end="4"/>
                                            </p:txEl>
                                          </p:spTgt>
                                        </p:tgtEl>
                                        <p:attrNameLst>
                                          <p:attrName>ppt_x</p:attrName>
                                        </p:attrNameLst>
                                      </p:cBhvr>
                                      <p:tavLst>
                                        <p:tav tm="100000">
                                          <p:val>
                                            <p:strVal val="#ppt_x"/>
                                          </p:val>
                                        </p:tav>
                                        <p:tav>
                                          <p:val>
                                            <p:strVal val="#ppt_x"/>
                                          </p:val>
                                        </p:tav>
                                      </p:tavLst>
                                    </p:anim>
                                    <p:anim calcmode="lin" valueType="num">
                                      <p:cBhvr additive="repl">
                                        <p:cTn id="30" dur="1000" fill="hold"/>
                                        <p:tgtEl>
                                          <p:spTgt spid="5123">
                                            <p:txEl>
                                              <p:pRg st="4" end="4"/>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rrowheads="1"/>
          </p:cNvSpPr>
          <p:nvPr>
            <p:ph type="title"/>
          </p:nvPr>
        </p:nvSpPr>
        <p:spPr>
          <a:xfrm>
            <a:off x="863600" y="779463"/>
            <a:ext cx="8609013" cy="1214437"/>
          </a:xfrm>
        </p:spPr>
        <p:txBody>
          <a:bodyPr lIns="0" tIns="20160" rIns="0" bIns="0"/>
          <a:lstStyle/>
          <a:p>
            <a:pPr eaLnBrk="1" hangingPunct="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400" i="1" dirty="0" smtClean="0">
                <a:latin typeface="Times New Roman" pitchFamily="16" charset="0"/>
              </a:rPr>
              <a:t>ОСНОВАНИЯ ПОМЕЩЕНИЯ НЕСОВЕРШЕННОЛЕТНИХ</a:t>
            </a:r>
            <a:r>
              <a:rPr lang="ru-RU" sz="2400" i="1" dirty="0" smtClean="0">
                <a:latin typeface="Times New Roman" pitchFamily="16" charset="0"/>
              </a:rPr>
              <a:t/>
            </a:r>
            <a:br>
              <a:rPr lang="ru-RU" sz="2400" i="1" dirty="0" smtClean="0">
                <a:latin typeface="Times New Roman" pitchFamily="16" charset="0"/>
              </a:rPr>
            </a:br>
            <a:r>
              <a:rPr lang="en-US" sz="2400" i="1" dirty="0" smtClean="0">
                <a:latin typeface="Times New Roman" pitchFamily="16" charset="0"/>
              </a:rPr>
              <a:t>В ЦВСНП:</a:t>
            </a:r>
            <a:r>
              <a:rPr lang="en-US" sz="4100" i="1" dirty="0" smtClean="0">
                <a:latin typeface="Times New Roman" pitchFamily="16" charset="0"/>
              </a:rPr>
              <a:t/>
            </a:r>
            <a:br>
              <a:rPr lang="en-US" sz="4100" i="1" dirty="0" smtClean="0">
                <a:latin typeface="Times New Roman" pitchFamily="16" charset="0"/>
              </a:rPr>
            </a:br>
            <a:endParaRPr lang="en-US" sz="4100" i="1" dirty="0" smtClean="0">
              <a:latin typeface="Times New Roman" pitchFamily="16" charset="0"/>
            </a:endParaRPr>
          </a:p>
        </p:txBody>
      </p:sp>
      <p:sp>
        <p:nvSpPr>
          <p:cNvPr id="6146" name="Rectangle 2"/>
          <p:cNvSpPr>
            <a:spLocks noGrp="1" noChangeArrowheads="1"/>
          </p:cNvSpPr>
          <p:nvPr>
            <p:ph type="body" idx="1"/>
          </p:nvPr>
        </p:nvSpPr>
        <p:spPr>
          <a:xfrm>
            <a:off x="896938" y="1993900"/>
            <a:ext cx="8501062" cy="4429125"/>
          </a:xfrm>
        </p:spPr>
        <p:txBody>
          <a:bodyPr lIns="0" tIns="10080" rIns="0" bIns="0"/>
          <a:lstStyle/>
          <a:p>
            <a:pPr marL="0" indent="0" algn="just" eaLnBrk="1" hangingPunct="1">
              <a:spcBef>
                <a:spcPts val="0"/>
              </a:spcBef>
              <a:buFont typeface="Wingdings" charset="2"/>
              <a:buNone/>
              <a:tabLst>
                <a:tab pos="0" algn="l"/>
                <a:tab pos="303213" algn="l"/>
                <a:tab pos="1217613" algn="l"/>
                <a:tab pos="2132013" algn="l"/>
                <a:tab pos="3046413" algn="l"/>
                <a:tab pos="3960813" algn="l"/>
                <a:tab pos="4875213" algn="l"/>
                <a:tab pos="5789613" algn="l"/>
                <a:tab pos="6704013" algn="l"/>
                <a:tab pos="7618413" algn="l"/>
                <a:tab pos="8532813" algn="l"/>
                <a:tab pos="9447213" algn="l"/>
              </a:tabLst>
              <a:defRPr/>
            </a:pPr>
            <a:r>
              <a:rPr lang="ru-RU" sz="1700" dirty="0" smtClean="0">
                <a:latin typeface="Times New Roman" pitchFamily="18" charset="0"/>
                <a:cs typeface="Times New Roman" pitchFamily="18" charset="0"/>
              </a:rPr>
              <a:t>- Приговор суда или постановление судьи – в отношении несовершеннолетних, указанных в п.п.1 п. 2 настоящей статьи;</a:t>
            </a:r>
          </a:p>
          <a:p>
            <a:pPr marL="0" indent="0" algn="just" eaLnBrk="1" hangingPunct="1">
              <a:spcBef>
                <a:spcPts val="0"/>
              </a:spcBef>
              <a:buFont typeface="Wingdings" charset="2"/>
              <a:buNone/>
              <a:tabLst>
                <a:tab pos="0" algn="l"/>
                <a:tab pos="303213" algn="l"/>
                <a:tab pos="1217613" algn="l"/>
                <a:tab pos="2132013" algn="l"/>
                <a:tab pos="3046413" algn="l"/>
                <a:tab pos="3960813" algn="l"/>
                <a:tab pos="4875213" algn="l"/>
                <a:tab pos="5789613" algn="l"/>
                <a:tab pos="6704013" algn="l"/>
                <a:tab pos="7618413" algn="l"/>
                <a:tab pos="8532813" algn="l"/>
                <a:tab pos="9447213" algn="l"/>
              </a:tabLst>
              <a:defRPr/>
            </a:pPr>
            <a:r>
              <a:rPr lang="ru-RU" sz="1700" dirty="0" smtClean="0">
                <a:latin typeface="Times New Roman" pitchFamily="18" charset="0"/>
                <a:cs typeface="Times New Roman" pitchFamily="18" charset="0"/>
              </a:rPr>
              <a:t>- Постановление судьи – в отношении несовершеннолетних, указанных в п.п. 2-6 п. 2 настоящей статьи.	</a:t>
            </a:r>
          </a:p>
          <a:p>
            <a:pPr marL="0" indent="0" algn="just" eaLnBrk="1" hangingPunct="1">
              <a:spcBef>
                <a:spcPts val="0"/>
              </a:spcBef>
              <a:buFont typeface="Wingdings" charset="2"/>
              <a:buNone/>
              <a:tabLst>
                <a:tab pos="0" algn="l"/>
                <a:tab pos="303213" algn="l"/>
                <a:tab pos="1217613" algn="l"/>
                <a:tab pos="2132013" algn="l"/>
                <a:tab pos="3046413" algn="l"/>
                <a:tab pos="3960813" algn="l"/>
                <a:tab pos="4875213" algn="l"/>
                <a:tab pos="5789613" algn="l"/>
                <a:tab pos="6704013" algn="l"/>
                <a:tab pos="7618413" algn="l"/>
                <a:tab pos="8532813" algn="l"/>
                <a:tab pos="9447213" algn="l"/>
              </a:tabLst>
              <a:defRPr/>
            </a:pPr>
            <a:r>
              <a:rPr lang="ru-RU" sz="1700" dirty="0" smtClean="0">
                <a:latin typeface="Times New Roman" pitchFamily="18" charset="0"/>
                <a:cs typeface="Times New Roman" pitchFamily="18" charset="0"/>
              </a:rPr>
              <a:t>- Несовершеннолетние, указанные в п.п. 3-6 п. 2 настоящей статьи, могут быть помещены в центры временного содержания для несовершеннолетних правонарушителей органов внутренних дел на срок не более 48 часов на основании постановления руководителя органов  внутренних дел или уполномоченного сотрудника органов внутренних дел, замещающих должности, перечень которых утверждается министром внутренних дел Российской Федерации (приказ МВД РФ № 839 от 01.09.2012): «начальника управления (отдела) территориального органа МВД России на районном уровне или его заместителя, начальника отдела (отделения, пункта) полиции или его заместителя в составе территориального органа МВД России на районном уровне, начальника линейного управления МВД России на железнодорожном, водном и воздушном транспорте или его заместителя, начальника линейного отдела МВД России на железнодорожном, водном и воздушном транспорте или его заместителя, начальника линейного отдела (отделения, пункта) полиции в составе линейного управления МВД России на железнодорожном, водном и воздушном транспорте или его заместителя о помещении несовершеннолетнего в ЦВСНП»</a:t>
            </a:r>
          </a:p>
        </p:txBody>
      </p:sp>
      <p:sp>
        <p:nvSpPr>
          <p:cNvPr id="6147" name="Text Box 3"/>
          <p:cNvSpPr txBox="1">
            <a:spLocks noChangeArrowheads="1"/>
          </p:cNvSpPr>
          <p:nvPr/>
        </p:nvSpPr>
        <p:spPr bwMode="auto">
          <a:xfrm>
            <a:off x="754063" y="1565275"/>
            <a:ext cx="87995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1340" rIns="0" bIns="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Garamond" pitchFamily="18" charset="0"/>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Garamond" pitchFamily="18" charset="0"/>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Garamond" pitchFamily="18" charset="0"/>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Garamond" pitchFamily="18" charset="0"/>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Garamond" pitchFamily="18"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Garamond" pitchFamily="18"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Garamond" pitchFamily="18"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Garamond" pitchFamily="18"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Garamond" pitchFamily="18" charset="0"/>
              </a:defRPr>
            </a:lvl9pPr>
          </a:lstStyle>
          <a:p>
            <a:pPr algn="ctr" eaLnBrk="1" hangingPunct="1">
              <a:lnSpc>
                <a:spcPct val="95000"/>
              </a:lnSpc>
              <a:buClr>
                <a:srgbClr val="000000"/>
              </a:buClr>
              <a:buSzPct val="100000"/>
              <a:buFont typeface="Times New Roman" pitchFamily="16" charset="0"/>
              <a:buNone/>
            </a:pPr>
            <a:r>
              <a:rPr lang="ru-RU" altLang="ru-RU" sz="1400" b="1">
                <a:solidFill>
                  <a:srgbClr val="FFFFFF"/>
                </a:solidFill>
                <a:latin typeface="Times New Roman" pitchFamily="16" charset="0"/>
              </a:rPr>
              <a:t> (Федеральный закон  № 120-ФЗ от 24.06.1999, в ред. Федерального закона от 07.07.2003  № 111-ФЗ) </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fill="hold" nodeType="clickEffect">
                                  <p:stCondLst>
                                    <p:cond delay="0"/>
                                  </p:stCondLst>
                                  <p:childTnLst>
                                    <p:set>
                                      <p:cBhvr additive="repl">
                                        <p:cTn id="6" dur="1" fill="hold">
                                          <p:stCondLst>
                                            <p:cond delay="0"/>
                                          </p:stCondLst>
                                        </p:cTn>
                                        <p:tgtEl>
                                          <p:spTgt spid="6145">
                                            <p:txEl>
                                              <p:pRg st="0" end="0"/>
                                            </p:txEl>
                                          </p:spTgt>
                                        </p:tgtEl>
                                        <p:attrNameLst>
                                          <p:attrName>style.visibility</p:attrName>
                                        </p:attrNameLst>
                                      </p:cBhvr>
                                      <p:to>
                                        <p:strVal val="visible"/>
                                      </p:to>
                                    </p:set>
                                    <p:animEffect transition="in" filter="fade">
                                      <p:cBhvr additive="repl">
                                        <p:cTn id="7" dur="1000"/>
                                        <p:tgtEl>
                                          <p:spTgt spid="6145">
                                            <p:txEl>
                                              <p:pRg st="0" end="0"/>
                                            </p:txEl>
                                          </p:spTgt>
                                        </p:tgtEl>
                                      </p:cBhvr>
                                    </p:animEffect>
                                    <p:anim calcmode="lin" valueType="num">
                                      <p:cBhvr additive="repl">
                                        <p:cTn id="8" dur="1000" fill="hold"/>
                                        <p:tgtEl>
                                          <p:spTgt spid="6145">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6145">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6147">
                                            <p:txEl>
                                              <p:pRg st="0" end="0"/>
                                            </p:txEl>
                                          </p:spTgt>
                                        </p:tgtEl>
                                        <p:attrNameLst>
                                          <p:attrName>style.visibility</p:attrName>
                                        </p:attrNameLst>
                                      </p:cBhvr>
                                      <p:to>
                                        <p:strVal val="visible"/>
                                      </p:to>
                                    </p:set>
                                    <p:animEffect transition="in" filter="fade">
                                      <p:cBhvr additive="repl">
                                        <p:cTn id="14" dur="1000"/>
                                        <p:tgtEl>
                                          <p:spTgt spid="6147">
                                            <p:txEl>
                                              <p:pRg st="0" end="0"/>
                                            </p:txEl>
                                          </p:spTgt>
                                        </p:tgtEl>
                                      </p:cBhvr>
                                    </p:animEffect>
                                    <p:anim calcmode="lin" valueType="num">
                                      <p:cBhvr additive="repl">
                                        <p:cTn id="15" dur="1000" fill="hold"/>
                                        <p:tgtEl>
                                          <p:spTgt spid="6147">
                                            <p:txEl>
                                              <p:pRg st="0" end="0"/>
                                            </p:txEl>
                                          </p:spTgt>
                                        </p:tgtEl>
                                        <p:attrNameLst>
                                          <p:attrName>ppt_x</p:attrName>
                                        </p:attrNameLst>
                                      </p:cBhvr>
                                      <p:tavLst>
                                        <p:tav tm="100000">
                                          <p:val>
                                            <p:strVal val="#ppt_x"/>
                                          </p:val>
                                        </p:tav>
                                        <p:tav>
                                          <p:val>
                                            <p:strVal val="#ppt_x"/>
                                          </p:val>
                                        </p:tav>
                                      </p:tavLst>
                                    </p:anim>
                                    <p:anim calcmode="lin" valueType="num">
                                      <p:cBhvr additive="repl">
                                        <p:cTn id="16" dur="1000" fill="hold"/>
                                        <p:tgtEl>
                                          <p:spTgt spid="6147">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fill="hold" nodeType="clickEffect">
                                  <p:stCondLst>
                                    <p:cond delay="0"/>
                                  </p:stCondLst>
                                  <p:childTnLst>
                                    <p:set>
                                      <p:cBhvr additive="repl">
                                        <p:cTn id="20" dur="1" fill="hold">
                                          <p:stCondLst>
                                            <p:cond delay="0"/>
                                          </p:stCondLst>
                                        </p:cTn>
                                        <p:tgtEl>
                                          <p:spTgt spid="6146">
                                            <p:txEl>
                                              <p:pRg st="0" end="0"/>
                                            </p:txEl>
                                          </p:spTgt>
                                        </p:tgtEl>
                                        <p:attrNameLst>
                                          <p:attrName>style.visibility</p:attrName>
                                        </p:attrNameLst>
                                      </p:cBhvr>
                                      <p:to>
                                        <p:strVal val="visible"/>
                                      </p:to>
                                    </p:set>
                                    <p:animEffect transition="in" filter="fade">
                                      <p:cBhvr additive="repl">
                                        <p:cTn id="21" dur="1000"/>
                                        <p:tgtEl>
                                          <p:spTgt spid="6146">
                                            <p:txEl>
                                              <p:pRg st="0" end="0"/>
                                            </p:txEl>
                                          </p:spTgt>
                                        </p:tgtEl>
                                      </p:cBhvr>
                                    </p:animEffect>
                                    <p:anim calcmode="lin" valueType="num">
                                      <p:cBhvr additive="repl">
                                        <p:cTn id="22" dur="1000" fill="hold"/>
                                        <p:tgtEl>
                                          <p:spTgt spid="6146">
                                            <p:txEl>
                                              <p:pRg st="0" end="0"/>
                                            </p:txEl>
                                          </p:spTgt>
                                        </p:tgtEl>
                                        <p:attrNameLst>
                                          <p:attrName>ppt_x</p:attrName>
                                        </p:attrNameLst>
                                      </p:cBhvr>
                                      <p:tavLst>
                                        <p:tav tm="100000">
                                          <p:val>
                                            <p:strVal val="#ppt_x"/>
                                          </p:val>
                                        </p:tav>
                                        <p:tav>
                                          <p:val>
                                            <p:strVal val="#ppt_x"/>
                                          </p:val>
                                        </p:tav>
                                      </p:tavLst>
                                    </p:anim>
                                    <p:anim calcmode="lin" valueType="num">
                                      <p:cBhvr additive="repl">
                                        <p:cTn id="23" dur="1000" fill="hold"/>
                                        <p:tgtEl>
                                          <p:spTgt spid="6146">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fill="hold" nodeType="clickEffect">
                                  <p:stCondLst>
                                    <p:cond delay="0"/>
                                  </p:stCondLst>
                                  <p:childTnLst>
                                    <p:set>
                                      <p:cBhvr additive="repl">
                                        <p:cTn id="27" dur="1" fill="hold">
                                          <p:stCondLst>
                                            <p:cond delay="0"/>
                                          </p:stCondLst>
                                        </p:cTn>
                                        <p:tgtEl>
                                          <p:spTgt spid="6146">
                                            <p:txEl>
                                              <p:pRg st="1" end="1"/>
                                            </p:txEl>
                                          </p:spTgt>
                                        </p:tgtEl>
                                        <p:attrNameLst>
                                          <p:attrName>style.visibility</p:attrName>
                                        </p:attrNameLst>
                                      </p:cBhvr>
                                      <p:to>
                                        <p:strVal val="visible"/>
                                      </p:to>
                                    </p:set>
                                    <p:animEffect transition="in" filter="fade">
                                      <p:cBhvr additive="repl">
                                        <p:cTn id="28" dur="1000"/>
                                        <p:tgtEl>
                                          <p:spTgt spid="6146">
                                            <p:txEl>
                                              <p:pRg st="1" end="1"/>
                                            </p:txEl>
                                          </p:spTgt>
                                        </p:tgtEl>
                                      </p:cBhvr>
                                    </p:animEffect>
                                    <p:anim calcmode="lin" valueType="num">
                                      <p:cBhvr additive="repl">
                                        <p:cTn id="29" dur="1000" fill="hold"/>
                                        <p:tgtEl>
                                          <p:spTgt spid="6146">
                                            <p:txEl>
                                              <p:pRg st="1" end="1"/>
                                            </p:txEl>
                                          </p:spTgt>
                                        </p:tgtEl>
                                        <p:attrNameLst>
                                          <p:attrName>ppt_x</p:attrName>
                                        </p:attrNameLst>
                                      </p:cBhvr>
                                      <p:tavLst>
                                        <p:tav tm="100000">
                                          <p:val>
                                            <p:strVal val="#ppt_x"/>
                                          </p:val>
                                        </p:tav>
                                        <p:tav>
                                          <p:val>
                                            <p:strVal val="#ppt_x"/>
                                          </p:val>
                                        </p:tav>
                                      </p:tavLst>
                                    </p:anim>
                                    <p:anim calcmode="lin" valueType="num">
                                      <p:cBhvr additive="repl">
                                        <p:cTn id="30" dur="1000" fill="hold"/>
                                        <p:tgtEl>
                                          <p:spTgt spid="6146">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fill="hold" nodeType="clickEffect">
                                  <p:stCondLst>
                                    <p:cond delay="0"/>
                                  </p:stCondLst>
                                  <p:childTnLst>
                                    <p:set>
                                      <p:cBhvr additive="repl">
                                        <p:cTn id="34" dur="1" fill="hold">
                                          <p:stCondLst>
                                            <p:cond delay="0"/>
                                          </p:stCondLst>
                                        </p:cTn>
                                        <p:tgtEl>
                                          <p:spTgt spid="6146">
                                            <p:txEl>
                                              <p:pRg st="2" end="2"/>
                                            </p:txEl>
                                          </p:spTgt>
                                        </p:tgtEl>
                                        <p:attrNameLst>
                                          <p:attrName>style.visibility</p:attrName>
                                        </p:attrNameLst>
                                      </p:cBhvr>
                                      <p:to>
                                        <p:strVal val="visible"/>
                                      </p:to>
                                    </p:set>
                                    <p:animEffect transition="in" filter="fade">
                                      <p:cBhvr additive="repl">
                                        <p:cTn id="35" dur="1000"/>
                                        <p:tgtEl>
                                          <p:spTgt spid="6146">
                                            <p:txEl>
                                              <p:pRg st="2" end="2"/>
                                            </p:txEl>
                                          </p:spTgt>
                                        </p:tgtEl>
                                      </p:cBhvr>
                                    </p:animEffect>
                                    <p:anim calcmode="lin" valueType="num">
                                      <p:cBhvr additive="repl">
                                        <p:cTn id="36" dur="1000" fill="hold"/>
                                        <p:tgtEl>
                                          <p:spTgt spid="6146">
                                            <p:txEl>
                                              <p:pRg st="2" end="2"/>
                                            </p:txEl>
                                          </p:spTgt>
                                        </p:tgtEl>
                                        <p:attrNameLst>
                                          <p:attrName>ppt_x</p:attrName>
                                        </p:attrNameLst>
                                      </p:cBhvr>
                                      <p:tavLst>
                                        <p:tav tm="100000">
                                          <p:val>
                                            <p:strVal val="#ppt_x"/>
                                          </p:val>
                                        </p:tav>
                                        <p:tav>
                                          <p:val>
                                            <p:strVal val="#ppt_x"/>
                                          </p:val>
                                        </p:tav>
                                      </p:tavLst>
                                    </p:anim>
                                    <p:anim calcmode="lin" valueType="num">
                                      <p:cBhvr additive="repl">
                                        <p:cTn id="37" dur="1000" fill="hold"/>
                                        <p:tgtEl>
                                          <p:spTgt spid="6146">
                                            <p:txEl>
                                              <p:pRg st="2" end="2"/>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Rot="1" noChangeArrowheads="1"/>
          </p:cNvSpPr>
          <p:nvPr>
            <p:ph type="title"/>
          </p:nvPr>
        </p:nvSpPr>
        <p:spPr>
          <a:xfrm>
            <a:off x="741363" y="1208088"/>
            <a:ext cx="8609012" cy="1143000"/>
          </a:xfrm>
        </p:spPr>
        <p:txBody>
          <a:bodyPr lIns="0" tIns="17640" rIns="0" bIns="0"/>
          <a:lstStyle/>
          <a:p>
            <a:pPr eaLnBrk="1" hangingPunct="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200" i="1" dirty="0" smtClean="0">
                <a:latin typeface="Times New Roman" pitchFamily="16" charset="0"/>
              </a:rPr>
              <a:t>КАТЕГОРИИ НЕСОВЕРШЕННОЛЕТНИХ, КОТОРЫЕ МОГУТ БЫТЬ ПОМЕЩЕНЫ</a:t>
            </a:r>
            <a:br>
              <a:rPr lang="en-US" sz="3200" i="1" dirty="0" smtClean="0">
                <a:latin typeface="Times New Roman" pitchFamily="16" charset="0"/>
              </a:rPr>
            </a:br>
            <a:r>
              <a:rPr lang="en-US" sz="3200" i="1" dirty="0" smtClean="0">
                <a:latin typeface="Times New Roman" pitchFamily="16" charset="0"/>
              </a:rPr>
              <a:t>В ЦВСНП</a:t>
            </a:r>
            <a:r>
              <a:rPr lang="en-US" sz="3700" i="1" dirty="0" smtClean="0">
                <a:latin typeface="Times New Roman" pitchFamily="16" charset="0"/>
              </a:rPr>
              <a:t/>
            </a:r>
            <a:br>
              <a:rPr lang="en-US" sz="3700" i="1" dirty="0" smtClean="0">
                <a:latin typeface="Times New Roman" pitchFamily="16" charset="0"/>
              </a:rPr>
            </a:br>
            <a:endParaRPr lang="en-US" sz="3700" i="1" dirty="0" smtClean="0">
              <a:latin typeface="Times New Roman" pitchFamily="16" charset="0"/>
            </a:endParaRPr>
          </a:p>
        </p:txBody>
      </p:sp>
      <p:sp>
        <p:nvSpPr>
          <p:cNvPr id="7170" name="Rectangle 2"/>
          <p:cNvSpPr>
            <a:spLocks noGrp="1" noChangeArrowheads="1"/>
          </p:cNvSpPr>
          <p:nvPr>
            <p:ph type="body" idx="1"/>
          </p:nvPr>
        </p:nvSpPr>
        <p:spPr>
          <a:xfrm>
            <a:off x="754063" y="2636838"/>
            <a:ext cx="8643937" cy="4429125"/>
          </a:xfrm>
        </p:spPr>
        <p:txBody>
          <a:bodyPr lIns="0" tIns="12600" rIns="0" bIns="0"/>
          <a:lstStyle/>
          <a:p>
            <a:pPr marL="22225" indent="511175" algn="just" eaLnBrk="1" hangingPunct="1">
              <a:spcBef>
                <a:spcPts val="400"/>
              </a:spcBef>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700" dirty="0" smtClean="0">
                <a:latin typeface="Times New Roman" pitchFamily="18" charset="0"/>
                <a:cs typeface="Times New Roman" pitchFamily="18" charset="0"/>
              </a:rPr>
              <a:t>1. Направляемые по приговору суда или по постановлению судьи в специальное учебно-воспитательные учреждения закрытого типа;</a:t>
            </a:r>
          </a:p>
          <a:p>
            <a:pPr marL="22225" indent="511175" algn="just" eaLnBrk="1" hangingPunct="1">
              <a:spcBef>
                <a:spcPts val="400"/>
              </a:spcBef>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700" dirty="0" smtClean="0">
                <a:latin typeface="Times New Roman" pitchFamily="18" charset="0"/>
                <a:cs typeface="Times New Roman" pitchFamily="18" charset="0"/>
              </a:rPr>
              <a:t>2. Временно ожидающие рассмотрения судом вопроса о помещении их в специальные учебно-воспитательные учреждения закрытого типа;</a:t>
            </a:r>
          </a:p>
          <a:p>
            <a:pPr marL="22225" indent="511175" algn="just" eaLnBrk="1" hangingPunct="1">
              <a:spcBef>
                <a:spcPts val="400"/>
              </a:spcBef>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700" dirty="0" smtClean="0">
                <a:latin typeface="Times New Roman" pitchFamily="18" charset="0"/>
                <a:cs typeface="Times New Roman" pitchFamily="18" charset="0"/>
              </a:rPr>
              <a:t>3. Самовольно ушедшие из специальных учебно-воспитательных учреждений закрытого типа;</a:t>
            </a:r>
          </a:p>
          <a:p>
            <a:pPr marL="22225" indent="511175" algn="just" eaLnBrk="1" hangingPunct="1">
              <a:spcBef>
                <a:spcPts val="400"/>
              </a:spcBef>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lang="ru-RU" sz="1700" dirty="0" smtClean="0">
                <a:latin typeface="Times New Roman" pitchFamily="18" charset="0"/>
                <a:cs typeface="Times New Roman" pitchFamily="18" charset="0"/>
              </a:rPr>
              <a:t>4. Совершившие общественно опасное деяние до достижения возраста, с которого наступает уголовная ответственность за это деяние, в случаях, если необходимо обеспечить защиту жизни и здоровья несовершеннолетних или предупредить совершение им повторного общественно опасного деяния, а также в случаях, если их личность не установлена, либо если они не имеют места жительства, места пребывания или не проживают на территории субъекта Российской Федерации, где ими было совершено общественно опасное деяние, либо если они проживают на территории субъекта Российской Федерации, где ими было совершено общественно опасное деяние, однако вследствие удаленности места их проживания не могут быть переданы родителям или законным представителям в течение срока, предусмотренного п.п. 1 п. 2 ст. 21 настоящего Федерального закона;</a:t>
            </a:r>
          </a:p>
        </p:txBody>
      </p:sp>
      <p:sp>
        <p:nvSpPr>
          <p:cNvPr id="7171" name="Text Box 3"/>
          <p:cNvSpPr txBox="1">
            <a:spLocks noChangeArrowheads="1"/>
          </p:cNvSpPr>
          <p:nvPr/>
        </p:nvSpPr>
        <p:spPr bwMode="auto">
          <a:xfrm>
            <a:off x="3540125" y="2279650"/>
            <a:ext cx="33115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600" rIns="0" bIns="0"/>
          <a:lstStyle>
            <a:lvl1pPr eaLnBrk="0" hangingPunct="0">
              <a:tabLst>
                <a:tab pos="723900" algn="l"/>
                <a:tab pos="1447800" algn="l"/>
                <a:tab pos="2171700" algn="l"/>
                <a:tab pos="2895600" algn="l"/>
              </a:tabLst>
              <a:defRPr>
                <a:solidFill>
                  <a:schemeClr val="tx1"/>
                </a:solidFill>
                <a:latin typeface="Garamond" pitchFamily="18" charset="0"/>
              </a:defRPr>
            </a:lvl1pPr>
            <a:lvl2pPr eaLnBrk="0" hangingPunct="0">
              <a:tabLst>
                <a:tab pos="723900" algn="l"/>
                <a:tab pos="1447800" algn="l"/>
                <a:tab pos="2171700" algn="l"/>
                <a:tab pos="2895600" algn="l"/>
              </a:tabLst>
              <a:defRPr>
                <a:solidFill>
                  <a:schemeClr val="tx1"/>
                </a:solidFill>
                <a:latin typeface="Garamond" pitchFamily="18" charset="0"/>
              </a:defRPr>
            </a:lvl2pPr>
            <a:lvl3pPr eaLnBrk="0" hangingPunct="0">
              <a:tabLst>
                <a:tab pos="723900" algn="l"/>
                <a:tab pos="1447800" algn="l"/>
                <a:tab pos="2171700" algn="l"/>
                <a:tab pos="2895600" algn="l"/>
              </a:tabLst>
              <a:defRPr>
                <a:solidFill>
                  <a:schemeClr val="tx1"/>
                </a:solidFill>
                <a:latin typeface="Garamond" pitchFamily="18" charset="0"/>
              </a:defRPr>
            </a:lvl3pPr>
            <a:lvl4pPr eaLnBrk="0" hangingPunct="0">
              <a:tabLst>
                <a:tab pos="723900" algn="l"/>
                <a:tab pos="1447800" algn="l"/>
                <a:tab pos="2171700" algn="l"/>
                <a:tab pos="2895600" algn="l"/>
              </a:tabLst>
              <a:defRPr>
                <a:solidFill>
                  <a:schemeClr val="tx1"/>
                </a:solidFill>
                <a:latin typeface="Garamond" pitchFamily="18" charset="0"/>
              </a:defRPr>
            </a:lvl4pPr>
            <a:lvl5pPr eaLnBrk="0" hangingPunct="0">
              <a:tabLst>
                <a:tab pos="723900" algn="l"/>
                <a:tab pos="1447800" algn="l"/>
                <a:tab pos="2171700" algn="l"/>
                <a:tab pos="2895600" algn="l"/>
              </a:tabLst>
              <a:defRPr>
                <a:solidFill>
                  <a:schemeClr val="tx1"/>
                </a:solidFill>
                <a:latin typeface="Garamond" pitchFamily="18"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Garamond" pitchFamily="18"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Garamond" pitchFamily="18"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Garamond" pitchFamily="18"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Garamond" pitchFamily="18" charset="0"/>
              </a:defRPr>
            </a:lvl9pPr>
          </a:lstStyle>
          <a:p>
            <a:pPr algn="ctr" eaLnBrk="1" hangingPunct="1">
              <a:lnSpc>
                <a:spcPct val="95000"/>
              </a:lnSpc>
              <a:buClr>
                <a:srgbClr val="000000"/>
              </a:buClr>
              <a:buSzPct val="100000"/>
              <a:buFont typeface="Times New Roman" pitchFamily="16" charset="0"/>
              <a:buNone/>
            </a:pPr>
            <a:r>
              <a:rPr lang="ru-RU" altLang="ru-RU" sz="1400">
                <a:solidFill>
                  <a:srgbClr val="FFFFFF"/>
                </a:solidFill>
                <a:latin typeface="Times New Roman" pitchFamily="16" charset="0"/>
              </a:rPr>
              <a:t>(п.2 ст.22 ФЗ № 120-1999)</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fill="hold" nodeType="clickEffect">
                                  <p:stCondLst>
                                    <p:cond delay="0"/>
                                  </p:stCondLst>
                                  <p:childTnLst>
                                    <p:set>
                                      <p:cBhvr additive="repl">
                                        <p:cTn id="6" dur="1" fill="hold">
                                          <p:stCondLst>
                                            <p:cond delay="0"/>
                                          </p:stCondLst>
                                        </p:cTn>
                                        <p:tgtEl>
                                          <p:spTgt spid="7169">
                                            <p:txEl>
                                              <p:pRg st="0" end="0"/>
                                            </p:txEl>
                                          </p:spTgt>
                                        </p:tgtEl>
                                        <p:attrNameLst>
                                          <p:attrName>style.visibility</p:attrName>
                                        </p:attrNameLst>
                                      </p:cBhvr>
                                      <p:to>
                                        <p:strVal val="visible"/>
                                      </p:to>
                                    </p:set>
                                    <p:animEffect transition="in" filter="fade">
                                      <p:cBhvr additive="repl">
                                        <p:cTn id="7" dur="1000"/>
                                        <p:tgtEl>
                                          <p:spTgt spid="7169">
                                            <p:txEl>
                                              <p:pRg st="0" end="0"/>
                                            </p:txEl>
                                          </p:spTgt>
                                        </p:tgtEl>
                                      </p:cBhvr>
                                    </p:animEffect>
                                    <p:anim calcmode="lin" valueType="num">
                                      <p:cBhvr additive="repl">
                                        <p:cTn id="8" dur="1000" fill="hold"/>
                                        <p:tgtEl>
                                          <p:spTgt spid="7169">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7169">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7171">
                                            <p:txEl>
                                              <p:pRg st="0" end="0"/>
                                            </p:txEl>
                                          </p:spTgt>
                                        </p:tgtEl>
                                        <p:attrNameLst>
                                          <p:attrName>style.visibility</p:attrName>
                                        </p:attrNameLst>
                                      </p:cBhvr>
                                      <p:to>
                                        <p:strVal val="visible"/>
                                      </p:to>
                                    </p:set>
                                    <p:animEffect transition="in" filter="fade">
                                      <p:cBhvr additive="repl">
                                        <p:cTn id="14" dur="1000"/>
                                        <p:tgtEl>
                                          <p:spTgt spid="7171">
                                            <p:txEl>
                                              <p:pRg st="0" end="0"/>
                                            </p:txEl>
                                          </p:spTgt>
                                        </p:tgtEl>
                                      </p:cBhvr>
                                    </p:animEffect>
                                    <p:anim calcmode="lin" valueType="num">
                                      <p:cBhvr additive="repl">
                                        <p:cTn id="15" dur="1000" fill="hold"/>
                                        <p:tgtEl>
                                          <p:spTgt spid="7171">
                                            <p:txEl>
                                              <p:pRg st="0" end="0"/>
                                            </p:txEl>
                                          </p:spTgt>
                                        </p:tgtEl>
                                        <p:attrNameLst>
                                          <p:attrName>ppt_x</p:attrName>
                                        </p:attrNameLst>
                                      </p:cBhvr>
                                      <p:tavLst>
                                        <p:tav tm="100000">
                                          <p:val>
                                            <p:strVal val="#ppt_x"/>
                                          </p:val>
                                        </p:tav>
                                        <p:tav>
                                          <p:val>
                                            <p:strVal val="#ppt_x"/>
                                          </p:val>
                                        </p:tav>
                                      </p:tavLst>
                                    </p:anim>
                                    <p:anim calcmode="lin" valueType="num">
                                      <p:cBhvr additive="repl">
                                        <p:cTn id="16" dur="1000" fill="hold"/>
                                        <p:tgtEl>
                                          <p:spTgt spid="7171">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fill="hold" nodeType="clickEffect">
                                  <p:stCondLst>
                                    <p:cond delay="0"/>
                                  </p:stCondLst>
                                  <p:childTnLst>
                                    <p:set>
                                      <p:cBhvr additive="repl">
                                        <p:cTn id="20" dur="1" fill="hold">
                                          <p:stCondLst>
                                            <p:cond delay="0"/>
                                          </p:stCondLst>
                                        </p:cTn>
                                        <p:tgtEl>
                                          <p:spTgt spid="7170">
                                            <p:txEl>
                                              <p:pRg st="0" end="0"/>
                                            </p:txEl>
                                          </p:spTgt>
                                        </p:tgtEl>
                                        <p:attrNameLst>
                                          <p:attrName>style.visibility</p:attrName>
                                        </p:attrNameLst>
                                      </p:cBhvr>
                                      <p:to>
                                        <p:strVal val="visible"/>
                                      </p:to>
                                    </p:set>
                                    <p:animEffect transition="in" filter="fade">
                                      <p:cBhvr additive="repl">
                                        <p:cTn id="21" dur="1000"/>
                                        <p:tgtEl>
                                          <p:spTgt spid="7170">
                                            <p:txEl>
                                              <p:pRg st="0" end="0"/>
                                            </p:txEl>
                                          </p:spTgt>
                                        </p:tgtEl>
                                      </p:cBhvr>
                                    </p:animEffect>
                                    <p:anim calcmode="lin" valueType="num">
                                      <p:cBhvr additive="repl">
                                        <p:cTn id="22" dur="1000" fill="hold"/>
                                        <p:tgtEl>
                                          <p:spTgt spid="7170">
                                            <p:txEl>
                                              <p:pRg st="0" end="0"/>
                                            </p:txEl>
                                          </p:spTgt>
                                        </p:tgtEl>
                                        <p:attrNameLst>
                                          <p:attrName>ppt_x</p:attrName>
                                        </p:attrNameLst>
                                      </p:cBhvr>
                                      <p:tavLst>
                                        <p:tav tm="100000">
                                          <p:val>
                                            <p:strVal val="#ppt_x"/>
                                          </p:val>
                                        </p:tav>
                                        <p:tav>
                                          <p:val>
                                            <p:strVal val="#ppt_x"/>
                                          </p:val>
                                        </p:tav>
                                      </p:tavLst>
                                    </p:anim>
                                    <p:anim calcmode="lin" valueType="num">
                                      <p:cBhvr additive="repl">
                                        <p:cTn id="23" dur="1000" fill="hold"/>
                                        <p:tgtEl>
                                          <p:spTgt spid="7170">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fill="hold" nodeType="clickEffect">
                                  <p:stCondLst>
                                    <p:cond delay="0"/>
                                  </p:stCondLst>
                                  <p:childTnLst>
                                    <p:set>
                                      <p:cBhvr additive="repl">
                                        <p:cTn id="27" dur="1" fill="hold">
                                          <p:stCondLst>
                                            <p:cond delay="0"/>
                                          </p:stCondLst>
                                        </p:cTn>
                                        <p:tgtEl>
                                          <p:spTgt spid="7170">
                                            <p:txEl>
                                              <p:pRg st="1" end="1"/>
                                            </p:txEl>
                                          </p:spTgt>
                                        </p:tgtEl>
                                        <p:attrNameLst>
                                          <p:attrName>style.visibility</p:attrName>
                                        </p:attrNameLst>
                                      </p:cBhvr>
                                      <p:to>
                                        <p:strVal val="visible"/>
                                      </p:to>
                                    </p:set>
                                    <p:animEffect transition="in" filter="fade">
                                      <p:cBhvr additive="repl">
                                        <p:cTn id="28" dur="1000"/>
                                        <p:tgtEl>
                                          <p:spTgt spid="7170">
                                            <p:txEl>
                                              <p:pRg st="1" end="1"/>
                                            </p:txEl>
                                          </p:spTgt>
                                        </p:tgtEl>
                                      </p:cBhvr>
                                    </p:animEffect>
                                    <p:anim calcmode="lin" valueType="num">
                                      <p:cBhvr additive="repl">
                                        <p:cTn id="29" dur="1000" fill="hold"/>
                                        <p:tgtEl>
                                          <p:spTgt spid="7170">
                                            <p:txEl>
                                              <p:pRg st="1" end="1"/>
                                            </p:txEl>
                                          </p:spTgt>
                                        </p:tgtEl>
                                        <p:attrNameLst>
                                          <p:attrName>ppt_x</p:attrName>
                                        </p:attrNameLst>
                                      </p:cBhvr>
                                      <p:tavLst>
                                        <p:tav tm="100000">
                                          <p:val>
                                            <p:strVal val="#ppt_x"/>
                                          </p:val>
                                        </p:tav>
                                        <p:tav>
                                          <p:val>
                                            <p:strVal val="#ppt_x"/>
                                          </p:val>
                                        </p:tav>
                                      </p:tavLst>
                                    </p:anim>
                                    <p:anim calcmode="lin" valueType="num">
                                      <p:cBhvr additive="repl">
                                        <p:cTn id="30" dur="1000" fill="hold"/>
                                        <p:tgtEl>
                                          <p:spTgt spid="7170">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fill="hold" nodeType="clickEffect">
                                  <p:stCondLst>
                                    <p:cond delay="0"/>
                                  </p:stCondLst>
                                  <p:childTnLst>
                                    <p:set>
                                      <p:cBhvr additive="repl">
                                        <p:cTn id="34" dur="1" fill="hold">
                                          <p:stCondLst>
                                            <p:cond delay="0"/>
                                          </p:stCondLst>
                                        </p:cTn>
                                        <p:tgtEl>
                                          <p:spTgt spid="7170">
                                            <p:txEl>
                                              <p:pRg st="2" end="2"/>
                                            </p:txEl>
                                          </p:spTgt>
                                        </p:tgtEl>
                                        <p:attrNameLst>
                                          <p:attrName>style.visibility</p:attrName>
                                        </p:attrNameLst>
                                      </p:cBhvr>
                                      <p:to>
                                        <p:strVal val="visible"/>
                                      </p:to>
                                    </p:set>
                                    <p:animEffect transition="in" filter="fade">
                                      <p:cBhvr additive="repl">
                                        <p:cTn id="35" dur="1000"/>
                                        <p:tgtEl>
                                          <p:spTgt spid="7170">
                                            <p:txEl>
                                              <p:pRg st="2" end="2"/>
                                            </p:txEl>
                                          </p:spTgt>
                                        </p:tgtEl>
                                      </p:cBhvr>
                                    </p:animEffect>
                                    <p:anim calcmode="lin" valueType="num">
                                      <p:cBhvr additive="repl">
                                        <p:cTn id="36" dur="1000" fill="hold"/>
                                        <p:tgtEl>
                                          <p:spTgt spid="7170">
                                            <p:txEl>
                                              <p:pRg st="2" end="2"/>
                                            </p:txEl>
                                          </p:spTgt>
                                        </p:tgtEl>
                                        <p:attrNameLst>
                                          <p:attrName>ppt_x</p:attrName>
                                        </p:attrNameLst>
                                      </p:cBhvr>
                                      <p:tavLst>
                                        <p:tav tm="100000">
                                          <p:val>
                                            <p:strVal val="#ppt_x"/>
                                          </p:val>
                                        </p:tav>
                                        <p:tav>
                                          <p:val>
                                            <p:strVal val="#ppt_x"/>
                                          </p:val>
                                        </p:tav>
                                      </p:tavLst>
                                    </p:anim>
                                    <p:anim calcmode="lin" valueType="num">
                                      <p:cBhvr additive="repl">
                                        <p:cTn id="37" dur="1000" fill="hold"/>
                                        <p:tgtEl>
                                          <p:spTgt spid="7170">
                                            <p:txEl>
                                              <p:pRg st="2" end="2"/>
                                            </p:txEl>
                                          </p:spTgt>
                                        </p:tgtEl>
                                        <p:attrNameLst>
                                          <p:attrName>ppt_y</p:attrName>
                                        </p:attrNameLst>
                                      </p:cBhvr>
                                      <p:tavLst>
                                        <p:tav tm="100000">
                                          <p:val>
                                            <p:strVal val="#ppt_y+.1"/>
                                          </p:val>
                                        </p:tav>
                                        <p:tav>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fill="hold" nodeType="clickEffect">
                                  <p:stCondLst>
                                    <p:cond delay="0"/>
                                  </p:stCondLst>
                                  <p:childTnLst>
                                    <p:set>
                                      <p:cBhvr additive="repl">
                                        <p:cTn id="41" dur="1" fill="hold">
                                          <p:stCondLst>
                                            <p:cond delay="0"/>
                                          </p:stCondLst>
                                        </p:cTn>
                                        <p:tgtEl>
                                          <p:spTgt spid="7170">
                                            <p:txEl>
                                              <p:pRg st="3" end="3"/>
                                            </p:txEl>
                                          </p:spTgt>
                                        </p:tgtEl>
                                        <p:attrNameLst>
                                          <p:attrName>style.visibility</p:attrName>
                                        </p:attrNameLst>
                                      </p:cBhvr>
                                      <p:to>
                                        <p:strVal val="visible"/>
                                      </p:to>
                                    </p:set>
                                    <p:animEffect transition="in" filter="fade">
                                      <p:cBhvr additive="repl">
                                        <p:cTn id="42" dur="1000"/>
                                        <p:tgtEl>
                                          <p:spTgt spid="7170">
                                            <p:txEl>
                                              <p:pRg st="3" end="3"/>
                                            </p:txEl>
                                          </p:spTgt>
                                        </p:tgtEl>
                                      </p:cBhvr>
                                    </p:animEffect>
                                    <p:anim calcmode="lin" valueType="num">
                                      <p:cBhvr additive="repl">
                                        <p:cTn id="43" dur="1000" fill="hold"/>
                                        <p:tgtEl>
                                          <p:spTgt spid="7170">
                                            <p:txEl>
                                              <p:pRg st="3" end="3"/>
                                            </p:txEl>
                                          </p:spTgt>
                                        </p:tgtEl>
                                        <p:attrNameLst>
                                          <p:attrName>ppt_x</p:attrName>
                                        </p:attrNameLst>
                                      </p:cBhvr>
                                      <p:tavLst>
                                        <p:tav tm="100000">
                                          <p:val>
                                            <p:strVal val="#ppt_x"/>
                                          </p:val>
                                        </p:tav>
                                        <p:tav>
                                          <p:val>
                                            <p:strVal val="#ppt_x"/>
                                          </p:val>
                                        </p:tav>
                                      </p:tavLst>
                                    </p:anim>
                                    <p:anim calcmode="lin" valueType="num">
                                      <p:cBhvr additive="repl">
                                        <p:cTn id="44" dur="1000" fill="hold"/>
                                        <p:tgtEl>
                                          <p:spTgt spid="7170">
                                            <p:txEl>
                                              <p:pRg st="3" end="3"/>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754063" y="1065213"/>
            <a:ext cx="85725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600" rIns="0" bIns="0"/>
          <a:lstStyle>
            <a:lvl1pPr indent="5334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Garamond" pitchFamily="18" charset="0"/>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Garamond" pitchFamily="18" charset="0"/>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Garamond" pitchFamily="18" charset="0"/>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Garamond" pitchFamily="18" charset="0"/>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Garamond" pitchFamily="18"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Garamond" pitchFamily="18"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Garamond" pitchFamily="18"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Garamond" pitchFamily="18"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Garamond" pitchFamily="18" charset="0"/>
              </a:defRPr>
            </a:lvl9pPr>
          </a:lstStyle>
          <a:p>
            <a:pPr algn="just" eaLnBrk="1" hangingPunct="1">
              <a:lnSpc>
                <a:spcPct val="95000"/>
              </a:lnSpc>
              <a:spcBef>
                <a:spcPts val="400"/>
              </a:spcBef>
              <a:buClr>
                <a:srgbClr val="000000"/>
              </a:buClr>
              <a:buSzPct val="100000"/>
              <a:buFont typeface="Times New Roman" pitchFamily="16" charset="0"/>
              <a:buNone/>
            </a:pPr>
            <a:r>
              <a:rPr lang="ru-RU" altLang="ru-RU">
                <a:solidFill>
                  <a:srgbClr val="FFFFFF"/>
                </a:solidFill>
                <a:latin typeface="Times New Roman" pitchFamily="16" charset="0"/>
              </a:rPr>
              <a:t>5. Совершившие правонарушение, влекущее административную ответственность, до достижения возраста, с которого наступает административная ответственность, в случаях, если личности несовершеннолетних не установлены, либо если личности несовершеннолетних не установлены, либо если они не имеют места жительства, места пребывания или не проживают на территории субъекта Российской Федерации, где ими было совершено правонарушение, либо если они проживают на территории субъекта Российской Федерации, где ими были совершено правонарушение, однако вследствие удаленности места их проживания не могут быть переданы родителям или иным законным представителям в течение срока, предусмотренного п.п.1 п. 2 ст. 21 настоящего Федерального закона;</a:t>
            </a:r>
          </a:p>
          <a:p>
            <a:pPr algn="just" eaLnBrk="1" hangingPunct="1">
              <a:lnSpc>
                <a:spcPct val="95000"/>
              </a:lnSpc>
              <a:spcBef>
                <a:spcPts val="400"/>
              </a:spcBef>
              <a:buClr>
                <a:srgbClr val="000000"/>
              </a:buClr>
              <a:buSzPct val="100000"/>
              <a:buFont typeface="Times New Roman" pitchFamily="16" charset="0"/>
              <a:buNone/>
            </a:pPr>
            <a:r>
              <a:rPr lang="ru-RU" altLang="ru-RU">
                <a:solidFill>
                  <a:srgbClr val="FFFFFF"/>
                </a:solidFill>
                <a:latin typeface="Times New Roman" pitchFamily="16" charset="0"/>
              </a:rPr>
              <a:t>6. Совершившие правонарушение, влекущее административную ответственность в случаях, если их личность не установлена, либо если они не имеют места жительства, места пребывания или не проживают на территории субъекта Российской Федерации, где ими было совершено правонарушение, либо если они проживают на территории субъекта Российской Федерации, где ими было совершено правонарушение, однако вследствие удаленности места их проживания не могут быть переданы родителям или иным законным представителям в течение срока, предусмотренного п.п.1 п.2 ст. 21 настоящего Федерального закона.</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fill="hold" nodeType="clickEffect">
                                  <p:stCondLst>
                                    <p:cond delay="0"/>
                                  </p:stCondLst>
                                  <p:childTnLst>
                                    <p:set>
                                      <p:cBhvr additive="repl">
                                        <p:cTn id="6" dur="1" fill="hold">
                                          <p:stCondLst>
                                            <p:cond delay="0"/>
                                          </p:stCondLst>
                                        </p:cTn>
                                        <p:tgtEl>
                                          <p:spTgt spid="8195">
                                            <p:txEl>
                                              <p:pRg st="0" end="0"/>
                                            </p:txEl>
                                          </p:spTgt>
                                        </p:tgtEl>
                                        <p:attrNameLst>
                                          <p:attrName>style.visibility</p:attrName>
                                        </p:attrNameLst>
                                      </p:cBhvr>
                                      <p:to>
                                        <p:strVal val="visible"/>
                                      </p:to>
                                    </p:set>
                                    <p:animEffect transition="in" filter="fade">
                                      <p:cBhvr additive="repl">
                                        <p:cTn id="7" dur="1000"/>
                                        <p:tgtEl>
                                          <p:spTgt spid="8195">
                                            <p:txEl>
                                              <p:pRg st="0" end="0"/>
                                            </p:txEl>
                                          </p:spTgt>
                                        </p:tgtEl>
                                      </p:cBhvr>
                                    </p:animEffect>
                                    <p:anim calcmode="lin" valueType="num">
                                      <p:cBhvr additive="repl">
                                        <p:cTn id="8" dur="1000" fill="hold"/>
                                        <p:tgtEl>
                                          <p:spTgt spid="8195">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8195">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8195">
                                            <p:txEl>
                                              <p:pRg st="1" end="1"/>
                                            </p:txEl>
                                          </p:spTgt>
                                        </p:tgtEl>
                                        <p:attrNameLst>
                                          <p:attrName>style.visibility</p:attrName>
                                        </p:attrNameLst>
                                      </p:cBhvr>
                                      <p:to>
                                        <p:strVal val="visible"/>
                                      </p:to>
                                    </p:set>
                                    <p:animEffect transition="in" filter="fade">
                                      <p:cBhvr additive="repl">
                                        <p:cTn id="14" dur="1000"/>
                                        <p:tgtEl>
                                          <p:spTgt spid="8195">
                                            <p:txEl>
                                              <p:pRg st="1" end="1"/>
                                            </p:txEl>
                                          </p:spTgt>
                                        </p:tgtEl>
                                      </p:cBhvr>
                                    </p:animEffect>
                                    <p:anim calcmode="lin" valueType="num">
                                      <p:cBhvr additive="repl">
                                        <p:cTn id="15" dur="1000" fill="hold"/>
                                        <p:tgtEl>
                                          <p:spTgt spid="8195">
                                            <p:txEl>
                                              <p:pRg st="1" end="1"/>
                                            </p:txEl>
                                          </p:spTgt>
                                        </p:tgtEl>
                                        <p:attrNameLst>
                                          <p:attrName>ppt_x</p:attrName>
                                        </p:attrNameLst>
                                      </p:cBhvr>
                                      <p:tavLst>
                                        <p:tav tm="100000">
                                          <p:val>
                                            <p:strVal val="#ppt_x"/>
                                          </p:val>
                                        </p:tav>
                                        <p:tav>
                                          <p:val>
                                            <p:strVal val="#ppt_x"/>
                                          </p:val>
                                        </p:tav>
                                      </p:tavLst>
                                    </p:anim>
                                    <p:anim calcmode="lin" valueType="num">
                                      <p:cBhvr additive="repl">
                                        <p:cTn id="16" dur="1000" fill="hold"/>
                                        <p:tgtEl>
                                          <p:spTgt spid="8195">
                                            <p:txEl>
                                              <p:pRg st="1" end="1"/>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rrowheads="1"/>
          </p:cNvSpPr>
          <p:nvPr>
            <p:ph type="title"/>
          </p:nvPr>
        </p:nvSpPr>
        <p:spPr>
          <a:xfrm>
            <a:off x="896938" y="779463"/>
            <a:ext cx="8143875" cy="571500"/>
          </a:xfrm>
        </p:spPr>
        <p:txBody>
          <a:bodyPr lIns="0" tIns="17640" rIns="0" bIns="0"/>
          <a:lstStyle/>
          <a:p>
            <a:pPr eaLnBrk="1" hangingPunct="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200" i="1" dirty="0" smtClean="0">
                <a:latin typeface="Times New Roman" pitchFamily="16" charset="0"/>
              </a:rPr>
              <a:t>ПОРЯДОК ПОМЕЩЕНИЯ:</a:t>
            </a:r>
          </a:p>
        </p:txBody>
      </p:sp>
      <p:sp>
        <p:nvSpPr>
          <p:cNvPr id="9219" name="Text Box 3"/>
          <p:cNvSpPr txBox="1">
            <a:spLocks noChangeArrowheads="1"/>
          </p:cNvSpPr>
          <p:nvPr/>
        </p:nvSpPr>
        <p:spPr bwMode="auto">
          <a:xfrm>
            <a:off x="968375" y="1493838"/>
            <a:ext cx="814387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1340" rIns="0" bIns="0"/>
          <a:lstStyle>
            <a:lvl1pPr indent="4445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9pPr>
          </a:lstStyle>
          <a:p>
            <a:pPr algn="just" eaLnBrk="1">
              <a:lnSpc>
                <a:spcPct val="95000"/>
              </a:lnSpc>
              <a:buClr>
                <a:srgbClr val="000000"/>
              </a:buClr>
              <a:buSzPct val="100000"/>
              <a:buFont typeface="Times New Roman" pitchFamily="16" charset="0"/>
              <a:buNone/>
            </a:pPr>
            <a:r>
              <a:rPr lang="en-US" altLang="ru-RU" sz="1700">
                <a:solidFill>
                  <a:srgbClr val="FFFFFF"/>
                </a:solidFill>
                <a:latin typeface="Times New Roman" pitchFamily="16" charset="0"/>
              </a:rPr>
              <a:t>- Дежурный по режиму и  воспитатель  регистрируют в журнале учета несовершеннолетних, доставленных в центр; формируют учетное дело, составляют акт приема несовершеннолетнего, составляют словесный портрет подростка.</a:t>
            </a:r>
          </a:p>
          <a:p>
            <a:pPr algn="just" eaLnBrk="1">
              <a:lnSpc>
                <a:spcPct val="95000"/>
              </a:lnSpc>
              <a:buClr>
                <a:srgbClr val="000000"/>
              </a:buClr>
              <a:buSzPct val="100000"/>
              <a:buFont typeface="Times New Roman" pitchFamily="16" charset="0"/>
              <a:buNone/>
            </a:pPr>
            <a:r>
              <a:rPr lang="en-US" altLang="ru-RU" sz="1700">
                <a:solidFill>
                  <a:srgbClr val="FFFFFF"/>
                </a:solidFill>
                <a:latin typeface="Times New Roman" pitchFamily="16" charset="0"/>
              </a:rPr>
              <a:t>- Медицинский работник Центра проводит первичный осмотр подростка, при необходимости помещает несовершеннолетнего в изолятор для проведения медицинских  процедур, что отражает в  справке о здоровье подростка.</a:t>
            </a:r>
          </a:p>
          <a:p>
            <a:pPr algn="just" eaLnBrk="1">
              <a:lnSpc>
                <a:spcPct val="95000"/>
              </a:lnSpc>
              <a:buClr>
                <a:srgbClr val="000000"/>
              </a:buClr>
              <a:buSzPct val="100000"/>
              <a:buFont typeface="Times New Roman" pitchFamily="16" charset="0"/>
              <a:buNone/>
            </a:pPr>
            <a:r>
              <a:rPr lang="en-US" altLang="ru-RU" sz="1700">
                <a:solidFill>
                  <a:srgbClr val="FFFFFF"/>
                </a:solidFill>
                <a:latin typeface="Times New Roman" pitchFamily="16" charset="0"/>
              </a:rPr>
              <a:t>- Начальник  Центра незамедлительно, не позднее чем через 24 часа уведомляет прокурора по месту нахождения этого Центра о помещении в него несовершеннолетнего; </a:t>
            </a:r>
          </a:p>
          <a:p>
            <a:pPr algn="just" eaLnBrk="1">
              <a:lnSpc>
                <a:spcPct val="95000"/>
              </a:lnSpc>
              <a:buClr>
                <a:srgbClr val="000000"/>
              </a:buClr>
              <a:buSzPct val="100000"/>
              <a:buFont typeface="Times New Roman" pitchFamily="16" charset="0"/>
              <a:buNone/>
            </a:pPr>
            <a:r>
              <a:rPr lang="en-US" altLang="ru-RU" sz="1700">
                <a:solidFill>
                  <a:srgbClr val="FFFFFF"/>
                </a:solidFill>
                <a:latin typeface="Times New Roman" pitchFamily="16" charset="0"/>
              </a:rPr>
              <a:t>- Воспитатель составляет учетно-статистическую карточку на подростка; берет первичное объяснение с подростка в котором выясняет: условия жизни и воспитания несовершеннолетнего в семье; их личные качества, интересы, причины самовольного прекращения работы, учебы, ухода из семьи, учебного заведения; недостатки в деятельности организаций и учебных заведений, способствующие совершению правонарушений. В случае доставления в центр временного содержания несовершеннолетних, указанных в п.п. 3-6 п.2 ст. 22 Федерального закона (если их личность не установлена), принимают меры к установлению личности доставленных по имеющимся у несовершеннолетних документам, используя сведения об их родителях или законных представителях, а также путем направления запросов в соответствующие органы внутренних дел, другие организации и учебные заведения.</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fill="hold" nodeType="clickEffect">
                                  <p:stCondLst>
                                    <p:cond delay="0"/>
                                  </p:stCondLst>
                                  <p:childTnLst>
                                    <p:set>
                                      <p:cBhvr additive="repl">
                                        <p:cTn id="6" dur="1" fill="hold">
                                          <p:stCondLst>
                                            <p:cond delay="0"/>
                                          </p:stCondLst>
                                        </p:cTn>
                                        <p:tgtEl>
                                          <p:spTgt spid="9217">
                                            <p:txEl>
                                              <p:pRg st="0" end="0"/>
                                            </p:txEl>
                                          </p:spTgt>
                                        </p:tgtEl>
                                        <p:attrNameLst>
                                          <p:attrName>style.visibility</p:attrName>
                                        </p:attrNameLst>
                                      </p:cBhvr>
                                      <p:to>
                                        <p:strVal val="visible"/>
                                      </p:to>
                                    </p:set>
                                    <p:animEffect transition="in" filter="fade">
                                      <p:cBhvr additive="repl">
                                        <p:cTn id="7" dur="1000"/>
                                        <p:tgtEl>
                                          <p:spTgt spid="9217">
                                            <p:txEl>
                                              <p:pRg st="0" end="0"/>
                                            </p:txEl>
                                          </p:spTgt>
                                        </p:tgtEl>
                                      </p:cBhvr>
                                    </p:animEffect>
                                    <p:anim calcmode="lin" valueType="num">
                                      <p:cBhvr additive="repl">
                                        <p:cTn id="8" dur="1000" fill="hold"/>
                                        <p:tgtEl>
                                          <p:spTgt spid="9217">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9217">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9219">
                                            <p:txEl>
                                              <p:pRg st="0" end="0"/>
                                            </p:txEl>
                                          </p:spTgt>
                                        </p:tgtEl>
                                        <p:attrNameLst>
                                          <p:attrName>style.visibility</p:attrName>
                                        </p:attrNameLst>
                                      </p:cBhvr>
                                      <p:to>
                                        <p:strVal val="visible"/>
                                      </p:to>
                                    </p:set>
                                    <p:animEffect transition="in" filter="fade">
                                      <p:cBhvr additive="repl">
                                        <p:cTn id="14" dur="1000"/>
                                        <p:tgtEl>
                                          <p:spTgt spid="9219">
                                            <p:txEl>
                                              <p:pRg st="0" end="0"/>
                                            </p:txEl>
                                          </p:spTgt>
                                        </p:tgtEl>
                                      </p:cBhvr>
                                    </p:animEffect>
                                    <p:anim calcmode="lin" valueType="num">
                                      <p:cBhvr additive="repl">
                                        <p:cTn id="15" dur="1000" fill="hold"/>
                                        <p:tgtEl>
                                          <p:spTgt spid="9219">
                                            <p:txEl>
                                              <p:pRg st="0" end="0"/>
                                            </p:txEl>
                                          </p:spTgt>
                                        </p:tgtEl>
                                        <p:attrNameLst>
                                          <p:attrName>ppt_x</p:attrName>
                                        </p:attrNameLst>
                                      </p:cBhvr>
                                      <p:tavLst>
                                        <p:tav tm="100000">
                                          <p:val>
                                            <p:strVal val="#ppt_x"/>
                                          </p:val>
                                        </p:tav>
                                        <p:tav>
                                          <p:val>
                                            <p:strVal val="#ppt_x"/>
                                          </p:val>
                                        </p:tav>
                                      </p:tavLst>
                                    </p:anim>
                                    <p:anim calcmode="lin" valueType="num">
                                      <p:cBhvr additive="repl">
                                        <p:cTn id="16" dur="1000" fill="hold"/>
                                        <p:tgtEl>
                                          <p:spTgt spid="9219">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fill="hold" nodeType="clickEffect">
                                  <p:stCondLst>
                                    <p:cond delay="0"/>
                                  </p:stCondLst>
                                  <p:childTnLst>
                                    <p:set>
                                      <p:cBhvr additive="repl">
                                        <p:cTn id="20" dur="1" fill="hold">
                                          <p:stCondLst>
                                            <p:cond delay="0"/>
                                          </p:stCondLst>
                                        </p:cTn>
                                        <p:tgtEl>
                                          <p:spTgt spid="9219">
                                            <p:txEl>
                                              <p:pRg st="1" end="1"/>
                                            </p:txEl>
                                          </p:spTgt>
                                        </p:tgtEl>
                                        <p:attrNameLst>
                                          <p:attrName>style.visibility</p:attrName>
                                        </p:attrNameLst>
                                      </p:cBhvr>
                                      <p:to>
                                        <p:strVal val="visible"/>
                                      </p:to>
                                    </p:set>
                                    <p:animEffect transition="in" filter="fade">
                                      <p:cBhvr additive="repl">
                                        <p:cTn id="21" dur="1000"/>
                                        <p:tgtEl>
                                          <p:spTgt spid="9219">
                                            <p:txEl>
                                              <p:pRg st="1" end="1"/>
                                            </p:txEl>
                                          </p:spTgt>
                                        </p:tgtEl>
                                      </p:cBhvr>
                                    </p:animEffect>
                                    <p:anim calcmode="lin" valueType="num">
                                      <p:cBhvr additive="repl">
                                        <p:cTn id="22" dur="1000" fill="hold"/>
                                        <p:tgtEl>
                                          <p:spTgt spid="9219">
                                            <p:txEl>
                                              <p:pRg st="1" end="1"/>
                                            </p:txEl>
                                          </p:spTgt>
                                        </p:tgtEl>
                                        <p:attrNameLst>
                                          <p:attrName>ppt_x</p:attrName>
                                        </p:attrNameLst>
                                      </p:cBhvr>
                                      <p:tavLst>
                                        <p:tav tm="100000">
                                          <p:val>
                                            <p:strVal val="#ppt_x"/>
                                          </p:val>
                                        </p:tav>
                                        <p:tav>
                                          <p:val>
                                            <p:strVal val="#ppt_x"/>
                                          </p:val>
                                        </p:tav>
                                      </p:tavLst>
                                    </p:anim>
                                    <p:anim calcmode="lin" valueType="num">
                                      <p:cBhvr additive="repl">
                                        <p:cTn id="23" dur="1000" fill="hold"/>
                                        <p:tgtEl>
                                          <p:spTgt spid="9219">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fill="hold" nodeType="clickEffect">
                                  <p:stCondLst>
                                    <p:cond delay="0"/>
                                  </p:stCondLst>
                                  <p:childTnLst>
                                    <p:set>
                                      <p:cBhvr additive="repl">
                                        <p:cTn id="27" dur="1" fill="hold">
                                          <p:stCondLst>
                                            <p:cond delay="0"/>
                                          </p:stCondLst>
                                        </p:cTn>
                                        <p:tgtEl>
                                          <p:spTgt spid="9219">
                                            <p:txEl>
                                              <p:pRg st="2" end="2"/>
                                            </p:txEl>
                                          </p:spTgt>
                                        </p:tgtEl>
                                        <p:attrNameLst>
                                          <p:attrName>style.visibility</p:attrName>
                                        </p:attrNameLst>
                                      </p:cBhvr>
                                      <p:to>
                                        <p:strVal val="visible"/>
                                      </p:to>
                                    </p:set>
                                    <p:animEffect transition="in" filter="fade">
                                      <p:cBhvr additive="repl">
                                        <p:cTn id="28" dur="1000"/>
                                        <p:tgtEl>
                                          <p:spTgt spid="9219">
                                            <p:txEl>
                                              <p:pRg st="2" end="2"/>
                                            </p:txEl>
                                          </p:spTgt>
                                        </p:tgtEl>
                                      </p:cBhvr>
                                    </p:animEffect>
                                    <p:anim calcmode="lin" valueType="num">
                                      <p:cBhvr additive="repl">
                                        <p:cTn id="29" dur="1000" fill="hold"/>
                                        <p:tgtEl>
                                          <p:spTgt spid="9219">
                                            <p:txEl>
                                              <p:pRg st="2" end="2"/>
                                            </p:txEl>
                                          </p:spTgt>
                                        </p:tgtEl>
                                        <p:attrNameLst>
                                          <p:attrName>ppt_x</p:attrName>
                                        </p:attrNameLst>
                                      </p:cBhvr>
                                      <p:tavLst>
                                        <p:tav tm="100000">
                                          <p:val>
                                            <p:strVal val="#ppt_x"/>
                                          </p:val>
                                        </p:tav>
                                        <p:tav>
                                          <p:val>
                                            <p:strVal val="#ppt_x"/>
                                          </p:val>
                                        </p:tav>
                                      </p:tavLst>
                                    </p:anim>
                                    <p:anim calcmode="lin" valueType="num">
                                      <p:cBhvr additive="repl">
                                        <p:cTn id="30" dur="1000" fill="hold"/>
                                        <p:tgtEl>
                                          <p:spTgt spid="9219">
                                            <p:txEl>
                                              <p:pRg st="2" end="2"/>
                                            </p:txEl>
                                          </p:spTgt>
                                        </p:tgtEl>
                                        <p:attrNameLst>
                                          <p:attrName>ppt_y</p:attrName>
                                        </p:attrNameLst>
                                      </p:cBhvr>
                                      <p:tavLst>
                                        <p:tav tm="100000">
                                          <p:val>
                                            <p:strVal val="#ppt_y+.1"/>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fill="hold" nodeType="clickEffect">
                                  <p:stCondLst>
                                    <p:cond delay="0"/>
                                  </p:stCondLst>
                                  <p:childTnLst>
                                    <p:set>
                                      <p:cBhvr additive="repl">
                                        <p:cTn id="34" dur="1" fill="hold">
                                          <p:stCondLst>
                                            <p:cond delay="0"/>
                                          </p:stCondLst>
                                        </p:cTn>
                                        <p:tgtEl>
                                          <p:spTgt spid="9219">
                                            <p:txEl>
                                              <p:pRg st="3" end="3"/>
                                            </p:txEl>
                                          </p:spTgt>
                                        </p:tgtEl>
                                        <p:attrNameLst>
                                          <p:attrName>style.visibility</p:attrName>
                                        </p:attrNameLst>
                                      </p:cBhvr>
                                      <p:to>
                                        <p:strVal val="visible"/>
                                      </p:to>
                                    </p:set>
                                    <p:animEffect transition="in" filter="fade">
                                      <p:cBhvr additive="repl">
                                        <p:cTn id="35" dur="1000"/>
                                        <p:tgtEl>
                                          <p:spTgt spid="9219">
                                            <p:txEl>
                                              <p:pRg st="3" end="3"/>
                                            </p:txEl>
                                          </p:spTgt>
                                        </p:tgtEl>
                                      </p:cBhvr>
                                    </p:animEffect>
                                    <p:anim calcmode="lin" valueType="num">
                                      <p:cBhvr additive="repl">
                                        <p:cTn id="36" dur="1000" fill="hold"/>
                                        <p:tgtEl>
                                          <p:spTgt spid="9219">
                                            <p:txEl>
                                              <p:pRg st="3" end="3"/>
                                            </p:txEl>
                                          </p:spTgt>
                                        </p:tgtEl>
                                        <p:attrNameLst>
                                          <p:attrName>ppt_x</p:attrName>
                                        </p:attrNameLst>
                                      </p:cBhvr>
                                      <p:tavLst>
                                        <p:tav tm="100000">
                                          <p:val>
                                            <p:strVal val="#ppt_x"/>
                                          </p:val>
                                        </p:tav>
                                        <p:tav>
                                          <p:val>
                                            <p:strVal val="#ppt_x"/>
                                          </p:val>
                                        </p:tav>
                                      </p:tavLst>
                                    </p:anim>
                                    <p:anim calcmode="lin" valueType="num">
                                      <p:cBhvr additive="repl">
                                        <p:cTn id="37" dur="1000" fill="hold"/>
                                        <p:tgtEl>
                                          <p:spTgt spid="9219">
                                            <p:txEl>
                                              <p:pRg st="3" end="3"/>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731838" y="993775"/>
            <a:ext cx="8772525" cy="5918200"/>
          </a:xfrm>
        </p:spPr>
        <p:txBody>
          <a:bodyPr lIns="0" tIns="12600" rIns="0" bIns="0"/>
          <a:lstStyle/>
          <a:p>
            <a:pPr marL="22225" indent="511175" algn="just" eaLnBrk="1" hangingPunct="1">
              <a:spcBef>
                <a:spcPts val="400"/>
              </a:spcBef>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1700" dirty="0" smtClean="0">
                <a:latin typeface="Times New Roman" pitchFamily="18" charset="0"/>
                <a:cs typeface="Times New Roman" pitchFamily="18" charset="0"/>
              </a:rPr>
              <a:t>Преступление является специфическим видом социальной деятельности человека, то есть волевым актом, имеющим предметное содержание, предполагающим цель, выбор средств, мотивов и оценку действий. В этом качестве преступная деятельность составляет важную характеристику субъекта преступления как личности, его сознания, психики.</a:t>
            </a:r>
          </a:p>
          <a:p>
            <a:pPr marL="22225" indent="511175" algn="just" eaLnBrk="1" hangingPunct="1">
              <a:spcBef>
                <a:spcPts val="400"/>
              </a:spcBef>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1700" dirty="0" smtClean="0">
                <a:latin typeface="Times New Roman" pitchFamily="18" charset="0"/>
                <a:cs typeface="Times New Roman" pitchFamily="18" charset="0"/>
              </a:rPr>
              <a:t>В своей деятельности сотрудники ЦВСНП сталкиваются с личностью несовершеннолетнего правонарушителя, а соответственно речь идет о поведении, и</a:t>
            </a:r>
            <a:r>
              <a:rPr lang="en-US" sz="1700" dirty="0" smtClean="0">
                <a:latin typeface="Times New Roman" pitchFamily="18" charset="0"/>
                <a:cs typeface="Times New Roman" pitchFamily="18" charset="0"/>
              </a:rPr>
              <a:t>.</a:t>
            </a:r>
            <a:r>
              <a:rPr lang="ru-RU" sz="1700" dirty="0" smtClean="0">
                <a:latin typeface="Times New Roman" pitchFamily="18" charset="0"/>
                <a:cs typeface="Times New Roman" pitchFamily="18" charset="0"/>
              </a:rPr>
              <a:t> в первую очередь</a:t>
            </a:r>
            <a:r>
              <a:rPr lang="en-US" sz="1700" dirty="0" smtClean="0">
                <a:latin typeface="Times New Roman" pitchFamily="18" charset="0"/>
                <a:cs typeface="Times New Roman" pitchFamily="18" charset="0"/>
              </a:rPr>
              <a:t>.</a:t>
            </a:r>
            <a:r>
              <a:rPr lang="ru-RU" sz="1700" dirty="0" smtClean="0">
                <a:latin typeface="Times New Roman" pitchFamily="18" charset="0"/>
                <a:cs typeface="Times New Roman" pitchFamily="18" charset="0"/>
              </a:rPr>
              <a:t> необходимо знать и применять основные формы индивидуальной профилактики, так как формы и  методы общей профилактики наиболее применимы для работы подразделений по делам несовершеннолетних.</a:t>
            </a:r>
          </a:p>
          <a:p>
            <a:pPr marL="22225" indent="511175" algn="just" eaLnBrk="1" hangingPunct="1">
              <a:spcBef>
                <a:spcPts val="400"/>
              </a:spcBef>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1700" dirty="0" smtClean="0">
                <a:latin typeface="Times New Roman" pitchFamily="18" charset="0"/>
                <a:cs typeface="Times New Roman" pitchFamily="18" charset="0"/>
              </a:rPr>
              <a:t>Целенаправленная профилактика невозможна без изучения социально-психологических факторов противоправного поведения.</a:t>
            </a:r>
          </a:p>
          <a:p>
            <a:pPr marL="22225" indent="511175" algn="just" eaLnBrk="1" hangingPunct="1">
              <a:spcBef>
                <a:spcPts val="400"/>
              </a:spcBef>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1700" dirty="0" smtClean="0">
                <a:latin typeface="Times New Roman" pitchFamily="18" charset="0"/>
                <a:cs typeface="Times New Roman" pitchFamily="18" charset="0"/>
              </a:rPr>
              <a:t>Работу с несовершеннолетними в ЦВСНП проводят сотрудники правоохранительных органов: воспитатели, дежурные по режиму и психолог. Состав, как правило, имеет высшее педагогическое и юридическое образование, в своей деятельности опирается на педагогические принципы, применяет меры психолого-педагогического воздействия на правонарушителей.</a:t>
            </a:r>
          </a:p>
          <a:p>
            <a:pPr marL="22225" indent="511175" algn="just" eaLnBrk="1" hangingPunct="1">
              <a:spcBef>
                <a:spcPts val="400"/>
              </a:spcBef>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1700" dirty="0" smtClean="0">
                <a:latin typeface="Times New Roman" pitchFamily="18" charset="0"/>
                <a:cs typeface="Times New Roman" pitchFamily="18" charset="0"/>
              </a:rPr>
              <a:t>Цели проводимой работы - формирование законопослушного поведения у подростков, разъяснение последствий преступной деятельности, развенчание ложного авторитета преступника, социально-психологическая реабилитация.</a:t>
            </a:r>
            <a:r>
              <a:rPr lang="ru-RU" sz="2200" dirty="0" smtClean="0"/>
              <a:t> </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Effect transition="in" filter="fade">
                                      <p:cBhvr additive="repl">
                                        <p:cTn id="7" dur="1000"/>
                                        <p:tgtEl>
                                          <p:spTgt spid="10242">
                                            <p:txEl>
                                              <p:pRg st="0" end="0"/>
                                            </p:txEl>
                                          </p:spTgt>
                                        </p:tgtEl>
                                      </p:cBhvr>
                                    </p:animEffect>
                                    <p:anim calcmode="lin" valueType="num">
                                      <p:cBhvr additive="repl">
                                        <p:cTn id="8" dur="1000" fill="hold"/>
                                        <p:tgtEl>
                                          <p:spTgt spid="10242">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10242">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10242">
                                            <p:txEl>
                                              <p:pRg st="1" end="1"/>
                                            </p:txEl>
                                          </p:spTgt>
                                        </p:tgtEl>
                                        <p:attrNameLst>
                                          <p:attrName>style.visibility</p:attrName>
                                        </p:attrNameLst>
                                      </p:cBhvr>
                                      <p:to>
                                        <p:strVal val="visible"/>
                                      </p:to>
                                    </p:set>
                                    <p:animEffect transition="in" filter="fade">
                                      <p:cBhvr additive="repl">
                                        <p:cTn id="14" dur="1000"/>
                                        <p:tgtEl>
                                          <p:spTgt spid="10242">
                                            <p:txEl>
                                              <p:pRg st="1" end="1"/>
                                            </p:txEl>
                                          </p:spTgt>
                                        </p:tgtEl>
                                      </p:cBhvr>
                                    </p:animEffect>
                                    <p:anim calcmode="lin" valueType="num">
                                      <p:cBhvr additive="repl">
                                        <p:cTn id="15" dur="1000" fill="hold"/>
                                        <p:tgtEl>
                                          <p:spTgt spid="10242">
                                            <p:txEl>
                                              <p:pRg st="1" end="1"/>
                                            </p:txEl>
                                          </p:spTgt>
                                        </p:tgtEl>
                                        <p:attrNameLst>
                                          <p:attrName>ppt_x</p:attrName>
                                        </p:attrNameLst>
                                      </p:cBhvr>
                                      <p:tavLst>
                                        <p:tav tm="100000">
                                          <p:val>
                                            <p:strVal val="#ppt_x"/>
                                          </p:val>
                                        </p:tav>
                                        <p:tav>
                                          <p:val>
                                            <p:strVal val="#ppt_x"/>
                                          </p:val>
                                        </p:tav>
                                      </p:tavLst>
                                    </p:anim>
                                    <p:anim calcmode="lin" valueType="num">
                                      <p:cBhvr additive="repl">
                                        <p:cTn id="16" dur="1000" fill="hold"/>
                                        <p:tgtEl>
                                          <p:spTgt spid="10242">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fill="hold" nodeType="clickEffect">
                                  <p:stCondLst>
                                    <p:cond delay="0"/>
                                  </p:stCondLst>
                                  <p:childTnLst>
                                    <p:set>
                                      <p:cBhvr additive="repl">
                                        <p:cTn id="20" dur="1" fill="hold">
                                          <p:stCondLst>
                                            <p:cond delay="0"/>
                                          </p:stCondLst>
                                        </p:cTn>
                                        <p:tgtEl>
                                          <p:spTgt spid="10242">
                                            <p:txEl>
                                              <p:pRg st="2" end="2"/>
                                            </p:txEl>
                                          </p:spTgt>
                                        </p:tgtEl>
                                        <p:attrNameLst>
                                          <p:attrName>style.visibility</p:attrName>
                                        </p:attrNameLst>
                                      </p:cBhvr>
                                      <p:to>
                                        <p:strVal val="visible"/>
                                      </p:to>
                                    </p:set>
                                    <p:animEffect transition="in" filter="fade">
                                      <p:cBhvr additive="repl">
                                        <p:cTn id="21" dur="1000"/>
                                        <p:tgtEl>
                                          <p:spTgt spid="10242">
                                            <p:txEl>
                                              <p:pRg st="2" end="2"/>
                                            </p:txEl>
                                          </p:spTgt>
                                        </p:tgtEl>
                                      </p:cBhvr>
                                    </p:animEffect>
                                    <p:anim calcmode="lin" valueType="num">
                                      <p:cBhvr additive="repl">
                                        <p:cTn id="22" dur="1000" fill="hold"/>
                                        <p:tgtEl>
                                          <p:spTgt spid="10242">
                                            <p:txEl>
                                              <p:pRg st="2" end="2"/>
                                            </p:txEl>
                                          </p:spTgt>
                                        </p:tgtEl>
                                        <p:attrNameLst>
                                          <p:attrName>ppt_x</p:attrName>
                                        </p:attrNameLst>
                                      </p:cBhvr>
                                      <p:tavLst>
                                        <p:tav tm="100000">
                                          <p:val>
                                            <p:strVal val="#ppt_x"/>
                                          </p:val>
                                        </p:tav>
                                        <p:tav>
                                          <p:val>
                                            <p:strVal val="#ppt_x"/>
                                          </p:val>
                                        </p:tav>
                                      </p:tavLst>
                                    </p:anim>
                                    <p:anim calcmode="lin" valueType="num">
                                      <p:cBhvr additive="repl">
                                        <p:cTn id="23" dur="1000" fill="hold"/>
                                        <p:tgtEl>
                                          <p:spTgt spid="10242">
                                            <p:txEl>
                                              <p:pRg st="2" end="2"/>
                                            </p:txEl>
                                          </p:spTgt>
                                        </p:tgtEl>
                                        <p:attrNameLst>
                                          <p:attrName>ppt_y</p:attrName>
                                        </p:attrNameLst>
                                      </p:cBhvr>
                                      <p:tavLst>
                                        <p:tav tm="100000">
                                          <p:val>
                                            <p:strVal val="#ppt_y+.1"/>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fill="hold" nodeType="clickEffect">
                                  <p:stCondLst>
                                    <p:cond delay="0"/>
                                  </p:stCondLst>
                                  <p:childTnLst>
                                    <p:set>
                                      <p:cBhvr additive="repl">
                                        <p:cTn id="27" dur="1" fill="hold">
                                          <p:stCondLst>
                                            <p:cond delay="0"/>
                                          </p:stCondLst>
                                        </p:cTn>
                                        <p:tgtEl>
                                          <p:spTgt spid="10242">
                                            <p:txEl>
                                              <p:pRg st="3" end="3"/>
                                            </p:txEl>
                                          </p:spTgt>
                                        </p:tgtEl>
                                        <p:attrNameLst>
                                          <p:attrName>style.visibility</p:attrName>
                                        </p:attrNameLst>
                                      </p:cBhvr>
                                      <p:to>
                                        <p:strVal val="visible"/>
                                      </p:to>
                                    </p:set>
                                    <p:animEffect transition="in" filter="fade">
                                      <p:cBhvr additive="repl">
                                        <p:cTn id="28" dur="1000"/>
                                        <p:tgtEl>
                                          <p:spTgt spid="10242">
                                            <p:txEl>
                                              <p:pRg st="3" end="3"/>
                                            </p:txEl>
                                          </p:spTgt>
                                        </p:tgtEl>
                                      </p:cBhvr>
                                    </p:animEffect>
                                    <p:anim calcmode="lin" valueType="num">
                                      <p:cBhvr additive="repl">
                                        <p:cTn id="29" dur="1000" fill="hold"/>
                                        <p:tgtEl>
                                          <p:spTgt spid="10242">
                                            <p:txEl>
                                              <p:pRg st="3" end="3"/>
                                            </p:txEl>
                                          </p:spTgt>
                                        </p:tgtEl>
                                        <p:attrNameLst>
                                          <p:attrName>ppt_x</p:attrName>
                                        </p:attrNameLst>
                                      </p:cBhvr>
                                      <p:tavLst>
                                        <p:tav tm="100000">
                                          <p:val>
                                            <p:strVal val="#ppt_x"/>
                                          </p:val>
                                        </p:tav>
                                        <p:tav>
                                          <p:val>
                                            <p:strVal val="#ppt_x"/>
                                          </p:val>
                                        </p:tav>
                                      </p:tavLst>
                                    </p:anim>
                                    <p:anim calcmode="lin" valueType="num">
                                      <p:cBhvr additive="repl">
                                        <p:cTn id="30" dur="1000" fill="hold"/>
                                        <p:tgtEl>
                                          <p:spTgt spid="10242">
                                            <p:txEl>
                                              <p:pRg st="3" end="3"/>
                                            </p:txEl>
                                          </p:spTgt>
                                        </p:tgtEl>
                                        <p:attrNameLst>
                                          <p:attrName>ppt_y</p:attrName>
                                        </p:attrNameLst>
                                      </p:cBhvr>
                                      <p:tavLst>
                                        <p:tav tm="100000">
                                          <p:val>
                                            <p:strVal val="#ppt_y+.1"/>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fill="hold" nodeType="clickEffect">
                                  <p:stCondLst>
                                    <p:cond delay="0"/>
                                  </p:stCondLst>
                                  <p:childTnLst>
                                    <p:set>
                                      <p:cBhvr additive="repl">
                                        <p:cTn id="34" dur="1" fill="hold">
                                          <p:stCondLst>
                                            <p:cond delay="0"/>
                                          </p:stCondLst>
                                        </p:cTn>
                                        <p:tgtEl>
                                          <p:spTgt spid="10242">
                                            <p:txEl>
                                              <p:pRg st="4" end="4"/>
                                            </p:txEl>
                                          </p:spTgt>
                                        </p:tgtEl>
                                        <p:attrNameLst>
                                          <p:attrName>style.visibility</p:attrName>
                                        </p:attrNameLst>
                                      </p:cBhvr>
                                      <p:to>
                                        <p:strVal val="visible"/>
                                      </p:to>
                                    </p:set>
                                    <p:animEffect transition="in" filter="fade">
                                      <p:cBhvr additive="repl">
                                        <p:cTn id="35" dur="1000"/>
                                        <p:tgtEl>
                                          <p:spTgt spid="10242">
                                            <p:txEl>
                                              <p:pRg st="4" end="4"/>
                                            </p:txEl>
                                          </p:spTgt>
                                        </p:tgtEl>
                                      </p:cBhvr>
                                    </p:animEffect>
                                    <p:anim calcmode="lin" valueType="num">
                                      <p:cBhvr additive="repl">
                                        <p:cTn id="36" dur="1000" fill="hold"/>
                                        <p:tgtEl>
                                          <p:spTgt spid="10242">
                                            <p:txEl>
                                              <p:pRg st="4" end="4"/>
                                            </p:txEl>
                                          </p:spTgt>
                                        </p:tgtEl>
                                        <p:attrNameLst>
                                          <p:attrName>ppt_x</p:attrName>
                                        </p:attrNameLst>
                                      </p:cBhvr>
                                      <p:tavLst>
                                        <p:tav tm="100000">
                                          <p:val>
                                            <p:strVal val="#ppt_x"/>
                                          </p:val>
                                        </p:tav>
                                        <p:tav>
                                          <p:val>
                                            <p:strVal val="#ppt_x"/>
                                          </p:val>
                                        </p:tav>
                                      </p:tavLst>
                                    </p:anim>
                                    <p:anim calcmode="lin" valueType="num">
                                      <p:cBhvr additive="repl">
                                        <p:cTn id="37" dur="1000" fill="hold"/>
                                        <p:tgtEl>
                                          <p:spTgt spid="10242">
                                            <p:txEl>
                                              <p:pRg st="4" end="4"/>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Rot="1" noChangeArrowheads="1"/>
          </p:cNvSpPr>
          <p:nvPr>
            <p:ph type="title"/>
          </p:nvPr>
        </p:nvSpPr>
        <p:spPr>
          <a:xfrm>
            <a:off x="896938" y="850900"/>
            <a:ext cx="8501062" cy="1260475"/>
          </a:xfrm>
        </p:spPr>
        <p:txBody>
          <a:bodyPr lIns="0" tIns="16380" rIns="0" bIns="0"/>
          <a:lstStyle/>
          <a:p>
            <a:pPr eaLnBrk="1" hangingPunct="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200" i="1" dirty="0" smtClean="0">
                <a:latin typeface="Times New Roman" pitchFamily="16" charset="0"/>
              </a:rPr>
              <a:t>ИНДИВИДУАЛЬНАЯ ПРОФИЛАКТИЧЕСКАЯ РАБОТА С НЕСОВЕРШЕННОЛЕТНИМИ:</a:t>
            </a:r>
          </a:p>
        </p:txBody>
      </p:sp>
      <p:sp>
        <p:nvSpPr>
          <p:cNvPr id="11266" name="Text Box 2"/>
          <p:cNvSpPr txBox="1">
            <a:spLocks noChangeArrowheads="1"/>
          </p:cNvSpPr>
          <p:nvPr/>
        </p:nvSpPr>
        <p:spPr bwMode="auto">
          <a:xfrm>
            <a:off x="896938" y="2351088"/>
            <a:ext cx="8429625"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3860" rIns="0" bIns="0"/>
          <a:lstStyle>
            <a:lvl1pPr indent="5334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Garamond" pitchFamily="18" charset="0"/>
              </a:defRPr>
            </a:lvl9pPr>
          </a:lstStyle>
          <a:p>
            <a:pPr algn="just" eaLnBrk="1" hangingPunct="1">
              <a:lnSpc>
                <a:spcPct val="95000"/>
              </a:lnSpc>
              <a:spcBef>
                <a:spcPts val="350"/>
              </a:spcBef>
              <a:buClr>
                <a:srgbClr val="000000"/>
              </a:buClr>
              <a:buSzPct val="100000"/>
              <a:buFont typeface="Times New Roman" pitchFamily="16" charset="0"/>
              <a:buNone/>
            </a:pPr>
            <a:r>
              <a:rPr lang="ru-RU" altLang="ru-RU" sz="2000">
                <a:solidFill>
                  <a:srgbClr val="FFFFFF"/>
                </a:solidFill>
                <a:latin typeface="Times New Roman" pitchFamily="16" charset="0"/>
              </a:rPr>
              <a:t>Воспитатели проводят индивидуально-профилактическую работу с несовершеннолетними, находящимися в центре временного содержания, обращая особое внимание на развитие положительных склонностей и интересов, устранение недостатков в поведении, приобщение к учебе и труду.</a:t>
            </a:r>
          </a:p>
          <a:p>
            <a:pPr algn="just" eaLnBrk="1" hangingPunct="1">
              <a:lnSpc>
                <a:spcPct val="95000"/>
              </a:lnSpc>
              <a:spcBef>
                <a:spcPts val="350"/>
              </a:spcBef>
              <a:buClr>
                <a:srgbClr val="000000"/>
              </a:buClr>
              <a:buSzPct val="100000"/>
              <a:buFont typeface="Times New Roman" pitchFamily="16" charset="0"/>
              <a:buNone/>
            </a:pPr>
            <a:r>
              <a:rPr lang="ru-RU" altLang="ru-RU" sz="2000">
                <a:solidFill>
                  <a:srgbClr val="FFFFFF"/>
                </a:solidFill>
                <a:latin typeface="Times New Roman" pitchFamily="16" charset="0"/>
              </a:rPr>
              <a:t> Информируют заинтересованные органы и учреждения о причинах и условиях безнадзорности и правонарушений несовершеннолетних и вносят соответствующие предложения об их устранении, а также по вопросам организации обучения и трудового воспитания детей и подростков, находящихся в Центре, оказания им помощи в бытовом и трудовом устройстве. </a:t>
            </a:r>
          </a:p>
          <a:p>
            <a:pPr algn="just" eaLnBrk="1" hangingPunct="1">
              <a:lnSpc>
                <a:spcPct val="95000"/>
              </a:lnSpc>
              <a:spcBef>
                <a:spcPts val="350"/>
              </a:spcBef>
              <a:buClr>
                <a:srgbClr val="000000"/>
              </a:buClr>
              <a:buSzPct val="100000"/>
              <a:buFont typeface="Times New Roman" pitchFamily="16" charset="0"/>
              <a:buNone/>
            </a:pPr>
            <a:r>
              <a:rPr lang="ru-RU" altLang="ru-RU" sz="2000">
                <a:solidFill>
                  <a:srgbClr val="FFFFFF"/>
                </a:solidFill>
                <a:latin typeface="Times New Roman" pitchFamily="16" charset="0"/>
              </a:rPr>
              <a:t>На каждого подростка, содержащегося в ЦВСНП</a:t>
            </a:r>
            <a:r>
              <a:rPr lang="en-US" altLang="ru-RU" sz="2000">
                <a:solidFill>
                  <a:srgbClr val="FFFFFF"/>
                </a:solidFill>
                <a:latin typeface="Times New Roman" pitchFamily="16" charset="0"/>
              </a:rPr>
              <a:t>.</a:t>
            </a:r>
            <a:r>
              <a:rPr lang="ru-RU" altLang="ru-RU" sz="2000">
                <a:solidFill>
                  <a:srgbClr val="FFFFFF"/>
                </a:solidFill>
                <a:latin typeface="Times New Roman" pitchFamily="16" charset="0"/>
              </a:rPr>
              <a:t> воспитателями ведется учетное дело</a:t>
            </a:r>
            <a:r>
              <a:rPr lang="en-US" altLang="ru-RU" sz="2000">
                <a:solidFill>
                  <a:srgbClr val="FFFFFF"/>
                </a:solidFill>
                <a:latin typeface="Times New Roman" pitchFamily="16" charset="0"/>
              </a:rPr>
              <a:t>.</a:t>
            </a:r>
            <a:r>
              <a:rPr lang="ru-RU" altLang="ru-RU" sz="2000">
                <a:solidFill>
                  <a:srgbClr val="FFFFFF"/>
                </a:solidFill>
                <a:latin typeface="Times New Roman" pitchFamily="16" charset="0"/>
              </a:rPr>
              <a:t> в котором сосредотачиваются все документы по помещению, нахождению и последующему устройству подростка.</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fill="hold" nodeType="clickEffect">
                                  <p:stCondLst>
                                    <p:cond delay="0"/>
                                  </p:stCondLst>
                                  <p:childTnLst>
                                    <p:set>
                                      <p:cBhvr additive="repl">
                                        <p:cTn id="6" dur="1" fill="hold">
                                          <p:stCondLst>
                                            <p:cond delay="0"/>
                                          </p:stCondLst>
                                        </p:cTn>
                                        <p:tgtEl>
                                          <p:spTgt spid="11265">
                                            <p:txEl>
                                              <p:pRg st="0" end="0"/>
                                            </p:txEl>
                                          </p:spTgt>
                                        </p:tgtEl>
                                        <p:attrNameLst>
                                          <p:attrName>style.visibility</p:attrName>
                                        </p:attrNameLst>
                                      </p:cBhvr>
                                      <p:to>
                                        <p:strVal val="visible"/>
                                      </p:to>
                                    </p:set>
                                    <p:animEffect transition="in" filter="fade">
                                      <p:cBhvr additive="repl">
                                        <p:cTn id="7" dur="1000"/>
                                        <p:tgtEl>
                                          <p:spTgt spid="11265">
                                            <p:txEl>
                                              <p:pRg st="0" end="0"/>
                                            </p:txEl>
                                          </p:spTgt>
                                        </p:tgtEl>
                                      </p:cBhvr>
                                    </p:animEffect>
                                    <p:anim calcmode="lin" valueType="num">
                                      <p:cBhvr additive="repl">
                                        <p:cTn id="8" dur="1000" fill="hold"/>
                                        <p:tgtEl>
                                          <p:spTgt spid="11265">
                                            <p:txEl>
                                              <p:pRg st="0" end="0"/>
                                            </p:txEl>
                                          </p:spTgt>
                                        </p:tgtEl>
                                        <p:attrNameLst>
                                          <p:attrName>ppt_x</p:attrName>
                                        </p:attrNameLst>
                                      </p:cBhvr>
                                      <p:tavLst>
                                        <p:tav tm="100000">
                                          <p:val>
                                            <p:strVal val="#ppt_x"/>
                                          </p:val>
                                        </p:tav>
                                        <p:tav>
                                          <p:val>
                                            <p:strVal val="#ppt_x"/>
                                          </p:val>
                                        </p:tav>
                                      </p:tavLst>
                                    </p:anim>
                                    <p:anim calcmode="lin" valueType="num">
                                      <p:cBhvr additive="repl">
                                        <p:cTn id="9" dur="1000" fill="hold"/>
                                        <p:tgtEl>
                                          <p:spTgt spid="11265">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fill="hold" nodeType="clickEffect">
                                  <p:stCondLst>
                                    <p:cond delay="0"/>
                                  </p:stCondLst>
                                  <p:childTnLst>
                                    <p:set>
                                      <p:cBhvr additive="repl">
                                        <p:cTn id="13" dur="1" fill="hold">
                                          <p:stCondLst>
                                            <p:cond delay="0"/>
                                          </p:stCondLst>
                                        </p:cTn>
                                        <p:tgtEl>
                                          <p:spTgt spid="11266">
                                            <p:txEl>
                                              <p:pRg st="0" end="0"/>
                                            </p:txEl>
                                          </p:spTgt>
                                        </p:tgtEl>
                                        <p:attrNameLst>
                                          <p:attrName>style.visibility</p:attrName>
                                        </p:attrNameLst>
                                      </p:cBhvr>
                                      <p:to>
                                        <p:strVal val="visible"/>
                                      </p:to>
                                    </p:set>
                                    <p:animEffect transition="in" filter="fade">
                                      <p:cBhvr additive="repl">
                                        <p:cTn id="14" dur="1000"/>
                                        <p:tgtEl>
                                          <p:spTgt spid="11266">
                                            <p:txEl>
                                              <p:pRg st="0" end="0"/>
                                            </p:txEl>
                                          </p:spTgt>
                                        </p:tgtEl>
                                      </p:cBhvr>
                                    </p:animEffect>
                                    <p:anim calcmode="lin" valueType="num">
                                      <p:cBhvr additive="repl">
                                        <p:cTn id="15" dur="1000" fill="hold"/>
                                        <p:tgtEl>
                                          <p:spTgt spid="11266">
                                            <p:txEl>
                                              <p:pRg st="0" end="0"/>
                                            </p:txEl>
                                          </p:spTgt>
                                        </p:tgtEl>
                                        <p:attrNameLst>
                                          <p:attrName>ppt_x</p:attrName>
                                        </p:attrNameLst>
                                      </p:cBhvr>
                                      <p:tavLst>
                                        <p:tav tm="100000">
                                          <p:val>
                                            <p:strVal val="#ppt_x"/>
                                          </p:val>
                                        </p:tav>
                                        <p:tav>
                                          <p:val>
                                            <p:strVal val="#ppt_x"/>
                                          </p:val>
                                        </p:tav>
                                      </p:tavLst>
                                    </p:anim>
                                    <p:anim calcmode="lin" valueType="num">
                                      <p:cBhvr additive="repl">
                                        <p:cTn id="16" dur="1000" fill="hold"/>
                                        <p:tgtEl>
                                          <p:spTgt spid="11266">
                                            <p:txEl>
                                              <p:pRg st="0" end="0"/>
                                            </p:txEl>
                                          </p:spTgt>
                                        </p:tgtEl>
                                        <p:attrNameLst>
                                          <p:attrName>ppt_y</p:attrName>
                                        </p:attrNameLst>
                                      </p:cBhvr>
                                      <p:tavLst>
                                        <p:tav tm="100000">
                                          <p:val>
                                            <p:strVal val="#ppt_y+.1"/>
                                          </p:val>
                                        </p:tav>
                                        <p:tav>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fill="hold" nodeType="clickEffect">
                                  <p:stCondLst>
                                    <p:cond delay="0"/>
                                  </p:stCondLst>
                                  <p:childTnLst>
                                    <p:set>
                                      <p:cBhvr additive="repl">
                                        <p:cTn id="20" dur="1" fill="hold">
                                          <p:stCondLst>
                                            <p:cond delay="0"/>
                                          </p:stCondLst>
                                        </p:cTn>
                                        <p:tgtEl>
                                          <p:spTgt spid="11266">
                                            <p:txEl>
                                              <p:pRg st="1" end="1"/>
                                            </p:txEl>
                                          </p:spTgt>
                                        </p:tgtEl>
                                        <p:attrNameLst>
                                          <p:attrName>style.visibility</p:attrName>
                                        </p:attrNameLst>
                                      </p:cBhvr>
                                      <p:to>
                                        <p:strVal val="visible"/>
                                      </p:to>
                                    </p:set>
                                    <p:animEffect transition="in" filter="fade">
                                      <p:cBhvr additive="repl">
                                        <p:cTn id="21" dur="1000"/>
                                        <p:tgtEl>
                                          <p:spTgt spid="11266">
                                            <p:txEl>
                                              <p:pRg st="1" end="1"/>
                                            </p:txEl>
                                          </p:spTgt>
                                        </p:tgtEl>
                                      </p:cBhvr>
                                    </p:animEffect>
                                    <p:anim calcmode="lin" valueType="num">
                                      <p:cBhvr additive="repl">
                                        <p:cTn id="22" dur="1000" fill="hold"/>
                                        <p:tgtEl>
                                          <p:spTgt spid="11266">
                                            <p:txEl>
                                              <p:pRg st="1" end="1"/>
                                            </p:txEl>
                                          </p:spTgt>
                                        </p:tgtEl>
                                        <p:attrNameLst>
                                          <p:attrName>ppt_x</p:attrName>
                                        </p:attrNameLst>
                                      </p:cBhvr>
                                      <p:tavLst>
                                        <p:tav tm="100000">
                                          <p:val>
                                            <p:strVal val="#ppt_x"/>
                                          </p:val>
                                        </p:tav>
                                        <p:tav>
                                          <p:val>
                                            <p:strVal val="#ppt_x"/>
                                          </p:val>
                                        </p:tav>
                                      </p:tavLst>
                                    </p:anim>
                                    <p:anim calcmode="lin" valueType="num">
                                      <p:cBhvr additive="repl">
                                        <p:cTn id="23" dur="1000" fill="hold"/>
                                        <p:tgtEl>
                                          <p:spTgt spid="11266">
                                            <p:txEl>
                                              <p:pRg st="1" end="1"/>
                                            </p:txEl>
                                          </p:spTgt>
                                        </p:tgtEl>
                                        <p:attrNameLst>
                                          <p:attrName>ppt_y</p:attrName>
                                        </p:attrNameLst>
                                      </p:cBhvr>
                                      <p:tavLst>
                                        <p:tav tm="100000">
                                          <p:val>
                                            <p:strVal val="#ppt_y+.1"/>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fill="hold" nodeType="clickEffect">
                                  <p:stCondLst>
                                    <p:cond delay="0"/>
                                  </p:stCondLst>
                                  <p:childTnLst>
                                    <p:set>
                                      <p:cBhvr additive="repl">
                                        <p:cTn id="27" dur="1" fill="hold">
                                          <p:stCondLst>
                                            <p:cond delay="0"/>
                                          </p:stCondLst>
                                        </p:cTn>
                                        <p:tgtEl>
                                          <p:spTgt spid="11266">
                                            <p:txEl>
                                              <p:pRg st="2" end="2"/>
                                            </p:txEl>
                                          </p:spTgt>
                                        </p:tgtEl>
                                        <p:attrNameLst>
                                          <p:attrName>style.visibility</p:attrName>
                                        </p:attrNameLst>
                                      </p:cBhvr>
                                      <p:to>
                                        <p:strVal val="visible"/>
                                      </p:to>
                                    </p:set>
                                    <p:animEffect transition="in" filter="fade">
                                      <p:cBhvr additive="repl">
                                        <p:cTn id="28" dur="1000"/>
                                        <p:tgtEl>
                                          <p:spTgt spid="11266">
                                            <p:txEl>
                                              <p:pRg st="2" end="2"/>
                                            </p:txEl>
                                          </p:spTgt>
                                        </p:tgtEl>
                                      </p:cBhvr>
                                    </p:animEffect>
                                    <p:anim calcmode="lin" valueType="num">
                                      <p:cBhvr additive="repl">
                                        <p:cTn id="29" dur="1000" fill="hold"/>
                                        <p:tgtEl>
                                          <p:spTgt spid="11266">
                                            <p:txEl>
                                              <p:pRg st="2" end="2"/>
                                            </p:txEl>
                                          </p:spTgt>
                                        </p:tgtEl>
                                        <p:attrNameLst>
                                          <p:attrName>ppt_x</p:attrName>
                                        </p:attrNameLst>
                                      </p:cBhvr>
                                      <p:tavLst>
                                        <p:tav tm="100000">
                                          <p:val>
                                            <p:strVal val="#ppt_x"/>
                                          </p:val>
                                        </p:tav>
                                        <p:tav>
                                          <p:val>
                                            <p:strVal val="#ppt_x"/>
                                          </p:val>
                                        </p:tav>
                                      </p:tavLst>
                                    </p:anim>
                                    <p:anim calcmode="lin" valueType="num">
                                      <p:cBhvr additive="repl">
                                        <p:cTn id="30" dur="1000" fill="hold"/>
                                        <p:tgtEl>
                                          <p:spTgt spid="11266">
                                            <p:txEl>
                                              <p:pRg st="2" end="2"/>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1127</TotalTime>
  <Words>1680</Words>
  <Application>Microsoft Office PowerPoint</Application>
  <PresentationFormat>Произвольный</PresentationFormat>
  <Paragraphs>110</Paragraphs>
  <Slides>23</Slides>
  <Notes>23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Garamond</vt:lpstr>
      <vt:lpstr>Arial</vt:lpstr>
      <vt:lpstr>Wingdings</vt:lpstr>
      <vt:lpstr>Times New Roman</vt:lpstr>
      <vt:lpstr>Течение</vt:lpstr>
      <vt:lpstr> ЦЕНТР  ВРЕМЕННОГО СОДЕРЖАНИЯ  ДЛЯ НЕСОВЕРШЕННОЛЕТНИХ ПРАВОНАРУШИТЕЛЕЙ (ЦВСНП)</vt:lpstr>
      <vt:lpstr>Презентация PowerPoint</vt:lpstr>
      <vt:lpstr>    ЗАДАЧИ ЦЕНТРОВ ВРЕМЕННОГО СОДЕРЖАНИЯ ДЛЯ НЕСОВЕРШЕННОЛЕТНИХ ПРАВОНАРУШИТЕЛЕЙ ОРГАНОВ ВНУТРЕННИХ ДЕЛ:  </vt:lpstr>
      <vt:lpstr>ОСНОВАНИЯ ПОМЕЩЕНИЯ НЕСОВЕРШЕННОЛЕТНИХ В ЦВСНП: </vt:lpstr>
      <vt:lpstr>КАТЕГОРИИ НЕСОВЕРШЕННОЛЕТНИХ, КОТОРЫЕ МОГУТ БЫТЬ ПОМЕЩЕНЫ В ЦВСНП </vt:lpstr>
      <vt:lpstr>Презентация PowerPoint</vt:lpstr>
      <vt:lpstr>ПОРЯДОК ПОМЕЩЕНИЯ:</vt:lpstr>
      <vt:lpstr>Презентация PowerPoint</vt:lpstr>
      <vt:lpstr>ИНДИВИДУАЛЬНАЯ ПРОФИЛАКТИЧЕСКАЯ РАБОТА С НЕСОВЕРШЕННОЛЕТНИМИ:</vt:lpstr>
      <vt:lpstr>РАБОТА С НЕСОВЕРШЕННОЛЕТНИМИ СТРОИТСЯ НА ОСНОВЕ ИНДИВИДУАЛЬНОГО ПЛАНА ПО СЛЕДУЮЩИМ НАПРАВЛЕНИЯМ:</vt:lpstr>
      <vt:lpstr>Презентация PowerPoint</vt:lpstr>
      <vt:lpstr>ФОРМЫ ПРОВЕДЕНИЯ МЕРОПРИЯТИЙ:</vt:lpstr>
      <vt:lpstr>МЫ СОТРУДНИЧАЕМ:</vt:lpstr>
      <vt:lpstr>Презентация PowerPoint</vt:lpstr>
      <vt:lpstr>ПСИХОЛОГИЧЕСКАЯ РАБОТА</vt:lpstr>
      <vt:lpstr>ПСИХОЛОГИЧЕСКАЯ РАБОТА ВКЛЮЧАЕТ СЛЕДУЮЩИЕ ФОРМЫ: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Темно-синий с оранжевым</dc:title>
  <dc:creator>User</dc:creator>
  <dc:description>Оранжевый заголовок на темно-синем фоне; оранжевые линии по нижней границе</dc:description>
  <cp:lastModifiedBy>Светлана Юрьевна Белянчева</cp:lastModifiedBy>
  <cp:revision>29</cp:revision>
  <cp:lastPrinted>1601-01-01T00:00:00Z</cp:lastPrinted>
  <dcterms:created xsi:type="dcterms:W3CDTF">2014-07-20T15:11:09Z</dcterms:created>
  <dcterms:modified xsi:type="dcterms:W3CDTF">2015-06-30T09:57:15Z</dcterms:modified>
</cp:coreProperties>
</file>