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44" r:id="rId7"/>
    <p:sldMasterId id="2147483768" r:id="rId8"/>
    <p:sldMasterId id="2147483792" r:id="rId9"/>
    <p:sldMasterId id="2147483816" r:id="rId10"/>
    <p:sldMasterId id="2147483982" r:id="rId11"/>
    <p:sldMasterId id="2147483994" r:id="rId12"/>
    <p:sldMasterId id="2147484007" r:id="rId13"/>
    <p:sldMasterId id="2147484019" r:id="rId14"/>
    <p:sldMasterId id="2147484031" r:id="rId15"/>
  </p:sldMasterIdLst>
  <p:notesMasterIdLst>
    <p:notesMasterId r:id="rId83"/>
  </p:notesMasterIdLst>
  <p:handoutMasterIdLst>
    <p:handoutMasterId r:id="rId84"/>
  </p:handoutMasterIdLst>
  <p:sldIdLst>
    <p:sldId id="408" r:id="rId16"/>
    <p:sldId id="400" r:id="rId17"/>
    <p:sldId id="427" r:id="rId18"/>
    <p:sldId id="403" r:id="rId19"/>
    <p:sldId id="410" r:id="rId20"/>
    <p:sldId id="411" r:id="rId21"/>
    <p:sldId id="429" r:id="rId22"/>
    <p:sldId id="452" r:id="rId23"/>
    <p:sldId id="412" r:id="rId24"/>
    <p:sldId id="413" r:id="rId25"/>
    <p:sldId id="414" r:id="rId26"/>
    <p:sldId id="482" r:id="rId27"/>
    <p:sldId id="415" r:id="rId28"/>
    <p:sldId id="407" r:id="rId29"/>
    <p:sldId id="469" r:id="rId30"/>
    <p:sldId id="480" r:id="rId31"/>
    <p:sldId id="481" r:id="rId32"/>
    <p:sldId id="470" r:id="rId33"/>
    <p:sldId id="472" r:id="rId34"/>
    <p:sldId id="474" r:id="rId35"/>
    <p:sldId id="476" r:id="rId36"/>
    <p:sldId id="416" r:id="rId37"/>
    <p:sldId id="477" r:id="rId38"/>
    <p:sldId id="419" r:id="rId39"/>
    <p:sldId id="420" r:id="rId40"/>
    <p:sldId id="431" r:id="rId41"/>
    <p:sldId id="475" r:id="rId42"/>
    <p:sldId id="479" r:id="rId43"/>
    <p:sldId id="457" r:id="rId44"/>
    <p:sldId id="458" r:id="rId45"/>
    <p:sldId id="459" r:id="rId46"/>
    <p:sldId id="460" r:id="rId47"/>
    <p:sldId id="463" r:id="rId48"/>
    <p:sldId id="375" r:id="rId49"/>
    <p:sldId id="435" r:id="rId50"/>
    <p:sldId id="349" r:id="rId51"/>
    <p:sldId id="409" r:id="rId52"/>
    <p:sldId id="417" r:id="rId53"/>
    <p:sldId id="418" r:id="rId54"/>
    <p:sldId id="357" r:id="rId55"/>
    <p:sldId id="350" r:id="rId56"/>
    <p:sldId id="351" r:id="rId57"/>
    <p:sldId id="352" r:id="rId58"/>
    <p:sldId id="363" r:id="rId59"/>
    <p:sldId id="364" r:id="rId60"/>
    <p:sldId id="445" r:id="rId61"/>
    <p:sldId id="447" r:id="rId62"/>
    <p:sldId id="465" r:id="rId63"/>
    <p:sldId id="449" r:id="rId64"/>
    <p:sldId id="444" r:id="rId65"/>
    <p:sldId id="434" r:id="rId66"/>
    <p:sldId id="451" r:id="rId67"/>
    <p:sldId id="360" r:id="rId68"/>
    <p:sldId id="380" r:id="rId69"/>
    <p:sldId id="381" r:id="rId70"/>
    <p:sldId id="379" r:id="rId71"/>
    <p:sldId id="355" r:id="rId72"/>
    <p:sldId id="356" r:id="rId73"/>
    <p:sldId id="358" r:id="rId74"/>
    <p:sldId id="359" r:id="rId75"/>
    <p:sldId id="368" r:id="rId76"/>
    <p:sldId id="338" r:id="rId77"/>
    <p:sldId id="343" r:id="rId78"/>
    <p:sldId id="345" r:id="rId79"/>
    <p:sldId id="346" r:id="rId80"/>
    <p:sldId id="347" r:id="rId81"/>
    <p:sldId id="348" r:id="rId8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C0024"/>
    <a:srgbClr val="FFFFFF"/>
    <a:srgbClr val="7ACCFE"/>
    <a:srgbClr val="8FE2FF"/>
    <a:srgbClr val="B7F6FF"/>
    <a:srgbClr val="79D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slide" Target="slides/slide40.xml"/><Relationship Id="rId63" Type="http://schemas.openxmlformats.org/officeDocument/2006/relationships/slide" Target="slides/slide48.xml"/><Relationship Id="rId68" Type="http://schemas.openxmlformats.org/officeDocument/2006/relationships/slide" Target="slides/slide53.xml"/><Relationship Id="rId76" Type="http://schemas.openxmlformats.org/officeDocument/2006/relationships/slide" Target="slides/slide61.xml"/><Relationship Id="rId8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slide" Target="slides/slide38.xml"/><Relationship Id="rId58" Type="http://schemas.openxmlformats.org/officeDocument/2006/relationships/slide" Target="slides/slide43.xml"/><Relationship Id="rId66" Type="http://schemas.openxmlformats.org/officeDocument/2006/relationships/slide" Target="slides/slide51.xml"/><Relationship Id="rId74" Type="http://schemas.openxmlformats.org/officeDocument/2006/relationships/slide" Target="slides/slide59.xml"/><Relationship Id="rId79" Type="http://schemas.openxmlformats.org/officeDocument/2006/relationships/slide" Target="slides/slide64.xml"/><Relationship Id="rId8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46.xml"/><Relationship Id="rId82" Type="http://schemas.openxmlformats.org/officeDocument/2006/relationships/slide" Target="slides/slide67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slide" Target="slides/slide41.xml"/><Relationship Id="rId64" Type="http://schemas.openxmlformats.org/officeDocument/2006/relationships/slide" Target="slides/slide49.xml"/><Relationship Id="rId69" Type="http://schemas.openxmlformats.org/officeDocument/2006/relationships/slide" Target="slides/slide54.xml"/><Relationship Id="rId77" Type="http://schemas.openxmlformats.org/officeDocument/2006/relationships/slide" Target="slides/slide62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72" Type="http://schemas.openxmlformats.org/officeDocument/2006/relationships/slide" Target="slides/slide57.xml"/><Relationship Id="rId80" Type="http://schemas.openxmlformats.org/officeDocument/2006/relationships/slide" Target="slides/slide65.xml"/><Relationship Id="rId85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59" Type="http://schemas.openxmlformats.org/officeDocument/2006/relationships/slide" Target="slides/slide44.xml"/><Relationship Id="rId67" Type="http://schemas.openxmlformats.org/officeDocument/2006/relationships/slide" Target="slides/slide52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54" Type="http://schemas.openxmlformats.org/officeDocument/2006/relationships/slide" Target="slides/slide39.xml"/><Relationship Id="rId62" Type="http://schemas.openxmlformats.org/officeDocument/2006/relationships/slide" Target="slides/slide47.xml"/><Relationship Id="rId70" Type="http://schemas.openxmlformats.org/officeDocument/2006/relationships/slide" Target="slides/slide55.xml"/><Relationship Id="rId75" Type="http://schemas.openxmlformats.org/officeDocument/2006/relationships/slide" Target="slides/slide60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slide" Target="slides/slide42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Relationship Id="rId60" Type="http://schemas.openxmlformats.org/officeDocument/2006/relationships/slide" Target="slides/slide45.xml"/><Relationship Id="rId65" Type="http://schemas.openxmlformats.org/officeDocument/2006/relationships/slide" Target="slides/slide50.xml"/><Relationship Id="rId73" Type="http://schemas.openxmlformats.org/officeDocument/2006/relationships/slide" Target="slides/slide58.xml"/><Relationship Id="rId78" Type="http://schemas.openxmlformats.org/officeDocument/2006/relationships/slide" Target="slides/slide63.xml"/><Relationship Id="rId81" Type="http://schemas.openxmlformats.org/officeDocument/2006/relationships/slide" Target="slides/slide66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C00F3A-835E-446E-986E-0349F46D6F22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5BC145-F3CD-4F87-938F-FF6A2FC41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9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9F1FF7-73B0-43E7-9160-42FB1401909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F2B9A9-22C5-48DC-9E71-1647BD9A7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52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C18893-299C-4E81-9ABF-7D59E03BBD3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По мере  развития задачи формирования усложняются.  Теперь речь идет уже о более серьезных вещах, чем первая улыбка.  Здесь программа предлагает нам  целый  комплекс  важнейших умений, которые нужно сформировать у детей в возрасте от 2.5 до 9-10 месяцев, и «которые не могут появиться у ребенка без специального обучения (развитие движений, действий с предметами, совершенствование восприятия и др.)» (с.24). (курсив мой).   </a:t>
            </a:r>
          </a:p>
          <a:p>
            <a:r>
              <a:rPr lang="ru-RU" smtClean="0"/>
              <a:t>Можно составить длинный перечень этих действий, каждое из которых совершенно необходимо формировать  для всестороннего  развития: схватывать игрушку, брать ее из рук взрослого, перекатывать ее из одного места в другое из разных положений,  стучать погремушкой, катать мяч, вкладывать и вынимать предметы из коробки, говорить  «ам-ам, дай», гулить, произносить «ба», «ма», проявлять эмоциональный отклик, радоваться при появлении матери  и т.д. и  т.п.(с. 26-29). </a:t>
            </a:r>
          </a:p>
          <a:p>
            <a:endParaRPr lang="ru-RU" smtClean="0"/>
          </a:p>
        </p:txBody>
      </p:sp>
      <p:sp>
        <p:nvSpPr>
          <p:cNvPr id="26726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CC4BC4-EDAA-4EF7-8155-E10BB023A9DD}" type="slidenum">
              <a:rPr lang="ru-RU" sz="1200">
                <a:solidFill>
                  <a:srgbClr val="000000"/>
                </a:solidFill>
                <a:cs typeface="Arial" charset="0"/>
              </a:rPr>
              <a:pPr algn="r"/>
              <a:t>29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1EB4-A517-4487-9A60-B19585BABC7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93C6-0176-4FF0-9BE0-1B5AAEF03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312F-E06B-4569-9B92-F65D16118C1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3AE2-0792-481E-9BF1-8FAA51C7B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8EEE-95C8-4AB9-AA1E-EE6B2C33303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B500-B630-402C-9A75-485F8BE38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5F25-9480-4A2D-9A51-B86C43AC38E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00DA-BE48-4646-B30E-B65A84226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0599-2265-444C-8EBC-35B0CF42C43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F89E-D7C4-40D6-B733-3863FC62D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C4F5-3733-48AF-8476-360D96B2AB1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D475-030D-49CD-9542-0B8E2981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D829-B7DF-4AA4-9D89-5794B7A473B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A7CC-7F39-4680-B556-2BEA96A1E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3D9F-57E2-4C10-93D4-A15A86ABB9B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380D-56DF-4F1E-A94F-E4B3C2B61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1A0C3-33AD-40E3-86E4-1E63D2A6470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A0A8-68BD-421B-A822-D55FE5552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D2D2-36FB-4B73-BA34-D510E58F0BD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5B2C-A435-4DAC-8971-D783EA5FA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C2E8-811C-4EC6-98E3-E8A3112AE14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478D-CF47-4176-BF89-4DD20E478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C3E0-FB0B-4110-B51E-4EA2928FA1A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FC58-DE25-42E8-89FD-2A6B47362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0DCD-999E-4ECD-8F09-B3E8AAAF6DB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A8EB-6D29-478D-BC68-1FFC19D59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7AA2-808A-4DDF-A4A7-250C6051C8D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A2A9-8763-46EF-884E-A1399EB7F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24B4-FB6A-4A1C-978C-1564FF911AD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42E8-CD00-4EAE-9804-FA16282C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D75E-9B07-4EF0-A668-EF22CC907A6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E760-D842-430A-8813-D4AA45781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C11F-B594-4CD6-A73D-C90FA02CC93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0C6D-3506-41F5-8195-40F75E393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5E97-EE6E-48D2-B84D-6D951294104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4BE-19C4-4C4F-934F-6013E78A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BDCC-038B-401B-8EDF-87491FD2192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3D34-00C9-4F08-A166-6B9CED1EB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3013-BF4D-4693-8791-11330A4905E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53DF-7511-45CD-A889-0C279F7D3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E2BB-32B7-4130-A5EF-A3042954CE6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F5B5-940E-4E14-9130-4D62B58CE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3C76-BACC-49D6-84FB-154D93FA492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D5CB-F7D9-4E1A-ACEF-F8E2048A3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1547-DD3E-4522-BABC-7F02DCB9507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C651-6ED7-4698-9A68-AB168D28E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7149-15C5-4FC4-8612-9B6EB91C2D3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24B92-8EBC-4D84-A139-FF49536A1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873E-1452-4484-AAC1-52C489DED5F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4E59-3CC5-42FE-9199-D3B5A2E8F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E0BB-AA1E-44C0-979A-8FF578F008A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FA63-B7A3-4C60-AF07-033C4BC2B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69074CD-E639-400A-9CDA-27C4C6C5A9B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4ED9182-B3E2-42F7-95CD-2D415B57C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852F368-7E96-4C0F-914B-0A42A03B1EF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D8513A8-E2F0-463C-9C51-545B95997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939D35E-E867-4A00-B41A-13F1156D9BB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1BC4B6D-1B63-4A7C-9D0F-4EF4D07CF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8F36C1A-853D-42B0-B3F7-6954835611D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121CDB8-B134-4958-BCCC-E716FE7AD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03CDA6B-9C5D-4BED-A655-55BAF31B5A3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66FEEDD-1283-405A-ACE7-2AD224979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499EE24-6080-4D2C-A27A-0EB0CEFDE55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F4EEC18-0802-4086-B8DA-6592E340E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4F2BEC2-0A3E-4C50-BFF4-0C78823AC43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100C1E6-1702-46CA-B34D-9166B992B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E683D64-974A-4737-A2D1-D3EBF916549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6F9FA11-D0C8-4865-BE3B-9BEE4435E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F89B-B355-4261-A201-785AB34A77E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C194-08D7-4F7B-A4CA-8BD9D939B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260C018-CE74-4CD8-8E5D-C0219C65710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6CB142B-A0F3-437A-A5F7-F843E8C24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5B690B2-05C4-4065-A5A6-56EB4B16868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9D3CD40-EC16-4655-BED1-C178D37D6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AB0C-CA7D-4523-BFDA-E95F02F287F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E875-01B4-4AF1-9094-52C682B4E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265EB-A2D5-4020-AB63-D5F9A56AC0D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C2F8-4FFA-41AD-B4C0-23F542438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FA727C-85B7-440D-B5A9-CD674DEC6C6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C3E2C42-F06A-43F2-8ACC-367AE8AB4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8EA97C-7EF4-4AE6-860C-B36513A5D8B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EC96F1-F311-4248-9E1C-77347F0A6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FE3230-1E11-4A0D-B87A-A912057AE01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FACFCE-C704-410B-A4CB-A5F18EB82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B3303D-9C9D-45F2-B791-73C2C8B1CA2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82C728B-4879-4998-8003-8DEBDE9DA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419C4F-6B0A-4B64-91E3-D6FD9163360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AE4E6B-B52B-4E10-B26F-0C6A053EB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3E6B16-36D7-4B45-910F-0D5118B85BD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6C42F1C-F52E-48B2-ABA0-C357DA4C2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64B9-00DF-4A25-A8F3-A613DC32419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9559-9DAE-4877-9EBF-D2AE20F43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3247BA2-2685-43D6-AAC4-41DE555BFEC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856906-1B07-455A-878F-859F5F91D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2B0AC1-B61B-40F6-9C8A-09E4265FA65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8EFC686-627C-4855-9F64-D95247812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A80168F-3818-4CD8-BC6C-6B16F9C4C9D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69C766-80BE-4F0E-9CF1-79FB9FF2B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9EECEC4-74F1-4CF3-820A-2473A09BFB6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D33B7DB-0FB8-40A5-A14B-A9E968002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5BCADA-3111-4F3D-8D3D-CB260FF4B70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417D8C7-EEC8-4B8D-8F17-479631E2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977922D-F955-4D2B-BFB3-2F97FFAADFE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352AD0-4885-4EDB-A118-B2ADD2378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58F8F0D-CD46-4AD0-B54F-A9DF333321B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9AA61D2-842B-4F7F-9C73-CDD1F28D6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73258C-2464-4065-B466-1DFB6FA229F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8208AE-AF1B-4CB8-90EE-01D36BC0D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A3686D-1CA4-4408-9C87-30942AF022B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65CD58-49A1-466D-B8FB-83C445CBB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B30A1A-9F1B-4732-B9CE-C40DA606F74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3571D92-7FCC-48C0-9E95-FE9200739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6C41-C2A2-4652-A2CE-60A00DE8847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919B-3F26-49B3-AD94-D9DB9DCC5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33C42DB-2E99-4A99-848A-043CE3AE27C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91A177-28CB-42CB-8D33-DFF424D59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998BDD2-707A-4778-8D02-12E9DF60450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66BC99F-2081-49FA-BC4C-3A4F561F8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0049D65-359F-47A4-96E8-42EBFBF6415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8CE09C3-3E2C-4DA4-AF08-65C66CF69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C6FE0E-8E1B-4D6F-BDC9-0F152CE7175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256032-C561-4F8A-8C8A-9A674B86F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3ED757-3B26-4814-A699-9F96B1C9AFA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19DD2A-64F1-448A-99A5-8D5761414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26316F-B458-4E69-8133-9AF7602458A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B81616F-5287-444A-997D-E76ED8B5C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D63E61B-2FEC-45BB-8A0E-F4C23FCFFFA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FDD0265-779B-4F7A-A752-A4DDA539D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388BFD-C964-4413-BF1F-2433C114506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E96D42C-7D17-4963-98EF-BAF0C1E05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C45B569-F81D-4DDD-AEDC-1CC7FE16AFE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7869A5-6C8F-4915-A196-0BD5DE437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699DC21-9075-43E1-9362-A1A1A2D9A08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05CA212-A900-4827-9509-F176EFACB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7977-7F6E-459F-8978-DE5DBA463FA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E0776-1AC9-42EE-A024-C5F06DC9C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C88AF7-9E02-439A-8444-ECE05F91BBC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43CDD4-C9A4-435B-B8A6-E96574F97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FECCB80-549A-41B2-B114-AC00A292987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CAF92E3-7E68-4A07-B5BD-D721C306B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7B07D2-EAF0-4702-8600-AE291895E54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92C261-C383-4270-80E4-A6FC87D30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809D6E-9598-4B00-A535-96F592632A3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A796E4-BB2E-4F70-833F-4AA4930BE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46A3DA-F2EE-49DF-93BD-145B63F859F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CA3946-3A8D-4736-AF8D-F02DE3F1F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D45117-07B4-499A-8E41-37E85D127EA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E2CFBCA-8CBA-49F9-A60D-405ED9A07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3839B7B-3161-462E-9E4F-EEB88D45B6B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BCD7C50-B979-42A6-A38F-EAE977BED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C52D-FB3C-40BE-9159-7385DEBA6C2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9365-BFE7-4444-9DDB-9CAE96028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A038-D2C4-4BD2-937F-FD71C2AEB59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A2FD-39AF-4F57-8291-3DDD66659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45E8-878D-4FD5-8209-C7368F30D14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8B09-DA94-437B-A42B-DB6B1EC99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3716-68C1-4ABC-8E9E-F515AB9889A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E925-5D86-43DC-8651-05B938380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5D4-9527-47B6-94EB-493FFE9ADDF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07021-33C8-4C62-B2D2-B013EFAB0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6410-6ED4-42C0-8CC4-36E47B2E3EA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A9A5-AB6F-473C-AB16-4E2086AD0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1C01-D9DF-453D-B15E-A13147B5B34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2B611-0C9F-4F03-AA69-8FBAADBEB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AD3F-800A-4C52-BE39-C0F23792912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1A34-A023-4E0E-BBD1-19D8DF223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1897-17F6-4C85-A1DE-C5B3878417A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1E4D-54CE-4177-BDCD-A3884EC3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E3EC-DEBB-494A-8F7F-810DF641E7A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C9D0-DCF2-49CF-B661-2974F9721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0CF6-04C4-4169-BFD2-37AD183B050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C503-D7F4-49F5-B1F8-D5E115799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63C9-DB6D-44F4-B1AE-E1897900BC5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C279-946C-45EC-89A4-FE24773F6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E817-F39E-4120-B497-333AA1E73AF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887C-9801-488B-9595-15D4B5192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28BA-8861-4D0D-A164-1E702382DD0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8290-3536-4848-8DC7-CE02EC9CB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7F41-C063-44B8-B025-C1082D7B07C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E1219-371D-4B80-BEE3-1CEB7DF98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5009-450F-4CBE-BBDE-0CAF45960CA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1B4E8-6BD9-4589-8C76-7333FAFCC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FA93-3D54-4D10-8D0B-B3D718D0488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15BD-820A-4EDD-84E3-41CB93C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F3A7-F02A-447E-84DB-4407003DBD7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8CE0-65D1-4B3D-AFFB-F18861E6D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7F2A-8F52-4916-B6B5-BAC6AC0972C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2D2D-530B-4538-BCB8-5E1F51AF2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CC42-D4EC-45B7-BC18-F97B0387B90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9D42-BB48-465D-93A2-73B9CB568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FBF67-0A5F-47D7-B7C5-77BB81BF2C8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30D7-367D-4FEE-ACDE-0CE805718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117C-CB59-4030-99C2-FE031D3DDAD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063E-48AF-4532-BA6E-1C606040F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BB22-8B4D-4F5E-B009-7D6A05D5999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97B4-B93A-484D-8EA2-2C95DC7B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9147-88B5-4D27-B5AE-7F86726615B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7391-78B0-437D-9EAE-660DF8F09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BDFE2-EA68-4746-8191-22398A462D1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9B77-4382-460E-83D7-3597D4E52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F0E5-D5B1-4660-8735-EF26B7C7BEC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2310-3841-4401-A68E-5D560288D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711A-7000-437B-9C03-277743B497E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517A5-7471-4D5F-8A88-6A26416BC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2E80-15AF-4799-AE7C-114EF6517D3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E652D-6BD5-4D92-A67F-8C4CC979C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371B4-83A1-4582-A222-0F6BD2028E2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AE34-8C2F-4E17-A44D-D7B240C26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2EF7-D5BF-4501-9E61-306213B0D66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B913-44FA-40CA-B852-E92CEB7E2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8D50-F1A5-47D5-8491-EF9F3488B28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0D50-3A9F-452D-92A2-BF6FDB6D0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4644-F3FD-4595-A72B-A33703EC592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9274-26A8-4CBC-BC3E-36C46FE9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CAD6-511D-4294-9FCD-6037081413A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DECE-8EF7-4A2B-8AB7-8908A9F5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653B-082D-4C04-A5DD-BF5A87B6B7C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FB4B7-E847-4CD5-BEC1-77D08FE68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7876-BB13-47F4-BE25-067245B7852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F35A-C246-49FE-9E40-AE14E237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7529-B007-49CF-8BE0-D63BB41A4D8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7BD2-1A0D-4187-89E4-8C7887723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0E50-FEED-425F-B63E-13E72926B5E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BE5E-428C-4328-93E7-1E4232711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F67E-F463-42CD-80DE-2AE077CB714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4D6E-5A09-4B39-9AAE-D4427C530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453A-6FCB-4E2B-A12F-D44B07E99F5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5044-A27D-4CA5-BD67-CD4664BE8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FEF2-2881-411B-8A0F-15B707D7DF3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FB1D-0E50-41D5-B82C-661575A5F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C3A3-DF34-4765-9BB4-2762D060F21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6F9E-B067-412E-BC76-D2CEB9BA5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963B-6559-49B0-B213-4C29639332E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4A7A-3D67-416E-B754-C2EAF0157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5F9B-CBD7-4B09-8CC1-AE90AB0424F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F4E5-4756-4C20-9830-CA3E26BB1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DED3-09A9-4437-84FE-BFCF4D52E55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A006-D766-40B9-A64E-B22B4802C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0386-C54F-4931-87C6-E4F573BED1C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67DE-D847-43FB-AC05-AD0A14BE9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BBA8-5D4A-45EC-AD14-21E2A78CE05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8B9-D1ED-407F-A995-F33C8F119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91567-A046-4E2E-869C-BAF1C04433B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53FD-19A8-423A-B906-843DA040A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0CC7-A916-441A-86A1-44D735894A0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E2622-0166-4581-8255-B78BE1184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67AF-6E12-4964-AD4D-414A469C1A9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683E-32F4-4A03-BCE8-6AB8F648C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B2BB-C936-48FD-8B56-389522F64A5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AC0-3D28-4540-A92C-41712520F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9E39-B2E1-4E55-9E23-5F85DAFFB26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D0A6-3F4D-41E6-B338-214433BE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A692-C6CE-422B-8E66-8CF7F9752F1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B4A0-0DDD-4CE7-A32D-94F18FD10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2254-24E3-453E-A1A0-F44E056E923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F570-9840-4D65-AC4C-A6B7977E7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199C-A786-4B36-B0E7-9CD5E03F4E1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B3A4-4D76-4A30-9D9D-ABDED8517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6BED-FE97-43CB-B8E6-0C3729C60F7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B4B1-3118-464C-9DCE-4AD86A2DB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39EF-2E69-4D25-A1B0-4A7E94A7690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B679A-BFB6-426F-89CF-05E122AAE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B31C-9C16-4982-9743-8DEA9CA0C453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F1E5-BB04-4681-B980-665312A17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D5D6-42EC-4E52-92E3-230C0BCD08F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8663C-1D96-4D49-97C2-EBC2AB237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C44D0-30E7-431A-BBEA-F6175E497D4F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B05C4-7A02-40A4-B7EE-18056BE30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ADB9-2C66-4A04-8923-843BB707BDB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0519-99C2-41FB-A031-B62707101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9D55-C206-439A-8325-39055AB8368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729B-B367-4724-A55E-93A41942D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E400-417C-480D-AA99-EF11899A312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D803-E417-49C4-A0A1-CE76C203D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A4D6-5303-4133-A316-138CA74EC80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112F-DC3B-43B8-B5AC-D01E46E74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B1BF-B01D-487A-A1EC-E0D14F3F261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EB3B-D68A-417B-9981-96B66B4E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B731-F0E1-4EBB-A74A-5E169DEC0E5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4F3B-650E-48D4-BEBE-ECD3CE8DE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2A16-45BB-4F2E-92FC-1B2303552CC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B27D3-336B-4EC6-9AB8-7F649D60C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430B-0213-47FC-AC29-D408D32F2A5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2D6D-48D4-4F45-9635-3561150D3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394A-0928-4F4A-9D08-12BB9589791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EC67-30B8-4B46-922E-8B65ABA7D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5039-54FD-432F-91B5-5E9A162B646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065D-B7C3-48F0-A614-422785415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C34F-2F3B-4BED-ADB0-9DC4EFAC6CD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3AC9-CFCF-4324-9CDC-B3FD100FD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8AB6-F327-4CE8-A48C-7CAA28A438A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F8D9-27CB-4CC4-AB56-D5401A4D9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0DC5-9A8B-433C-981B-C4CD5CD36C2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44AD-C517-4E6A-BCEA-15635243C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69C1-5F74-4EDB-8DBF-7745BF4B19B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8AEB-0BF9-4061-90CE-8C0049483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DDC64-8A65-47A7-AD1B-73AAAF4E8F8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3600-816A-4581-8A9F-C2D79394A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05D03-3C6D-4932-87DD-F93BD5ECD64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BC5-982C-4746-AB6C-205A6AEB3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C3D2-14C6-4305-BC2A-44B660D616C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EBDE8-7D54-4EF8-9406-EFAE63A0A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1A11-057F-44AE-8733-3662CE81A5E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CB438-2147-4C8F-BEB7-0CE0F20B2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BAC36-D03A-4232-8910-25F88C38507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6EF6-DCC9-4101-B5B4-203EFACDA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39E6-CB84-411D-A78B-B3DE06851B1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4B62-5533-4020-B4DE-ABB172C96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E106-72B6-4A7A-87B4-8E59582CC38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28FF-BB0F-4C44-9A8C-C6654E1F3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C624-124B-471F-AE09-0BD3D22D4B3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1659-4430-4C15-BB5C-0256BFE66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39D5-9FB4-4125-9F09-F68A7F9EB13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90831-E346-47C9-B2BB-92F69D270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23EB-55DE-4446-9056-D480E34E854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FC18-1802-4659-9721-A62B577B5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5A5D-BD6B-4FAE-8038-2069810503E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084D-2465-4E22-8053-102C99B6F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50AA-60D2-466A-BE75-32C15D6FF56C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629D-7493-4116-816E-9738BF454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AA3C-783C-411F-B27C-9C4079D1FCF7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DBF3-C5FC-4525-AC04-FE5524FB3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D2B6-93D0-4346-9765-FA370BC4765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7CAC-BC6C-4508-98AB-15369AFD8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0B92-6F60-449C-B07F-B34A2DCD2AB0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CB3F-309E-4780-AEB5-4E77779C3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D25E-8B94-4A5D-AB1D-02EB46EE9EF5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E716-7F97-4F43-A28B-904A2D262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809D9-5A33-4654-ADCC-ED01A31F4BC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D04A-0F5F-4C9D-ABF7-CE5F03162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8228-1087-4C2C-A02E-0DCE8A890EAA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1F4E-681C-45FC-9B25-AD453A0C3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2C54FD-5C64-4130-A473-F9A9117C28BB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C85A6A-4EAC-405D-AD84-34120CD86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4" r:id="rId2"/>
    <p:sldLayoutId id="2147484083" r:id="rId3"/>
    <p:sldLayoutId id="2147484082" r:id="rId4"/>
    <p:sldLayoutId id="2147484081" r:id="rId5"/>
    <p:sldLayoutId id="2147484080" r:id="rId6"/>
    <p:sldLayoutId id="2147484079" r:id="rId7"/>
    <p:sldLayoutId id="2147484078" r:id="rId8"/>
    <p:sldLayoutId id="2147484077" r:id="rId9"/>
    <p:sldLayoutId id="2147484076" r:id="rId10"/>
    <p:sldLayoutId id="21474840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07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512C574-6B51-48D8-BC2E-EB73E6DD84B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ED19EBF-2D0F-4437-B4B3-F1536CEE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5" r:id="rId2"/>
    <p:sldLayoutId id="2147484204" r:id="rId3"/>
    <p:sldLayoutId id="2147484203" r:id="rId4"/>
    <p:sldLayoutId id="2147484202" r:id="rId5"/>
    <p:sldLayoutId id="2147484201" r:id="rId6"/>
    <p:sldLayoutId id="2147484200" r:id="rId7"/>
    <p:sldLayoutId id="2147484199" r:id="rId8"/>
    <p:sldLayoutId id="2147484198" r:id="rId9"/>
    <p:sldLayoutId id="2147484197" r:id="rId10"/>
    <p:sldLayoutId id="214748419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3059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A29CB0-DB3A-415E-A991-B426C1C6855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BA848-F89D-42E1-B21C-3EC653737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6" r:id="rId2"/>
    <p:sldLayoutId id="2147484215" r:id="rId3"/>
    <p:sldLayoutId id="2147484214" r:id="rId4"/>
    <p:sldLayoutId id="2147484213" r:id="rId5"/>
    <p:sldLayoutId id="2147484212" r:id="rId6"/>
    <p:sldLayoutId id="2147484211" r:id="rId7"/>
    <p:sldLayoutId id="2147484210" r:id="rId8"/>
    <p:sldLayoutId id="2147484209" r:id="rId9"/>
    <p:sldLayoutId id="2147484208" r:id="rId10"/>
    <p:sldLayoutId id="2147484207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53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7302C-47B4-4B1F-8507-6755EE41B88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FC3977-2EAB-49F3-AD0E-5AD77F5AC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19" r:id="rId11"/>
    <p:sldLayoutId id="214748421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86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0724AA9-F7F3-4EE7-919C-BE4BB002274E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6AD8987-DABA-4908-B312-E2E983960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9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964AAAB-1BB0-455B-9E97-987D0EE7799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DE63AE2-D0DC-4D80-9716-9D3D57288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32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157F08D-403E-4F85-98E9-C72631ABEB1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96ED7D5-744E-422F-9F3B-814D1BA33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EA1C45B-BA86-4BF0-8ABA-890BCA8CDD7D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CBA0978-49B3-4B3F-BCCF-8232EFF31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5" r:id="rId2"/>
    <p:sldLayoutId id="2147484094" r:id="rId3"/>
    <p:sldLayoutId id="2147484093" r:id="rId4"/>
    <p:sldLayoutId id="2147484092" r:id="rId5"/>
    <p:sldLayoutId id="2147484091" r:id="rId6"/>
    <p:sldLayoutId id="2147484090" r:id="rId7"/>
    <p:sldLayoutId id="2147484089" r:id="rId8"/>
    <p:sldLayoutId id="2147484088" r:id="rId9"/>
    <p:sldLayoutId id="2147484087" r:id="rId10"/>
    <p:sldLayoutId id="214748408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7777CD7-4812-496D-987C-DDD074BDA0E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3FC5305-0F25-4EB8-88D5-315A446D4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6" r:id="rId2"/>
    <p:sldLayoutId id="2147484105" r:id="rId3"/>
    <p:sldLayoutId id="2147484104" r:id="rId4"/>
    <p:sldLayoutId id="2147484103" r:id="rId5"/>
    <p:sldLayoutId id="2147484102" r:id="rId6"/>
    <p:sldLayoutId id="2147484101" r:id="rId7"/>
    <p:sldLayoutId id="2147484100" r:id="rId8"/>
    <p:sldLayoutId id="2147484099" r:id="rId9"/>
    <p:sldLayoutId id="2147484098" r:id="rId10"/>
    <p:sldLayoutId id="214748409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AF7F432-A1CC-4B60-8B8E-557E5C7EEAD1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1BB0D42-B9F7-49E2-B38A-B418BED7C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7" r:id="rId2"/>
    <p:sldLayoutId id="2147484116" r:id="rId3"/>
    <p:sldLayoutId id="2147484115" r:id="rId4"/>
    <p:sldLayoutId id="2147484114" r:id="rId5"/>
    <p:sldLayoutId id="2147484113" r:id="rId6"/>
    <p:sldLayoutId id="2147484112" r:id="rId7"/>
    <p:sldLayoutId id="2147484111" r:id="rId8"/>
    <p:sldLayoutId id="2147484110" r:id="rId9"/>
    <p:sldLayoutId id="2147484109" r:id="rId10"/>
    <p:sldLayoutId id="214748410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BD35117-E4BC-41CE-896E-2EEA37188989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CEE415E-FF75-48A7-9276-2A3B9781B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28" r:id="rId2"/>
    <p:sldLayoutId id="2147484127" r:id="rId3"/>
    <p:sldLayoutId id="2147484126" r:id="rId4"/>
    <p:sldLayoutId id="2147484125" r:id="rId5"/>
    <p:sldLayoutId id="2147484124" r:id="rId6"/>
    <p:sldLayoutId id="2147484123" r:id="rId7"/>
    <p:sldLayoutId id="2147484122" r:id="rId8"/>
    <p:sldLayoutId id="2147484121" r:id="rId9"/>
    <p:sldLayoutId id="2147484120" r:id="rId10"/>
    <p:sldLayoutId id="214748411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A06B886-F077-4D1D-B9B9-24E271D226E6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93887F8-C056-4EA2-B111-5EEBBD64E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9" r:id="rId2"/>
    <p:sldLayoutId id="2147484138" r:id="rId3"/>
    <p:sldLayoutId id="2147484137" r:id="rId4"/>
    <p:sldLayoutId id="2147484136" r:id="rId5"/>
    <p:sldLayoutId id="2147484135" r:id="rId6"/>
    <p:sldLayoutId id="2147484134" r:id="rId7"/>
    <p:sldLayoutId id="2147484133" r:id="rId8"/>
    <p:sldLayoutId id="2147484132" r:id="rId9"/>
    <p:sldLayoutId id="2147484131" r:id="rId10"/>
    <p:sldLayoutId id="214748413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21C1BB2-A327-4DD7-9C88-75F41F2B8394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5D6E28D-FD83-4B75-8EDF-C1476F5E8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1" r:id="rId2"/>
    <p:sldLayoutId id="2147484160" r:id="rId3"/>
    <p:sldLayoutId id="2147484159" r:id="rId4"/>
    <p:sldLayoutId id="2147484158" r:id="rId5"/>
    <p:sldLayoutId id="2147484157" r:id="rId6"/>
    <p:sldLayoutId id="2147484156" r:id="rId7"/>
    <p:sldLayoutId id="2147484155" r:id="rId8"/>
    <p:sldLayoutId id="2147484154" r:id="rId9"/>
    <p:sldLayoutId id="2147484153" r:id="rId10"/>
    <p:sldLayoutId id="214748415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9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A3CC619-690A-49EA-A7C9-6C290668D152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48ADACF-B98D-49A7-9725-591C2F397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3" r:id="rId2"/>
    <p:sldLayoutId id="2147484182" r:id="rId3"/>
    <p:sldLayoutId id="2147484181" r:id="rId4"/>
    <p:sldLayoutId id="2147484180" r:id="rId5"/>
    <p:sldLayoutId id="2147484179" r:id="rId6"/>
    <p:sldLayoutId id="2147484178" r:id="rId7"/>
    <p:sldLayoutId id="2147484177" r:id="rId8"/>
    <p:sldLayoutId id="2147484176" r:id="rId9"/>
    <p:sldLayoutId id="2147484175" r:id="rId10"/>
    <p:sldLayoutId id="2147484174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6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A3A6177-8F44-416A-AB04-90595DD1A858}" type="datetime1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242790C-5349-4352-8CA0-62135BA06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4" r:id="rId2"/>
    <p:sldLayoutId id="2147484193" r:id="rId3"/>
    <p:sldLayoutId id="2147484192" r:id="rId4"/>
    <p:sldLayoutId id="2147484191" r:id="rId5"/>
    <p:sldLayoutId id="2147484190" r:id="rId6"/>
    <p:sldLayoutId id="2147484189" r:id="rId7"/>
    <p:sldLayoutId id="2147484188" r:id="rId8"/>
    <p:sldLayoutId id="2147484187" r:id="rId9"/>
    <p:sldLayoutId id="2147484186" r:id="rId10"/>
    <p:sldLayoutId id="214748418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>
              <a:spcBef>
                <a:spcPts val="1200"/>
              </a:spcBef>
              <a:defRPr/>
            </a:pPr>
            <a:r>
              <a:rPr lang="ru-RU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>ИННОВАЦИОННАЯ ДЕЯТЕЛЬНОСТЬ ВОСПИТАТЕЛЯ И РУКОВОДИТЕЛЯ ДОО В УСЛОВИЯХ ПЕРЕХОДА НА ФГОС ОБЩЕГО ОБРАЗОВАНИЯ</a:t>
            </a:r>
            <a:endParaRPr lang="ru-RU" sz="2000">
              <a:solidFill>
                <a:srgbClr val="FFFFFF"/>
              </a:solidFill>
            </a:endParaRPr>
          </a:p>
        </p:txBody>
      </p:sp>
      <p:pic>
        <p:nvPicPr>
          <p:cNvPr id="23757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7572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237573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2478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buFont typeface="Calibri" pitchFamily="34" charset="0"/>
              <a:buAutoNum type="arabicPeriod"/>
              <a:tabLst>
                <a:tab pos="539750" algn="l"/>
              </a:tabLst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Побуждающие обращения к детям: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кто может помочь,   кто найдет решение проблемы, кто будет отвечать, куда пойдем в следующий раз на экскурсию, придумай, как и т.д.</a:t>
            </a:r>
            <a:endParaRPr lang="ru-RU" sz="2000" smtClean="0"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buFont typeface="Calibri" pitchFamily="34" charset="0"/>
              <a:buAutoNum type="arabicPeriod"/>
              <a:tabLst>
                <a:tab pos="539750" algn="l"/>
              </a:tabLst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А теперь продолжи сам: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игру, рассказ, закончи спектакль, придумывая дальнейший сценарий; дорисуйте картину; достройте дом, город и др.</a:t>
            </a:r>
            <a:endParaRPr lang="ru-RU" sz="2000" smtClean="0"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buFont typeface="Calibri" pitchFamily="34" charset="0"/>
              <a:buAutoNum type="arabicPeriod"/>
              <a:tabLst>
                <a:tab pos="539750" algn="l"/>
              </a:tabLst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-  покажи всем, что умеешь хорошо делать, научи других.</a:t>
            </a:r>
            <a:endParaRPr lang="ru-RU" sz="2000" smtClean="0"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buFont typeface="Calibri" pitchFamily="34" charset="0"/>
              <a:buAutoNum type="arabicPeriod"/>
              <a:tabLst>
                <a:tab pos="539750" algn="l"/>
              </a:tabLst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Поддержка экспериментирования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по принципу: хочу попробовать, что получиться, если поступить нетрадиционно, то есть не так, как все, иначе: поощрение проб в смешивании красок  и техник при рисовании, в организации игры при установлении новых правил, в нахождении новых  способов применения  игрушек  или материалов и др. </a:t>
            </a:r>
            <a:endParaRPr lang="ru-RU" sz="2000" smtClean="0">
              <a:cs typeface="Times New Roman" pitchFamily="18" charset="0"/>
            </a:endParaRPr>
          </a:p>
          <a:p>
            <a:pPr>
              <a:tabLst>
                <a:tab pos="539750" algn="l"/>
              </a:tabLst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0708B-187F-4E53-8791-53ADE6D5AFA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Заголовок 1"/>
          <p:cNvSpPr>
            <a:spLocks noGrp="1"/>
          </p:cNvSpPr>
          <p:nvPr>
            <p:ph type="title"/>
          </p:nvPr>
        </p:nvSpPr>
        <p:spPr>
          <a:xfrm>
            <a:off x="457200" y="470516"/>
            <a:ext cx="8229600" cy="94712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498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263" algn="just">
              <a:lnSpc>
                <a:spcPct val="107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проявление детской активности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 которой ребенок сам становится субъектом своей  образовательной деятельности, то  есть сам себя обучает. Этому могут способствовать    по особому организованная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которой выделаются своеобразные центры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зоны  для проявления различных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видов активности ребенка: экспериментирования, творчества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(рисования, лепки, конструирования и др.), игры,  двигательной активности, а также для уединения. При этом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 не должен жестко регламентировать время пребывания ребенка в центрах и директивно препятствовать его желаниям  поменять занятия. </a:t>
            </a:r>
            <a:endParaRPr lang="ru-RU" sz="2000" b="1" dirty="0" smtClean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34D5C-659F-4EBE-BDBC-A4F661826C9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НАВЫКИ ОБЩЕНИЯ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449263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развивается в общении не только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 взрослыми,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 и со сверстниками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Владеть навыками общения и с помощью него решать самые разные, в том числе и конфликтные ситуации, что особенно трудно дается мальчикам,  помогут беседы в кругу под руководством воспитателя:  </a:t>
            </a:r>
            <a:r>
              <a:rPr lang="ru-RU"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«Как прошел сегодня день», «Чему я сегодня научился»,  «Самая интересная игра – это» и др.</a:t>
            </a:r>
            <a:endParaRPr lang="ru-RU" sz="2000" dirty="0">
              <a:solidFill>
                <a:srgbClr val="FF3300"/>
              </a:solidFill>
              <a:cs typeface="Times New Roman" pitchFamily="18" charset="0"/>
            </a:endParaRPr>
          </a:p>
          <a:p>
            <a:pPr lvl="0" indent="449263"/>
            <a:endParaRPr lang="ru-RU" sz="2000" dirty="0">
              <a:solidFill>
                <a:srgbClr val="FF3300"/>
              </a:solidFill>
            </a:endParaRPr>
          </a:p>
          <a:p>
            <a:pPr lvl="0" indent="449263" algn="just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Перечисленные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поддержки детской инициативы,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Центры активности и уединения, а также различные   варианты  «Бесед в кругу» - </a:t>
            </a:r>
            <a:r>
              <a:rPr lang="ru-RU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мелкие локальные новшества,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благодаря которым будет  происходить освоение стандарта. </a:t>
            </a:r>
            <a:endParaRPr lang="ru-RU" sz="24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DE925-5D86-43DC-8651-05B938380FE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7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8834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263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Механизмом реализации ФГОС и содержащихся в нем  изменений должна стать ООП детского сада.  </a:t>
            </a:r>
          </a:p>
          <a:p>
            <a:pPr indent="4492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Именно в ней раскрываются те конкретные новшества,  с помощью которых  может быть выполнен стандарт дошкольного образования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4E23C-4019-4632-B4F4-A6056CE7F97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Заголовок 1"/>
          <p:cNvSpPr>
            <a:spLocks noGrp="1"/>
          </p:cNvSpPr>
          <p:nvPr>
            <p:ph type="title"/>
          </p:nvPr>
        </p:nvSpPr>
        <p:spPr>
          <a:xfrm>
            <a:off x="971550" y="692150"/>
            <a:ext cx="7129463" cy="566738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C00000"/>
                </a:solidFill>
              </a:rPr>
              <a:t>СОПРОТИВЛЕНИЕ ИЗМЕНЕНИЯМ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1412875"/>
            <a:ext cx="7632700" cy="4824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СОПРОТИВЛЕНИЕ</a:t>
            </a:r>
            <a:r>
              <a:rPr lang="ru-RU" sz="2000" b="1" dirty="0" smtClean="0"/>
              <a:t> –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СКРЫТОЕ ПРОТИВОДЕЙСТВИЕ НОВОМУ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ПРИЧИНЫ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ТРЕВОЖНОСТЬ, НЕЖЕЛАНИЕ  ТРАТИТЬ ДОПОЛНИТЕЛЬНЫЕ УСИЛИЯ, ИННОВАЦИОННАЯ УСТАЛООСТЬ,  НЕВИДЕНИЕ ПРОБЛЕМ,  УБЕЖДЕННОСТЬ, В ТОМ, ЧТО РЕЗУЛЬТАТЫ УЖЕ ДОСТИГНУТЫ, НЕУВЕРЕННОСТЬ В СЕБЕ ИЛИ ПОЛЬЗЕ НОВШЕСТВА, НЕПОНИМАНИЕ  РАЗНИЦЫ,  ТРУДНОСТИ ПЕРЕСТРОЙКИ, БОЛЬШИЕ ЗАТРАТЫ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ФОРМЫ СОПРОТИВЛЕНИЯ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/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ПАРАЛЛЕЛЬНОЕ ВНЕДРЕНИЕ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ОТЧЕТНОЕ ВНЕДРЕНИЕ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ВЕЧНЫЙ ЭКСПЕРИМЕНТ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ПОЭЛЕМЕНТНОЕ ВНЕДРЕНИЕ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ЗАТУХАНИЕ, ОСТАНОВКА ИННОВАЦИОННОГО ПРОЦЕССА,  НЕ ИНСТИТУАЛИЗИРУЕТСЯ НОВШЕСТВО, ФИЛЬТРАЦИЯ НОВШЕСТВА (ИЗМЕНЕНИЕ СУЩНОСТИ)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ФИЛЬТРЫ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ПРОФЕССИОНАЛЬНОЕ СООБЩЕСТВО, МАССОВОЕ СОЗНАНИЕ, ВЛАСТЬ.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AD45D-5A19-4A99-8488-E50F94B7631E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 успешной мотивации 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кадров</a:t>
            </a:r>
            <a:endParaRPr lang="ru-RU" dirty="0" smtClean="0"/>
          </a:p>
        </p:txBody>
      </p:sp>
      <p:sp>
        <p:nvSpPr>
          <p:cNvPr id="2529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инновации (ФГОС)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четко   определены  и известны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всем  членам  педагогического   коллектива.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 ознакомлены  с  перспективами   своего  участия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работе и знают,  что от  них  потребуется в  будущем.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строится с  учетом  профессиональных интересов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  актуальных  проблем  членов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педколлектива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Руководство  детского сада  ставит  в рамках   реализации  проекта перед   воспитателями задачи,  требующие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совместной  работы  и сотрудничества  и поощряют  кооперативную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0BD5-4201-4F64-88F3-601291DFBF6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 успешной мотивации 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кадров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449263" algn="just">
              <a:lnSpc>
                <a:spcPct val="115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Руководство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детского сада сформировало   у  воспитателей критическое отношение к  прежним достигнутым  результатам,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инновационное  развитие  стало в 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педколлективе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разделяемой  ценностью.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Руководство детского сада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создает  все  условия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организационные, научно-методические,   финансовые,  материально-технические  для  хорошей работы  педагогов.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Руководство детского сада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находит возможности  для рациональной загрузки  воспитателей и специалистов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высвобождения времени  на инновационную деятельность и профессиональное  развитие.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D9182-B3E2-42F7-95CD-2D415B57CEB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00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 успешной мотивации 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кадров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В  саду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есть система   всем известных  вознаграждений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реализацию инновационного  проекта.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Вознаграждения  за  реализацию  проекта  имеют  для  воспитателей  ценность.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Наивысший  статус  в  детском саду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имеют те,  кто  участвует  в инновационной деятельности.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В  детском саду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имеется  объективная система  оценки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 контроля,  учитывающая работу  воспитателей  по  реализации инновации.</a:t>
            </a:r>
          </a:p>
          <a:p>
            <a:pPr lvl="0" indent="449263" algn="just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Оценка работы  воспитателей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напрямую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зависит  от результатов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его  инновационной  деятельности  в  проекте.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D9182-B3E2-42F7-95CD-2D415B57CEB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98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 успешной мотивации  </a:t>
            </a:r>
            <a:b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кадров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 Результаты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работы   каждого всегда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известны  всему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педколлективу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 Руководство  детского сада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поддерживает высокий статус тех, кто работает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 интересах  развития  организации.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 Вознаграждение  тех, кто работает  в  интересах  развития  организации,  выше, чем  остальных сотрудников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Недостаточно эффективная и заинтересованная  работа в интересах  развития детского сада обязательно  влечет за собой неприятные  последствия.</a:t>
            </a:r>
          </a:p>
          <a:p>
            <a:pPr indent="449263" algn="just">
              <a:lnSpc>
                <a:spcPct val="115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9263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A8F0-2B3F-4BA4-9892-B50162BCAE64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ОЦЕНКИ ПЕДАГОГИЧЕСКИХ КАДРОВ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549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Показатели эффективности системы оценки  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труда воспитателя  в детском саду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 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Соответствие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показателей оценки труда воспитателя</a:t>
            </a:r>
            <a:r>
              <a:rPr lang="ru-RU" sz="1800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задачам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организации  и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педколлектива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Комплексность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всесторонность  оценки.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Реалистичность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показателей, достижимость высокой оценки для каждого.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Полезность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результатов оценки для профессионального роста и развития воспитателя.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Гарантированность   </a:t>
            </a: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справедливости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оценки.</a:t>
            </a:r>
          </a:p>
          <a:p>
            <a:pPr>
              <a:buFont typeface="Calibri" pitchFamily="34" charset="0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Регулярность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оценки.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3D99D-1DF2-41A8-9B96-490BCBE8F67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Заголовок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488238" cy="566737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rgbClr val="C00000"/>
                </a:solidFill>
              </a:rPr>
              <a:t>ОСНОВНЫЕ ПОНЯТИЯ ИННОВАТИКИ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1255713"/>
            <a:ext cx="7775575" cy="4916487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НОВШЕСТВО</a:t>
            </a:r>
            <a:r>
              <a:rPr lang="ru-RU" sz="3400" dirty="0" smtClean="0"/>
              <a:t> </a:t>
            </a:r>
            <a:r>
              <a:rPr lang="ru-RU" sz="3400" dirty="0" smtClean="0">
                <a:sym typeface="Courier New"/>
              </a:rPr>
              <a:t>- 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rgbClr val="0070C0"/>
                </a:solidFill>
              </a:rPr>
              <a:t>это  средство, введение которого в образовательную систему, при соответствующем использовании, способно улучшить результаты ее работы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Нововведение </a:t>
            </a:r>
            <a:r>
              <a:rPr lang="ru-RU" sz="3400" b="1" dirty="0">
                <a:solidFill>
                  <a:srgbClr val="C00000"/>
                </a:solidFill>
              </a:rPr>
              <a:t>(инновация)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>
                <a:solidFill>
                  <a:srgbClr val="0070C0"/>
                </a:solidFill>
              </a:rPr>
              <a:t>– это целенаправленное изменение в образовательной системе за счет введения в нее и использования в ней какого-то новшества.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>
                <a:solidFill>
                  <a:srgbClr val="C00000"/>
                </a:solidFill>
              </a:rPr>
              <a:t>Инновационный процесс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>
                <a:solidFill>
                  <a:srgbClr val="0070C0"/>
                </a:solidFill>
              </a:rPr>
              <a:t>– это процесс развития образовательных систем за счет создания, распространения и освоения новшеств</a:t>
            </a:r>
            <a:r>
              <a:rPr lang="ru-RU" sz="3400" dirty="0" smtClean="0">
                <a:solidFill>
                  <a:srgbClr val="0070C0"/>
                </a:solidFill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Этапы инновационного процесса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Осознание потребности в изменениях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Выбор новшеств (разработка, доработка)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Запуск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Апробация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Освоение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rgbClr val="0070C0"/>
                </a:solidFill>
              </a:rPr>
              <a:t> </a:t>
            </a:r>
            <a:r>
              <a:rPr lang="ru-RU" sz="3400" dirty="0" smtClean="0">
                <a:solidFill>
                  <a:srgbClr val="0070C0"/>
                </a:solidFill>
              </a:rPr>
              <a:t>Перевод новшеств в норму, </a:t>
            </a:r>
            <a:r>
              <a:rPr lang="ru-RU" sz="3400" dirty="0" err="1" smtClean="0">
                <a:solidFill>
                  <a:srgbClr val="0070C0"/>
                </a:solidFill>
              </a:rPr>
              <a:t>институализация</a:t>
            </a:r>
            <a:endParaRPr lang="ru-RU" sz="34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EC6F-2D49-4566-9EF5-3FEE84A7A8F4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Основная образовательная программа</a:t>
            </a:r>
          </a:p>
        </p:txBody>
      </p:sp>
      <p:sp>
        <p:nvSpPr>
          <p:cNvPr id="2560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образовательные программы разрабатываются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утверждаются образовательными организациями самостоятельно в соответствии с федеральными государственными образовательными стандартами и с учетом соответствующих примерных основных образовательных программ (Ст. 12 ч.5,6,7, ФЗ). </a:t>
            </a:r>
          </a:p>
          <a:p>
            <a:endParaRPr lang="ru-RU" dirty="0" smtClean="0"/>
          </a:p>
        </p:txBody>
      </p:sp>
      <p:sp>
        <p:nvSpPr>
          <p:cNvPr id="25600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0B7C7F-4930-475F-98A7-71F9BFCE082F}" type="slidenum">
              <a:rPr lang="ru-RU">
                <a:solidFill>
                  <a:srgbClr val="898989"/>
                </a:solidFill>
              </a:rPr>
              <a:pPr/>
              <a:t>20</a:t>
            </a:fld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 выполняет, таким образом, роль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или модельной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подобрать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программу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с учетом которой образовательные организации  разрабатывают собственные основные  образовательные программы.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ПООП разрабатывается на основе стандартов (Ст.12 ч.9 ФЗ) По результатам экспертизы «включается  в реестр примерных основных образовательных программ, являющийся государственной информационной системой. Информация, содержащаяся в реестре примерных основных образовательных программ, является общедоступной» (Ст. 12 ч.10 ФЗ).</a:t>
            </a:r>
          </a:p>
          <a:p>
            <a:pPr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 </a:t>
            </a:r>
            <a:br>
              <a:rPr lang="ru-RU" b="1" smtClean="0">
                <a:solidFill>
                  <a:srgbClr val="FF0000"/>
                </a:solidFill>
              </a:rPr>
            </a:b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и планирование образовательной деятельности в  дошкольном образовании в соответствии с ФГОС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258050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Термин програ́мма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 греческого происхождения,  в переводе с греческого  он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означает, предварительное описание предстоящих событий или действий</a:t>
            </a:r>
          </a:p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Первая функция: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образовательные программы служат механизмом реализации стандартов,  программы указывают способ достижения содержащихся в них результатов образования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i="1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D6D17-C49E-4C75-BCED-8768D62AA28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90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функция образовательных программ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раскрыть содержание, принципы организации, методы, приемы, техники,    порядок   организации совместной,  коллективно-распределенной,  партнерской  деятельности  детей и взрослых в пространстве и во времени, наилучшим образом  направленной, способствующей  реализации целевых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ориентиров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6C002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10BCE-D910-4CF9-A582-0F7B174956D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и планирование образовательной деятельности в  дошкольном образовании в соответствии с ФГОС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sp>
        <p:nvSpPr>
          <p:cNvPr id="2600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449263" algn="just"/>
            <a:r>
              <a:rPr lang="ru-RU" sz="1800" b="1" smtClean="0">
                <a:latin typeface="Times New Roman" pitchFamily="18" charset="0"/>
              </a:rPr>
              <a:t>Вторая функция программ:</a:t>
            </a:r>
            <a:r>
              <a:rPr lang="ru-RU" sz="1800" smtClean="0">
                <a:latin typeface="Times New Roman" pitchFamily="18" charset="0"/>
              </a:rPr>
              <a:t>  </a:t>
            </a:r>
            <a:r>
              <a:rPr lang="ru-RU" sz="1800" b="1" smtClean="0">
                <a:latin typeface="Times New Roman" pitchFamily="18" charset="0"/>
              </a:rPr>
              <a:t>программы служат основой для организации по ним реального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</a:rPr>
              <a:t>образовательного процесса</a:t>
            </a:r>
            <a:r>
              <a:rPr lang="ru-RU" sz="1800" b="1" smtClean="0">
                <a:latin typeface="Times New Roman" pitchFamily="18" charset="0"/>
              </a:rPr>
              <a:t>, а также осуществления его </a:t>
            </a: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</a:rPr>
              <a:t>контроля и коррекции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ru-RU" sz="1800" smtClean="0">
                <a:latin typeface="Times New Roman" pitchFamily="18" charset="0"/>
              </a:rPr>
              <a:t>если он перестает соответствовать требованиям, нужным для получения результатов.</a:t>
            </a:r>
          </a:p>
          <a:p>
            <a:pPr marL="34925" indent="449263" algn="just"/>
            <a:endParaRPr lang="ru-RU" sz="1800" smtClean="0"/>
          </a:p>
          <a:p>
            <a:pPr marL="34925" indent="449263" algn="just"/>
            <a:r>
              <a:rPr lang="ru-RU" sz="2000" b="1" smtClean="0">
                <a:latin typeface="Times New Roman" pitchFamily="18" charset="0"/>
              </a:rPr>
              <a:t>Третья функция программ:</a:t>
            </a:r>
            <a:r>
              <a:rPr lang="ru-RU" sz="2000" smtClean="0">
                <a:latin typeface="Times New Roman" pitchFamily="18" charset="0"/>
              </a:rPr>
              <a:t>  благодаря наличию общих, то есть разработанных  для единого стандарта программ, на территории  страны сохраняется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</a:rPr>
              <a:t>единое образовательное пространство</a:t>
            </a:r>
            <a:r>
              <a:rPr lang="ru-RU" sz="2000" b="1" smtClean="0">
                <a:latin typeface="Times New Roman" pitchFamily="18" charset="0"/>
              </a:rPr>
              <a:t>, все дети получают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</a:rPr>
              <a:t>равные возможности для получения образования</a:t>
            </a:r>
            <a:r>
              <a:rPr lang="ru-RU" sz="2000" smtClean="0">
                <a:latin typeface="Times New Roman" pitchFamily="18" charset="0"/>
              </a:rPr>
              <a:t>.  Для этого программы должны опираться на ту методологию, те основные теоретические базовые принципы, которые содержатся в стандарте, соответствовать единым целевым ориентирам. </a:t>
            </a:r>
            <a:endParaRPr lang="ru-RU" sz="2000" smtClean="0"/>
          </a:p>
          <a:p>
            <a:pPr marL="34925" indent="449263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C50FB-74DA-4740-810E-2BCDFCF49D0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B1A69-5C1B-41E9-A7BB-E5F6A53CA35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262146" name="Прямоугольник 6"/>
          <p:cNvSpPr>
            <a:spLocks noChangeArrowheads="1"/>
          </p:cNvSpPr>
          <p:nvPr/>
        </p:nvSpPr>
        <p:spPr bwMode="auto">
          <a:xfrm>
            <a:off x="1004888" y="836613"/>
            <a:ext cx="75596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Программа дошкольного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образования: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dirty="0" smtClean="0"/>
              <a:t>-</a:t>
            </a:r>
            <a:r>
              <a:rPr lang="ru-RU" sz="2400" b="1" dirty="0" smtClean="0"/>
              <a:t>определение </a:t>
            </a:r>
            <a:r>
              <a:rPr lang="ru-RU" sz="2400" b="1" dirty="0"/>
              <a:t>планируемых результатов </a:t>
            </a:r>
            <a:r>
              <a:rPr lang="ru-RU" sz="2400" dirty="0"/>
              <a:t>образовательной деятельности; </a:t>
            </a:r>
            <a:endParaRPr lang="ru-RU" sz="2400" dirty="0" smtClean="0"/>
          </a:p>
          <a:p>
            <a:r>
              <a:rPr lang="ru-RU" sz="2400" b="1" dirty="0" smtClean="0"/>
              <a:t>-определение </a:t>
            </a:r>
            <a:r>
              <a:rPr lang="ru-RU" sz="2400" b="1" dirty="0"/>
              <a:t>модели деятельности</a:t>
            </a:r>
            <a:r>
              <a:rPr lang="ru-RU" sz="2400" dirty="0"/>
              <a:t>, направленной на получение требуемых результатов; </a:t>
            </a:r>
            <a:endParaRPr lang="ru-RU" sz="2400" dirty="0" smtClean="0"/>
          </a:p>
          <a:p>
            <a:r>
              <a:rPr lang="ru-RU" sz="2400" dirty="0" smtClean="0"/>
              <a:t> -</a:t>
            </a:r>
            <a:r>
              <a:rPr lang="ru-RU" sz="2400" b="1" dirty="0" smtClean="0"/>
              <a:t>основа  </a:t>
            </a:r>
            <a:r>
              <a:rPr lang="ru-RU" sz="2400" b="1" dirty="0"/>
              <a:t>для осуществления контроля и коррекции  </a:t>
            </a:r>
            <a:r>
              <a:rPr lang="ru-RU" sz="2400" dirty="0"/>
              <a:t>образовательной деятельности;  </a:t>
            </a:r>
            <a:endParaRPr lang="ru-RU" sz="2400" dirty="0" smtClean="0"/>
          </a:p>
          <a:p>
            <a:r>
              <a:rPr lang="ru-RU" sz="2400" b="1" dirty="0" smtClean="0"/>
              <a:t>-средство </a:t>
            </a:r>
            <a:r>
              <a:rPr lang="ru-RU" sz="2400" b="1" dirty="0"/>
              <a:t>сохранения </a:t>
            </a:r>
            <a:r>
              <a:rPr lang="ru-RU" sz="2400" b="1" dirty="0" smtClean="0"/>
              <a:t>единого образовательного </a:t>
            </a:r>
            <a:r>
              <a:rPr lang="ru-RU" sz="2400" b="1" dirty="0"/>
              <a:t>пространства</a:t>
            </a:r>
            <a:r>
              <a:rPr lang="ru-RU" sz="2400" dirty="0"/>
              <a:t> и равные права детей на получение дошкольного образования.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Rectangle 4"/>
          <p:cNvSpPr>
            <a:spLocks noGrp="1"/>
          </p:cNvSpPr>
          <p:nvPr>
            <p:ph type="title"/>
          </p:nvPr>
        </p:nvSpPr>
        <p:spPr>
          <a:xfrm>
            <a:off x="601663" y="887413"/>
            <a:ext cx="8085137" cy="4552950"/>
          </a:xfrm>
        </p:spPr>
        <p:txBody>
          <a:bodyPr/>
          <a:lstStyle/>
          <a:p>
            <a:r>
              <a:rPr lang="ru-RU" sz="1800" b="1" smtClean="0">
                <a:solidFill>
                  <a:schemeClr val="hlink"/>
                </a:solidFill>
                <a:latin typeface="Times New Roman" pitchFamily="18" charset="0"/>
              </a:rPr>
              <a:t>Программа дошкольного образования</a:t>
            </a:r>
            <a:r>
              <a:rPr lang="ru-RU" sz="1800" smtClean="0">
                <a:latin typeface="Times New Roman" pitchFamily="18" charset="0"/>
              </a:rPr>
              <a:t>  </a:t>
            </a:r>
            <a:r>
              <a:rPr lang="ru-RU" sz="1800" b="1" smtClean="0">
                <a:latin typeface="Times New Roman" pitchFamily="18" charset="0"/>
              </a:rPr>
              <a:t> – </a:t>
            </a:r>
            <a:r>
              <a:rPr lang="ru-RU" sz="1800" smtClean="0">
                <a:latin typeface="Times New Roman" pitchFamily="18" charset="0"/>
              </a:rPr>
              <a:t>это теоретически и эмпирически обоснованная модель, содержащая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описание</a:t>
            </a:r>
            <a:r>
              <a:rPr lang="ru-RU" sz="1800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поддерживаемой педагогами</a:t>
            </a:r>
            <a:r>
              <a:rPr lang="ru-RU" sz="1800" smtClean="0">
                <a:latin typeface="Times New Roman" pitchFamily="18" charset="0"/>
              </a:rPr>
              <a:t>, ведущей для развития дошкольников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самостоятельной деятельности  детей</a:t>
            </a:r>
            <a:r>
              <a:rPr lang="ru-RU" sz="1800" smtClean="0">
                <a:latin typeface="Times New Roman" pitchFamily="18" charset="0"/>
              </a:rPr>
              <a:t>;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содержания,  форм, технологий, методов и приемов поддерживающей  это развитие деятельности взрослых</a:t>
            </a:r>
            <a:r>
              <a:rPr lang="ru-RU" sz="1800" smtClean="0">
                <a:latin typeface="Times New Roman" pitchFamily="18" charset="0"/>
              </a:rPr>
              <a:t> (педагогов и родителей)  с указанием целесообразных вариантов  организации их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коллективно-распределенной деятельности во времени</a:t>
            </a:r>
            <a:r>
              <a:rPr lang="ru-RU" sz="1800" smtClean="0">
                <a:latin typeface="Times New Roman" pitchFamily="18" charset="0"/>
              </a:rPr>
              <a:t> (в течение дня, недели, месяца, года)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в предметно-пространственной среде детского сада и окружающего его социума</a:t>
            </a:r>
            <a:r>
              <a:rPr lang="ru-RU" sz="1800" smtClean="0">
                <a:latin typeface="Times New Roman" pitchFamily="18" charset="0"/>
              </a:rPr>
              <a:t>;  а также возможных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образовательных  результатов</a:t>
            </a:r>
            <a:r>
              <a:rPr lang="ru-RU" sz="1800" smtClean="0">
                <a:latin typeface="Times New Roman" pitchFamily="18" charset="0"/>
              </a:rPr>
              <a:t> этой деятельности, служащих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целевыми ориентирами</a:t>
            </a:r>
            <a:r>
              <a:rPr lang="ru-RU" sz="1800" smtClean="0">
                <a:latin typeface="Times New Roman" pitchFamily="18" charset="0"/>
              </a:rPr>
              <a:t> реализации программы.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ли вариативность в системе дошкольного образования, есть ли выбор?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solidFill>
                  <a:prstClr val="black"/>
                </a:solidFill>
              </a:rPr>
              <a:t>По </a:t>
            </a:r>
            <a:r>
              <a:rPr lang="ru-RU" sz="1900" dirty="0">
                <a:solidFill>
                  <a:prstClr val="black"/>
                </a:solidFill>
              </a:rPr>
              <a:t>каким критериям сейчас выбирают программы.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prstClr val="black"/>
                </a:solidFill>
              </a:rPr>
              <a:t>Умеют ли педагоги выбирать?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prstClr val="black"/>
                </a:solidFill>
              </a:rPr>
              <a:t>По каким критериям сейчас детские сады выбирают программы.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srgbClr val="FF0000"/>
                </a:solidFill>
              </a:rPr>
              <a:t>Традиционность, привычность  ( ничего не нужно менять)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srgbClr val="FF0000"/>
                </a:solidFill>
              </a:rPr>
              <a:t>Обеспечение  методическими материалами.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srgbClr val="FF0000"/>
                </a:solidFill>
              </a:rPr>
              <a:t>Подготовка  выпускников к школе  (оправдание ожиданий родителей и школы</a:t>
            </a:r>
            <a:r>
              <a:rPr lang="ru-RU" sz="1900" dirty="0" smtClean="0">
                <a:solidFill>
                  <a:srgbClr val="FF0000"/>
                </a:solidFill>
              </a:rPr>
              <a:t>)</a:t>
            </a:r>
            <a:endParaRPr lang="ru-RU" sz="19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prstClr val="black"/>
                </a:solidFill>
              </a:rPr>
              <a:t>Из 1783 </a:t>
            </a:r>
            <a:r>
              <a:rPr lang="ru-RU" sz="1900" dirty="0" smtClean="0">
                <a:solidFill>
                  <a:prstClr val="black"/>
                </a:solidFill>
              </a:rPr>
              <a:t>респондентов  !???</a:t>
            </a:r>
            <a:endParaRPr lang="ru-RU" sz="19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solidFill>
                  <a:prstClr val="black"/>
                </a:solidFill>
              </a:rPr>
              <a:t>- </a:t>
            </a:r>
            <a:r>
              <a:rPr lang="ru-RU" sz="1900" dirty="0">
                <a:solidFill>
                  <a:prstClr val="black"/>
                </a:solidFill>
              </a:rPr>
              <a:t>От рождения до школы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solidFill>
                  <a:prstClr val="black"/>
                </a:solidFill>
              </a:rPr>
              <a:t>- </a:t>
            </a:r>
            <a:r>
              <a:rPr lang="ru-RU" sz="1900" dirty="0">
                <a:solidFill>
                  <a:prstClr val="black"/>
                </a:solidFill>
              </a:rPr>
              <a:t>Развитие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solidFill>
                  <a:prstClr val="black"/>
                </a:solidFill>
              </a:rPr>
              <a:t>- </a:t>
            </a:r>
            <a:r>
              <a:rPr lang="ru-RU" sz="1900" dirty="0" smtClean="0">
                <a:solidFill>
                  <a:prstClr val="black"/>
                </a:solidFill>
              </a:rPr>
              <a:t>Истоки и , Мозаика, 2100, Детство, Радуга и т.д.</a:t>
            </a:r>
          </a:p>
          <a:p>
            <a:r>
              <a:rPr lang="ru-RU" sz="1900" dirty="0">
                <a:solidFill>
                  <a:srgbClr val="FF0000"/>
                </a:solidFill>
              </a:rPr>
              <a:t>Есть ли реальный выбор</a:t>
            </a:r>
            <a:r>
              <a:rPr lang="ru-RU" sz="1900" dirty="0" smtClean="0">
                <a:solidFill>
                  <a:srgbClr val="FF0000"/>
                </a:solidFill>
              </a:rPr>
              <a:t>?</a:t>
            </a:r>
            <a:r>
              <a:rPr lang="ru-RU" sz="2000" dirty="0">
                <a:solidFill>
                  <a:srgbClr val="FF3300"/>
                </a:solidFill>
              </a:rPr>
              <a:t> </a:t>
            </a:r>
            <a:endParaRPr lang="ru-RU" sz="2000" dirty="0" smtClean="0">
              <a:solidFill>
                <a:srgbClr val="FF33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3300"/>
                </a:solidFill>
              </a:rPr>
              <a:t>Как </a:t>
            </a:r>
            <a:r>
              <a:rPr lang="ru-RU" sz="2000" dirty="0">
                <a:solidFill>
                  <a:srgbClr val="FF3300"/>
                </a:solidFill>
              </a:rPr>
              <a:t>предполагают выбирать?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Привычное, те программы, по которым работали ранее.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>
                <a:solidFill>
                  <a:srgbClr val="FF0000"/>
                </a:solidFill>
              </a:rPr>
              <a:t> </a:t>
            </a:r>
            <a:endParaRPr lang="ru-RU" sz="19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63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03DA30-696A-437A-8350-88AA03F1A08E}" type="slidenum">
              <a:rPr lang="ru-RU">
                <a:solidFill>
                  <a:srgbClr val="898989"/>
                </a:solidFill>
              </a:rPr>
              <a:pPr/>
              <a:t>27</a:t>
            </a:fld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3300"/>
                </a:solidFill>
              </a:rPr>
              <a:t>Критерии для выбора ПООП</a:t>
            </a:r>
          </a:p>
        </p:txBody>
      </p:sp>
      <p:sp>
        <p:nvSpPr>
          <p:cNvPr id="2641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  и потенциальная полезность для достижения новых результатов ФГОС в противовес  привычности и традиционности</a:t>
            </a:r>
          </a:p>
          <a:p>
            <a:r>
              <a:rPr lang="ru-RU" dirty="0" smtClean="0"/>
              <a:t> Обобщенность   в противовес </a:t>
            </a:r>
            <a:r>
              <a:rPr lang="ru-RU" dirty="0" smtClean="0"/>
              <a:t>конкретности </a:t>
            </a:r>
            <a:endParaRPr lang="ru-RU" dirty="0" smtClean="0"/>
          </a:p>
        </p:txBody>
      </p:sp>
      <p:sp>
        <p:nvSpPr>
          <p:cNvPr id="264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12650-2872-4096-8D59-5CC78A6FD0E4}" type="slidenum">
              <a:rPr lang="ru-RU">
                <a:solidFill>
                  <a:srgbClr val="898989"/>
                </a:solidFill>
              </a:rPr>
              <a:pPr/>
              <a:t>28</a:t>
            </a:fld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основных российских программ</a:t>
            </a:r>
          </a:p>
        </p:txBody>
      </p:sp>
      <p:sp>
        <p:nvSpPr>
          <p:cNvPr id="26624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Программа «…»  предлагает у детей в возрасте от 2.5 до 9-10 месяцев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формировать целый  комплекс  важнейших умений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«которые не могут появиться у ребенка без специального обучения (развитие движений, действий с предметами, совершенствование восприятия и др.)»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Схватывать игрушку, брать ее из рук взрослого, перекатывать ее из одного места в другое из разных положений,  стучать погремушкой, катать мяч, вкладывать и вынимать предметы из коробки, говорить  «ам-ам, дай», гулить, произносить «ба», «ма», проявлять эмоциональный отклик, радоваться при появлении матери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и т.д. и 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7" name="Rectangle 2"/>
          <p:cNvSpPr>
            <a:spLocks noGrp="1"/>
          </p:cNvSpPr>
          <p:nvPr>
            <p:ph type="ctrTitle"/>
          </p:nvPr>
        </p:nvSpPr>
        <p:spPr>
          <a:xfrm>
            <a:off x="685800" y="387350"/>
            <a:ext cx="7772400" cy="2330450"/>
          </a:xfrm>
        </p:spPr>
        <p:txBody>
          <a:bodyPr/>
          <a:lstStyle/>
          <a:p>
            <a:r>
              <a:rPr lang="ru-RU" sz="2400" b="1" smtClean="0">
                <a:solidFill>
                  <a:srgbClr val="CC0000"/>
                </a:solidFill>
              </a:rPr>
              <a:t>У всех новшеств имеется одно общее свойство –</a:t>
            </a:r>
            <a:r>
              <a:rPr lang="ru-RU" sz="2400" b="1" u="sng" smtClean="0">
                <a:solidFill>
                  <a:schemeClr val="hlink"/>
                </a:solidFill>
              </a:rPr>
              <a:t>средство повышения эффективности педагогических систем</a:t>
            </a:r>
            <a:r>
              <a:rPr lang="ru-RU" sz="2400" b="1" smtClean="0">
                <a:solidFill>
                  <a:srgbClr val="CC0000"/>
                </a:solidFill>
              </a:rPr>
              <a:t>. Как только они теряют это свое свойство, они перестают быть новшествами</a:t>
            </a:r>
          </a:p>
        </p:txBody>
      </p:sp>
      <p:sp>
        <p:nvSpPr>
          <p:cNvPr id="239618" name="Rectangle 3"/>
          <p:cNvSpPr>
            <a:spLocks noGrp="1"/>
          </p:cNvSpPr>
          <p:nvPr>
            <p:ph type="subTitle" idx="1"/>
          </p:nvPr>
        </p:nvSpPr>
        <p:spPr>
          <a:xfrm>
            <a:off x="1371600" y="2413000"/>
            <a:ext cx="6400800" cy="3225800"/>
          </a:xfrm>
        </p:spPr>
        <p:txBody>
          <a:bodyPr/>
          <a:lstStyle/>
          <a:p>
            <a:r>
              <a:rPr lang="ru-RU" sz="2400" b="1" i="1" smtClean="0">
                <a:solidFill>
                  <a:schemeClr val="hlink"/>
                </a:solidFill>
              </a:rPr>
              <a:t>Признаки новшеств:</a:t>
            </a:r>
          </a:p>
          <a:p>
            <a:r>
              <a:rPr lang="ru-RU" sz="2400" i="1" smtClean="0">
                <a:solidFill>
                  <a:schemeClr val="tx1"/>
                </a:solidFill>
              </a:rPr>
              <a:t>-по  сектору образования;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предмету изменений;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степени их радикальности</a:t>
            </a:r>
            <a:r>
              <a:rPr lang="ru-RU" sz="2400" smtClean="0">
                <a:solidFill>
                  <a:schemeClr val="tx1"/>
                </a:solidFill>
              </a:rPr>
              <a:t> 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масштабу преобразований.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основных российских программ </a:t>
            </a:r>
            <a:r>
              <a:rPr lang="ru-RU" sz="2800" b="1" smtClean="0">
                <a:solidFill>
                  <a:srgbClr val="FF0000"/>
                </a:solidFill>
              </a:rPr>
              <a:t/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268290" name="Объект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752975"/>
          </a:xfrm>
        </p:spPr>
        <p:txBody>
          <a:bodyPr/>
          <a:lstStyle/>
          <a:p>
            <a:pPr algn="just"/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«….»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уделяет особое </a:t>
            </a:r>
            <a:r>
              <a:rPr lang="ru-RU" sz="2000" b="1" u="sng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внимание формированию здоровых привычек  в еде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 «Формировать привычку съедать положенную порцию». «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Создавать у детей положительную установку на фразу взрослого «сейчас будем есть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Программа «…..»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предлагает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учить детей ползать и вставать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«Помогать менять позы, вставать на четвереньки: садиться из положения лежа, ложиться из положения сидя, сидеть без поддержки…; инициировать действия с предметами: осматривать, перекладывать из руки в руку, размахивать;.. Учить ползать; приседать и вставать; переползать через бревно; вставать и садиться; переходить от одного предмета к другому  и т.п.»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269314" name="Объект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4608512"/>
          </a:xfrm>
        </p:spPr>
        <p:txBody>
          <a:bodyPr/>
          <a:lstStyle/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Преобладающая  модель обучения: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четкая внешняя инструкция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(экстернальная модель развития);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«беспомощный, пассивный ребенок»: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ребенок сам не может ничего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 ни ползать, ни садиться, ни двигаться,  ни ходить, правильно координируя  руки и ноги,   ни испытывать  чувства и эмоции, ни играть или испытывать любопытство.  Все это воспитатель должен формировать путем обучающих, стимулирующих  воздействий.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Активен здесь, прежде всего взрослый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которому рекомендуется постоянно стимулировать ребенка,  давать ему импульсы для развития.   Формировать, вызывать, стимулировать, приучать, привлекать внимание, активизировать –  вот  наиболее часто употребляемые  в программах обороты речи.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270338" name="Объект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Учитывается только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один фактор</a:t>
            </a:r>
            <a:r>
              <a:rPr lang="ru-RU" sz="20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u="sng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обучение и воспитание в ДОО</a:t>
            </a:r>
            <a:r>
              <a:rPr lang="ru-RU" sz="20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семья, другие внешние факторы и индивидуальные особенности детей как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 развития не учитываются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базовые потребности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ребенка также не учитываются (не упоминаются в программах  и нормативных документах); 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большинстве программ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зафиксированы  возрастные нормативы развития  по годам: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первая младшая группа, вторая младшая группа, средняя группа, старшая группа,  подготовительная к школе группа.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Для каждой группы (возрастного этапа) существует норматив  развития, которому ребенок должен соответствовать.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27136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 дети  развиваются (должны развиваться) </a:t>
            </a:r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 одному алгоритму, зафиксированному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программах и нормативных документах и достигают все вместе одного уровня развития на каждом этапе. </a:t>
            </a:r>
          </a:p>
          <a:p>
            <a:pPr algn="just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Все дети должны достигать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«готовности к школьному обучению по любой программе»  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Проектная технология управления введением  ФГОС ДОШКОЛЬНОГО ОБРАЗОВАНИЯ</a:t>
            </a:r>
            <a:endParaRPr lang="ru-RU" sz="2400" dirty="0"/>
          </a:p>
        </p:txBody>
      </p:sp>
      <p:pic>
        <p:nvPicPr>
          <p:cNvPr id="27238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88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272389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</a:rPr>
              <a:t>Методика разработки и освоения основной образовательной программы дошкольной организации с использованием проектной технологии</a:t>
            </a:r>
            <a:r>
              <a:rPr lang="ru-RU" sz="4000" smtClean="0"/>
              <a:t> </a:t>
            </a:r>
          </a:p>
        </p:txBody>
      </p:sp>
      <p:sp>
        <p:nvSpPr>
          <p:cNvPr id="273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Наиболее распространенные пути введения новшеств</a:t>
            </a:r>
            <a:r>
              <a:rPr lang="ru-RU" sz="2800" smtClean="0">
                <a:latin typeface="Times New Roman" pitchFamily="18" charset="0"/>
              </a:rPr>
              <a:t>: </a:t>
            </a:r>
          </a:p>
          <a:p>
            <a:r>
              <a:rPr lang="ru-RU" sz="2400" i="1" smtClean="0">
                <a:latin typeface="Times New Roman" pitchFamily="18" charset="0"/>
              </a:rPr>
              <a:t>подход, основанный на  оптимизации деятельности   педагогических кадров, воспитателей детских дошкольных организаций;</a:t>
            </a:r>
          </a:p>
          <a:p>
            <a:r>
              <a:rPr lang="ru-RU" sz="2400" i="1" smtClean="0">
                <a:latin typeface="Times New Roman" pitchFamily="18" charset="0"/>
              </a:rPr>
              <a:t>программно-целевой метод  управления  развитием,  при котором развитие осуществляется на основе долгосрочных и среднесрочных программ системного развития; </a:t>
            </a:r>
          </a:p>
          <a:p>
            <a:r>
              <a:rPr lang="ru-RU" sz="2400" i="1" smtClean="0">
                <a:latin typeface="Times New Roman" pitchFamily="18" charset="0"/>
              </a:rPr>
              <a:t>и, наконец, </a:t>
            </a:r>
            <a:r>
              <a:rPr lang="ru-RU" sz="2400" b="1" i="1" u="sng" smtClean="0">
                <a:solidFill>
                  <a:schemeClr val="hlink"/>
                </a:solidFill>
                <a:latin typeface="Times New Roman" pitchFamily="18" charset="0"/>
              </a:rPr>
              <a:t>проектный  подход  к внедрению новшеств.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42875" y="179388"/>
            <a:ext cx="88582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Современным  типом является </a:t>
            </a:r>
            <a:r>
              <a:rPr lang="ru-RU" sz="2200" b="1" i="1" dirty="0">
                <a:solidFill>
                  <a:srgbClr val="C00000"/>
                </a:solidFill>
                <a:latin typeface="Arial Black" pitchFamily="34" charset="0"/>
              </a:rPr>
              <a:t>проектно-технологический тип организационной культуры</a:t>
            </a:r>
            <a:r>
              <a:rPr lang="ru-RU" sz="2200" dirty="0">
                <a:solidFill>
                  <a:srgbClr val="C00000"/>
                </a:solidFill>
                <a:latin typeface="Arial Black" pitchFamily="34" charset="0"/>
              </a:rPr>
              <a:t>.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Он  состоит в том, что единый процесс  деятельности разбивается на отдельные завершенные циклы, которые называются </a:t>
            </a:r>
            <a:r>
              <a:rPr lang="ru-RU" sz="2200" b="1" i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проектами.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 indent="450850" algn="just">
              <a:defRPr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Введение новшеств с помощью проектных технологий обеспечивается не только и не столько теоретическими знаниями, сколько </a:t>
            </a:r>
            <a:r>
              <a:rPr lang="ru-RU" sz="2200" b="1" i="1" dirty="0">
                <a:solidFill>
                  <a:srgbClr val="C00000"/>
                </a:solidFill>
                <a:latin typeface="Arial Black" pitchFamily="34" charset="0"/>
              </a:rPr>
              <a:t>аналитической работой команды исполнителей и  ее поэтапным осуществлением.</a:t>
            </a:r>
          </a:p>
          <a:p>
            <a:pPr indent="450850" algn="just" eaLnBrk="0" hangingPunct="0">
              <a:defRPr/>
            </a:pPr>
            <a:endParaRPr lang="ru-RU" sz="22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rgbClr val="C00000"/>
                </a:solidFill>
                <a:latin typeface="Arial Black" pitchFamily="34" charset="0"/>
              </a:rPr>
              <a:t>Проект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 целенаправленное создание или изменение некоторой системы, ограниченное во времени и ресурсах и имеющее специфическую организацию.  В проектной технологии работа выполняется </a:t>
            </a:r>
            <a:r>
              <a:rPr lang="ru-RU" sz="2200" dirty="0">
                <a:solidFill>
                  <a:srgbClr val="C00000"/>
                </a:solidFill>
                <a:latin typeface="Arial Black" pitchFamily="34" charset="0"/>
              </a:rPr>
              <a:t>по частям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C5A5D-C5FE-44BF-9981-6D814860AE0E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275459" name="Прямоугольник 3"/>
          <p:cNvSpPr>
            <a:spLocks noChangeArrowheads="1"/>
          </p:cNvSpPr>
          <p:nvPr/>
        </p:nvSpPr>
        <p:spPr bwMode="auto">
          <a:xfrm>
            <a:off x="836613" y="1858963"/>
            <a:ext cx="76501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это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часть работы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проектная технология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внедрения новшеств - это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движение шаг за шагом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Таким образом, у проекта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отличие,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например,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плана текущей деятельности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два главных признака: 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ориентация на новое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поэтому   говорят, что благодаря реализации проекта, организация осуществляет  «бросок вперед»;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жесткое ограничение   проектных работ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позволяет считать их частью  процесса обновления</a:t>
            </a: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Проектная технология введения ФГОС</a:t>
            </a:r>
            <a:r>
              <a:rPr lang="ru-RU" sz="2800" smtClean="0">
                <a:solidFill>
                  <a:srgbClr val="FF0000"/>
                </a:solidFill>
              </a:rPr>
              <a:t/>
            </a:r>
            <a:br>
              <a:rPr lang="ru-RU" sz="2800" smtClean="0">
                <a:solidFill>
                  <a:srgbClr val="FF0000"/>
                </a:solidFill>
              </a:rPr>
            </a:b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276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smtClean="0"/>
              <a:t>Формирование организационной структуры для управления процессом  перехода детского сада на работу по ФГОС. </a:t>
            </a:r>
          </a:p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smtClean="0"/>
              <a:t>Анализ соответствия работы детского сада (результатов, образовательного процесса и условий)  требованиям, содержащимся  в стандарте: целевым ориентирам,  принципам организации образовательной деятельности дошкольников, условиям ее осуществления,  и определение,  что нуждается в  изменении.</a:t>
            </a:r>
          </a:p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smtClean="0"/>
              <a:t>Выбор образовательной программы, соответствующей ПООП и  с учетом, которой  будет разрабатываться собственная образовательная программа.</a:t>
            </a:r>
          </a:p>
          <a:p>
            <a:pPr>
              <a:tabLst>
                <a:tab pos="539750" algn="l"/>
                <a:tab pos="571500" algn="l"/>
                <a:tab pos="800100" algn="l"/>
              </a:tabLst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FEDB7-40F1-45E6-88A7-A286259A47E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277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Разработка  части ООП, формируемый  участниками образовательных отношений, на основе отбора парциальных программ. </a:t>
            </a:r>
          </a:p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Сопоставление реального образовательного процесса и условий его  реализации с тем, который необходим для освоения выбранной программы  и определение  перечня новшеств, которые нужно будет освоить  в образовательной организации для того, чтобы перейти на работу по новой программе, соответствующей требованиям ФГОС</a:t>
            </a:r>
          </a:p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Определение перечня проектов  освоения  ООП и формирование на их основе портфолио проектов; выделение первоочередных проектов.</a:t>
            </a:r>
          </a:p>
          <a:p>
            <a:pPr algn="just">
              <a:buFont typeface="Calibri" pitchFamily="34" charset="0"/>
              <a:buAutoNum type="arabicPeriod"/>
              <a:tabLst>
                <a:tab pos="539750" algn="l"/>
                <a:tab pos="571500" algn="l"/>
                <a:tab pos="8001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Управление реализацией первоочередных проектов: пересмотр содержимого портфолио на основе анализа результатов реализации первоочередных проектов.</a:t>
            </a:r>
          </a:p>
          <a:p>
            <a:pPr>
              <a:tabLst>
                <a:tab pos="539750" algn="l"/>
                <a:tab pos="571500" algn="l"/>
                <a:tab pos="800100" algn="l"/>
              </a:tabLst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36096-7F72-4ACD-9477-51996D8C5A79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TextBox 27"/>
          <p:cNvSpPr txBox="1">
            <a:spLocks noChangeArrowheads="1"/>
          </p:cNvSpPr>
          <p:nvPr/>
        </p:nvSpPr>
        <p:spPr bwMode="auto">
          <a:xfrm>
            <a:off x="0" y="285750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FF0000"/>
                </a:solidFill>
                <a:latin typeface="Calibri" pitchFamily="34" charset="0"/>
              </a:rPr>
              <a:t>Метод анализа  и определения необходимых изменений</a:t>
            </a:r>
          </a:p>
          <a:p>
            <a:pPr algn="ctr"/>
            <a:endParaRPr lang="ru-RU" u="sng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28750" y="1143000"/>
            <a:ext cx="2571750" cy="128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57250" y="1143000"/>
            <a:ext cx="214313" cy="4929188"/>
          </a:xfrm>
          <a:prstGeom prst="downArrow">
            <a:avLst>
              <a:gd name="adj1" fmla="val 50000"/>
              <a:gd name="adj2" fmla="val 413225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643438" y="1571625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240645" name="TextBox 37"/>
          <p:cNvSpPr txBox="1">
            <a:spLocks noChangeArrowheads="1"/>
          </p:cNvSpPr>
          <p:nvPr/>
        </p:nvSpPr>
        <p:spPr bwMode="auto">
          <a:xfrm>
            <a:off x="4643438" y="13573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240646" name="TextBox 40"/>
          <p:cNvSpPr txBox="1">
            <a:spLocks noChangeArrowheads="1"/>
          </p:cNvSpPr>
          <p:nvPr/>
        </p:nvSpPr>
        <p:spPr bwMode="auto">
          <a:xfrm>
            <a:off x="928688" y="1143000"/>
            <a:ext cx="3214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Существующие и реализуемые 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результаты образования</a:t>
            </a:r>
          </a:p>
          <a:p>
            <a:endParaRPr lang="ru-RU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428750" y="2857500"/>
            <a:ext cx="2571750" cy="1285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0648" name="TextBox 42"/>
          <p:cNvSpPr txBox="1">
            <a:spLocks noChangeArrowheads="1"/>
          </p:cNvSpPr>
          <p:nvPr/>
        </p:nvSpPr>
        <p:spPr bwMode="auto">
          <a:xfrm>
            <a:off x="1000125" y="2928938"/>
            <a:ext cx="32146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Существующий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процесс образования: содержание и технологии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428750" y="4643438"/>
            <a:ext cx="2571750" cy="1285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786438" y="4643438"/>
            <a:ext cx="2643187" cy="135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5786438" y="1143000"/>
            <a:ext cx="2571750" cy="1285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786438" y="2928938"/>
            <a:ext cx="2571750" cy="1285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0653" name="TextBox 47"/>
          <p:cNvSpPr txBox="1">
            <a:spLocks noChangeArrowheads="1"/>
          </p:cNvSpPr>
          <p:nvPr/>
        </p:nvSpPr>
        <p:spPr bwMode="auto">
          <a:xfrm>
            <a:off x="642938" y="4643438"/>
            <a:ext cx="37861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Существующие </a:t>
            </a:r>
          </a:p>
          <a:p>
            <a:pPr lvl="1"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ресурсы:психолого-педаг.,  кадровые,  материально-тех., финансовые</a:t>
            </a:r>
          </a:p>
          <a:p>
            <a:pPr lvl="1" algn="ctr"/>
            <a:endParaRPr lang="ru-RU">
              <a:latin typeface="Calibri" pitchFamily="34" charset="0"/>
            </a:endParaRPr>
          </a:p>
        </p:txBody>
      </p:sp>
      <p:sp>
        <p:nvSpPr>
          <p:cNvPr id="240654" name="TextBox 48"/>
          <p:cNvSpPr txBox="1">
            <a:spLocks noChangeArrowheads="1"/>
          </p:cNvSpPr>
          <p:nvPr/>
        </p:nvSpPr>
        <p:spPr bwMode="auto">
          <a:xfrm>
            <a:off x="5214938" y="1214438"/>
            <a:ext cx="3448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к планируемым  результатам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0655" name="TextBox 49"/>
          <p:cNvSpPr txBox="1">
            <a:spLocks noChangeArrowheads="1"/>
          </p:cNvSpPr>
          <p:nvPr/>
        </p:nvSpPr>
        <p:spPr bwMode="auto">
          <a:xfrm>
            <a:off x="5286375" y="2857500"/>
            <a:ext cx="32861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 к процессу воспитания и образования: содержание и технологии</a:t>
            </a:r>
          </a:p>
          <a:p>
            <a:pPr lvl="1" algn="ctr"/>
            <a:endParaRPr lang="ru-RU" b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0656" name="TextBox 50"/>
          <p:cNvSpPr txBox="1">
            <a:spLocks noChangeArrowheads="1"/>
          </p:cNvSpPr>
          <p:nvPr/>
        </p:nvSpPr>
        <p:spPr bwMode="auto">
          <a:xfrm>
            <a:off x="5286375" y="4643438"/>
            <a:ext cx="32861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 к ресурсам: </a:t>
            </a:r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психолого-педаг.,  кадровым,  материально-тех., финансовым</a:t>
            </a:r>
          </a:p>
          <a:p>
            <a:pPr lvl="1" algn="just"/>
            <a:endParaRPr lang="ru-RU" sz="1600" b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endParaRPr lang="ru-RU">
              <a:cs typeface="Arial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4643438" y="3286125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240658" name="TextBox 52"/>
          <p:cNvSpPr txBox="1">
            <a:spLocks noChangeArrowheads="1"/>
          </p:cNvSpPr>
          <p:nvPr/>
        </p:nvSpPr>
        <p:spPr bwMode="auto">
          <a:xfrm>
            <a:off x="4643438" y="30718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54" name="Oval 9"/>
          <p:cNvSpPr>
            <a:spLocks noChangeArrowheads="1"/>
          </p:cNvSpPr>
          <p:nvPr/>
        </p:nvSpPr>
        <p:spPr bwMode="auto">
          <a:xfrm>
            <a:off x="4643438" y="5072063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240660" name="TextBox 54"/>
          <p:cNvSpPr txBox="1">
            <a:spLocks noChangeArrowheads="1"/>
          </p:cNvSpPr>
          <p:nvPr/>
        </p:nvSpPr>
        <p:spPr bwMode="auto">
          <a:xfrm>
            <a:off x="46434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034" y="500042"/>
            <a:ext cx="449739" cy="5857917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marR="90488" lvl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Направление анализа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83386-D26D-42FF-A6DD-CF07189E4A09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Прямоугольник 1"/>
          <p:cNvSpPr>
            <a:spLocks noChangeArrowheads="1"/>
          </p:cNvSpPr>
          <p:nvPr/>
        </p:nvSpPr>
        <p:spPr bwMode="auto">
          <a:xfrm>
            <a:off x="0" y="549275"/>
            <a:ext cx="9144000" cy="852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24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СТРУКТУРА  ПРОЕКТОВ  ВВЕДЕНИЯ НОВШЕСТВ</a:t>
            </a:r>
          </a:p>
          <a:p>
            <a:pPr indent="450850" algn="just"/>
            <a:endParaRPr lang="ru-RU" sz="20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r>
              <a:rPr lang="ru-RU" sz="20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1.АНАЛИТИЧЕСКОЕ ОБОСНОВАНИЕ: </a:t>
            </a:r>
            <a:r>
              <a:rPr lang="ru-RU" sz="2000" b="1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ОБОСНОВАТЬ  АКТУАЛЬНОСТЬ ВВОДИМЫХ ИЗМЕНЕНИЙ С ТОЧКИ ЗРЕНИЯ ДОСТИЖЕНИЯ  ЦЕЛЕЙ, СОДЕРЖАЩИХСЯ В  ФГОС.</a:t>
            </a:r>
          </a:p>
          <a:p>
            <a:pPr indent="450850" algn="just"/>
            <a:endParaRPr lang="ru-RU" sz="2000" b="1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r>
              <a:rPr lang="ru-RU" sz="20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2.ЦЕЛИ ПРОЕКТА: </a:t>
            </a:r>
            <a:r>
              <a:rPr lang="ru-RU" sz="2000" b="1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ПЕРЕЧИСЛИТЬ, КАКИЕ РЕЗУЛЬТАТЫ БУДУТ ПОЛУЧЕНЫ ВСЛЕДСТВИЕ РЕАЛИЗАЦИИ ПРОЕКТА.</a:t>
            </a:r>
          </a:p>
          <a:p>
            <a:pPr indent="450850" algn="just"/>
            <a:endParaRPr lang="ru-RU" sz="2000" b="1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r>
              <a:rPr lang="ru-RU" sz="20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3.ЗАМЫСЕЛ ПРОЕКТА:  </a:t>
            </a:r>
            <a:r>
              <a:rPr lang="ru-RU" sz="2000" b="1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РАСКРЫТЬ СУЩНОСТЬ  ВВОДИМЫХ НОВШЕСТВ И СВЯЗЕЙ МЕЖДУ НИМИ.</a:t>
            </a:r>
          </a:p>
          <a:p>
            <a:pPr indent="450850" algn="just"/>
            <a:endParaRPr lang="ru-RU" sz="2000" b="1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r>
              <a:rPr lang="ru-RU" sz="20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4.РАБОТЫ, ВЫПОЛНЯЕМЫЕ В РАМКАХ ПРОЕКТА</a:t>
            </a:r>
            <a:r>
              <a:rPr lang="ru-RU" sz="2000" b="1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: ПРЕДСТАВИТЬ СТРУКТУРУ РАБОТ: ПАКЕТЫ РАБОТ, ОТДЕЛЬНЫЕ РАБОТЫ, КОТОРЫЕ ДОЛЖНЫ БЫТЬ ВЫПОЛНЕНЫ ДЛЯ ВВЕДЕНИЯ НОВШЕСТВ. УКАЗАТЬ  КОНТРОЛЬНЫЕ ТОЧКИ.</a:t>
            </a:r>
          </a:p>
          <a:p>
            <a:pPr indent="450850" algn="just"/>
            <a:endParaRPr lang="ru-RU" sz="2000" b="1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r>
              <a:rPr lang="ru-RU" sz="20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5.ГРАФИК ВЫПОЛНЕНИЯ РАБОТ: </a:t>
            </a:r>
            <a:r>
              <a:rPr lang="ru-RU" sz="2000" b="1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РАСПРЕДЕЛИТЬ РАБОТЫ  ВО ВРЕМЕНИ И МЕЖДУ ЧЛЕНАМИ ПРОЕКТНОЙ ГРУППЫ</a:t>
            </a:r>
          </a:p>
          <a:p>
            <a:pPr indent="450850" algn="just"/>
            <a:endParaRPr lang="ru-RU" sz="2000" b="1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400" b="1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-100013"/>
            <a:ext cx="9144000" cy="6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6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проекта</a:t>
            </a:r>
          </a:p>
          <a:p>
            <a:pPr indent="450850" algn="ctr"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1. Направленность 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на достижение конечных целей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 получение новых (уникальных) результатов.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2. 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Координированное выполнение многочисленных взаимосвязанных работ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поуровневой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детализацией по видам деятельности, ответственности, объемам и ресурсам.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3. 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Ограниченная 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протяженность во времени,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определенными моментами начала и завершения всех работ и проекта в целом.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4.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Ограниченность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требуемых 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ресурсов.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5. Специфическая организация управления, опирающегося на 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работу 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проектных команд.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6. Наличие </a:t>
            </a:r>
            <a:r>
              <a:rPr lang="ru-RU" sz="2000" u="sng" dirty="0">
                <a:solidFill>
                  <a:srgbClr val="C00000"/>
                </a:solidFill>
                <a:latin typeface="Arial Black" pitchFamily="34" charset="0"/>
              </a:rPr>
              <a:t>оперативного управления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разработкой и реализацией проектов на основе систем их контроля.</a:t>
            </a:r>
            <a:r>
              <a:rPr lang="ru-RU" sz="2000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153988"/>
            <a:ext cx="8929688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Жизненный цикл проекта</a:t>
            </a:r>
          </a:p>
          <a:p>
            <a:pPr indent="450850" algn="just"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Фаза проектирования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построенная модель создаваемой системы и план ее реализации.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Технологическая фаза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реализация системы.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Рефлексивная фаза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оценка реализованной системы и определение необходимости либо ее дальнейшей коррекции, либо «запуска» нового проекта.  Рефлексивная фаза позволяет использовать приобретенный опыт  проектной деятельности при реализации других проектов (обучение)</a:t>
            </a:r>
          </a:p>
          <a:p>
            <a:pPr algn="just" eaLnBrk="0" hangingPunct="0">
              <a:defRPr/>
            </a:pPr>
            <a:r>
              <a:rPr lang="ru-RU" sz="2000" i="1" dirty="0">
                <a:solidFill>
                  <a:srgbClr val="C00000"/>
                </a:solidFill>
                <a:latin typeface="Arial Black" pitchFamily="34" charset="0"/>
              </a:rPr>
              <a:t>Два этапа цикла  проекта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являются как бы противоположными: 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проект  дословно означает 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«брошенный вперед»</a:t>
            </a:r>
          </a:p>
          <a:p>
            <a:pPr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рефлексия дословно означает  –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обращение назад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».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-98425"/>
            <a:ext cx="9144000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Класс проекта</a:t>
            </a:r>
          </a:p>
          <a:p>
            <a:pPr indent="450850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  <a:p>
            <a:pPr indent="450850">
              <a:defRPr/>
            </a:pPr>
            <a:r>
              <a:rPr lang="ru-RU" sz="24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проектной технологии работа выполняется по частям. На какие проекты </a:t>
            </a:r>
            <a:r>
              <a:rPr lang="ru-RU" sz="2400" b="1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(части)  может </a:t>
            </a:r>
            <a:r>
              <a:rPr lang="ru-RU" sz="24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быть поделена работа?</a:t>
            </a:r>
          </a:p>
          <a:p>
            <a:pPr indent="450850" algn="just"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Класс  проекта определяется в 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зависимости от </a:t>
            </a:r>
            <a:r>
              <a:rPr lang="ru-RU" sz="1600" b="1" i="1" u="sng" dirty="0">
                <a:solidFill>
                  <a:srgbClr val="C00000"/>
                </a:solidFill>
                <a:latin typeface="Arial Black" pitchFamily="34" charset="0"/>
              </a:rPr>
              <a:t>масштаба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 и степени </a:t>
            </a:r>
            <a:r>
              <a:rPr lang="ru-RU" sz="1600" b="1" i="1" u="sng" dirty="0">
                <a:solidFill>
                  <a:srgbClr val="C00000"/>
                </a:solidFill>
                <a:latin typeface="Arial Black" pitchFamily="34" charset="0"/>
              </a:rPr>
              <a:t>взаимозависимости 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целенаправленных изменений. </a:t>
            </a:r>
          </a:p>
          <a:p>
            <a:pPr indent="450850" algn="just" eaLnBrk="0" hangingPunct="0"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порядке возрастания   целенаправленные  изменения могут производиться как :</a:t>
            </a:r>
          </a:p>
          <a:p>
            <a:pPr indent="450850" algn="just" eaLnBrk="0" hangingPunct="0">
              <a:defRPr/>
            </a:pP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отдельные работы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(операции);</a:t>
            </a:r>
          </a:p>
          <a:p>
            <a:pPr indent="450850" algn="just" eaLnBrk="0" hangingPunct="0">
              <a:defRPr/>
            </a:pP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пакеты работ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(комплексы технологически взаимосвязанных операций);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единичные проекты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 err="1">
                <a:solidFill>
                  <a:srgbClr val="C00000"/>
                </a:solidFill>
                <a:latin typeface="Arial Black" pitchFamily="34" charset="0"/>
              </a:rPr>
              <a:t>мультипроекты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мультипроект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– проект, состоящий из нескольких технологически зависимых проектов, объединенных общими ресурсами);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программы</a:t>
            </a: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(программа – комплекс операций (мероприятий,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проектов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), увязанных технологически,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ресурсно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и организационно и обеспечивающих достижение поставленной цели);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портфели проектов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(набор не обязательно технологически зависимых проектов, реализуемый организацией в условиях ресурсных ограничений и обеспечивающий достижение ее стратегических целей); дает возможность менять очередность реализации проектов и приступать к реализации портфеля при  минимальном количестве ресурсов.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Заголовок 1"/>
          <p:cNvSpPr>
            <a:spLocks noGrp="1"/>
          </p:cNvSpPr>
          <p:nvPr>
            <p:ph type="title"/>
          </p:nvPr>
        </p:nvSpPr>
        <p:spPr>
          <a:xfrm>
            <a:off x="747713" y="188913"/>
            <a:ext cx="8229600" cy="9652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Управление введением ФГОС  через разработку </a:t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и реализацию ООП</a:t>
            </a: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352550"/>
            <a:ext cx="8229600" cy="5124450"/>
          </a:xfrm>
        </p:spPr>
        <p:txBody>
          <a:bodyPr>
            <a:no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Проекты по разработке ООП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254061"/>
                </a:solidFill>
              </a:rPr>
              <a:t>1.Разработка  на основе ПООП </a:t>
            </a:r>
          </a:p>
          <a:p>
            <a:pPr marL="0" indent="0" eaLnBrk="1" hangingPunct="1"/>
            <a:r>
              <a:rPr lang="ru-RU" sz="2800" b="1" smtClean="0">
                <a:solidFill>
                  <a:srgbClr val="254061"/>
                </a:solidFill>
              </a:rPr>
              <a:t>ЦЕЛЕВОГО</a:t>
            </a:r>
          </a:p>
          <a:p>
            <a:pPr marL="0" indent="0" eaLnBrk="1" hangingPunct="1"/>
            <a:r>
              <a:rPr lang="ru-RU" sz="2800" b="1" smtClean="0">
                <a:solidFill>
                  <a:srgbClr val="254061"/>
                </a:solidFill>
              </a:rPr>
              <a:t>СОДЕРЖАТЕЛЬНОГО</a:t>
            </a:r>
          </a:p>
          <a:p>
            <a:pPr marL="0" indent="0" eaLnBrk="1" hangingPunct="1"/>
            <a:r>
              <a:rPr lang="ru-RU" sz="2800" b="1" smtClean="0">
                <a:solidFill>
                  <a:srgbClr val="254061"/>
                </a:solidFill>
              </a:rPr>
              <a:t>ОРГАНИЗАЦИОННОГО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254061"/>
                </a:solidFill>
              </a:rPr>
              <a:t>РАЗДЕЛОВ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254061"/>
                </a:solidFill>
              </a:rPr>
              <a:t> Разделить эту работу по частям!!! 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254061"/>
                </a:solidFill>
              </a:rPr>
              <a:t>Проект как часть работы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F765E-B80F-4AD8-A281-264AB7B8E09A}" type="slidenum">
              <a:rPr lang="ru-RU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Определение  перечня проектов  по реализации инновационной части ООП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581150"/>
            <a:ext cx="8229600" cy="482758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600" b="1" dirty="0" smtClean="0">
                <a:solidFill>
                  <a:schemeClr val="accent1">
                    <a:lumMod val="50000"/>
                  </a:schemeClr>
                </a:solidFill>
              </a:rPr>
              <a:t>Сравнение существующего образовательного процесса с тем, который запланирован в ООП И  НУЖЕН ДЛЯ ДОСТИЖЕНИЯ НОВЫХ РЕЗУЛЬТАТОВ ФГОС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600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перечня изменений, которые нужно внести в 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86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образовательный процесс;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86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8600" b="1" i="1" dirty="0" smtClean="0">
                <a:solidFill>
                  <a:schemeClr val="accent1">
                    <a:lumMod val="50000"/>
                  </a:schemeClr>
                </a:solidFill>
              </a:rPr>
              <a:t>условия работы;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8600" b="1" i="1" dirty="0" smtClean="0">
                <a:solidFill>
                  <a:schemeClr val="accent1">
                    <a:lumMod val="50000"/>
                  </a:schemeClr>
                </a:solidFill>
              </a:rPr>
              <a:t>систему управления.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6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перечня проектов по осуществлению необходимых изменений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6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портфолио проектов реализации ООП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144BA-7A08-4B59-9321-AEE196607462}" type="slidenum">
              <a:rPr lang="ru-RU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  <a:latin typeface="Times New Roman" pitchFamily="18" charset="0"/>
              </a:rPr>
              <a:t>Проектная технология разработки и освоения  основной образовательной программы и введения ФГОС</a:t>
            </a:r>
          </a:p>
        </p:txBody>
      </p:sp>
      <p:sp>
        <p:nvSpPr>
          <p:cNvPr id="283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ru-RU" sz="2800" b="1" u="sng" dirty="0">
                <a:solidFill>
                  <a:srgbClr val="FF3300"/>
                </a:solidFill>
              </a:rPr>
              <a:t>Этап 1</a:t>
            </a:r>
            <a:r>
              <a:rPr lang="ru-RU" sz="2800" b="1" dirty="0">
                <a:solidFill>
                  <a:srgbClr val="FF3300"/>
                </a:solidFill>
              </a:rPr>
              <a:t>:Формирование  органов для  управления процессом  перехода детского сада на работу по ФГОС.</a:t>
            </a:r>
          </a:p>
          <a:p>
            <a:pPr lvl="0">
              <a:lnSpc>
                <a:spcPct val="80000"/>
              </a:lnSpc>
            </a:pPr>
            <a:r>
              <a:rPr lang="ru-RU" sz="2800" b="1" dirty="0">
                <a:solidFill>
                  <a:prstClr val="black"/>
                </a:solidFill>
              </a:rPr>
              <a:t>Задачи этапа</a:t>
            </a:r>
            <a:endParaRPr lang="ru-RU" sz="2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</a:rPr>
              <a:t>Для организации управления проектами необходимо:</a:t>
            </a: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</a:rPr>
              <a:t>определить состав совета и рабочей группы;</a:t>
            </a: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</a:rPr>
              <a:t>назначить руководителя совета и рабочей группы;</a:t>
            </a: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</a:rPr>
              <a:t>определить порядок их работы;</a:t>
            </a: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</a:rPr>
              <a:t>поставить перед советом и рабочей группой общую задачу и задачу следующего этапа </a:t>
            </a:r>
          </a:p>
          <a:p>
            <a:endParaRPr lang="ru-RU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569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000" smtClean="0"/>
              <a:t> </a:t>
            </a:r>
            <a:r>
              <a:rPr lang="ru-RU" sz="2000" b="1" u="sng" smtClean="0">
                <a:solidFill>
                  <a:srgbClr val="FF3300"/>
                </a:solidFill>
                <a:latin typeface="Times New Roman" pitchFamily="18" charset="0"/>
              </a:rPr>
              <a:t>Этап 2:</a:t>
            </a:r>
            <a:r>
              <a:rPr lang="ru-RU" sz="2000" b="1" smtClean="0">
                <a:solidFill>
                  <a:srgbClr val="FF3300"/>
                </a:solidFill>
                <a:latin typeface="Times New Roman" pitchFamily="18" charset="0"/>
              </a:rPr>
              <a:t> Анализ соответствия работы детского сада (результатов, образовательного процесса и условий)  требованиям, содержащимся  в стандарте.</a:t>
            </a:r>
          </a:p>
          <a:p>
            <a:pPr eaLnBrk="1" hangingPunct="1"/>
            <a:r>
              <a:rPr lang="ru-RU" sz="1600" b="1" smtClean="0">
                <a:latin typeface="Times New Roman" pitchFamily="18" charset="0"/>
              </a:rPr>
              <a:t>Задачи этапа</a:t>
            </a:r>
            <a:r>
              <a:rPr lang="ru-RU" sz="1600" smtClean="0">
                <a:latin typeface="Times New Roman" pitchFamily="18" charset="0"/>
              </a:rPr>
              <a:t>.   На этом этапе должен быть получен ответ на вопрос: «Что необходимо изменить в существующей системе работы детского сада, чтобы привести ее в соответствие с требованиями  ФГОС» </a:t>
            </a:r>
            <a:r>
              <a:rPr lang="ru-RU" sz="15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какой положительный опыт его работы можно использовать. 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solidFill>
                  <a:srgbClr val="FF0000"/>
                </a:solidFill>
                <a:latin typeface="Times New Roman" pitchFamily="18" charset="0"/>
              </a:rPr>
              <a:t>Для этого необходимо определить, какие  изменения требуется произвести: </a:t>
            </a:r>
            <a:r>
              <a:rPr lang="ru-RU" sz="160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 целях работы детского сада;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принципах организации образовательного процесса;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методах работа воспитателя с детьми;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организации предметной развивающей образовательной среды и ее насыщении оборудованием;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во взаимодействии с родителями дошкольников;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режиме организации образовательного процесса в течение дня, недели, месяца и др.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механизмах контроля и оценки деятельности  педагогических кадров детского;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 в использовании потенциала внешней среды детского сада;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 в осуществлении преемственности со школой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Например:</a:t>
            </a:r>
          </a:p>
        </p:txBody>
      </p:sp>
      <p:sp>
        <p:nvSpPr>
          <p:cNvPr id="287746" name="Rectangle 2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7747" name="Rectangle 5"/>
          <p:cNvSpPr>
            <a:spLocks noChangeArrowheads="1"/>
          </p:cNvSpPr>
          <p:nvPr/>
        </p:nvSpPr>
        <p:spPr bwMode="auto">
          <a:xfrm>
            <a:off x="95250" y="804863"/>
            <a:ext cx="7189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eaLnBrk="0" hangingPunct="0">
              <a:tabLst>
                <a:tab pos="457200" algn="l"/>
                <a:tab pos="539750" algn="l"/>
                <a:tab pos="571500" algn="l"/>
                <a:tab pos="685800" algn="l"/>
                <a:tab pos="800100" algn="l"/>
              </a:tabLst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1125" name="Group 229"/>
          <p:cNvGraphicFramePr>
            <a:graphicFrameLocks noGrp="1"/>
          </p:cNvGraphicFramePr>
          <p:nvPr/>
        </p:nvGraphicFramePr>
        <p:xfrm>
          <a:off x="0" y="42863"/>
          <a:ext cx="9143999" cy="6770686"/>
        </p:xfrm>
        <a:graphic>
          <a:graphicData uri="http://schemas.openxmlformats.org/drawingml/2006/table">
            <a:tbl>
              <a:tblPr/>
              <a:tblGrid>
                <a:gridCol w="323528"/>
                <a:gridCol w="1603015"/>
                <a:gridCol w="899526"/>
                <a:gridCol w="1025247"/>
                <a:gridCol w="792692"/>
                <a:gridCol w="4499991"/>
              </a:tblGrid>
              <a:tr h="521277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системы работы детского сада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Необходимая степень изменений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новых идей,   содержащихся в стандарте, которые предстоит освоить в процессе реализации программы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4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Сохранить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Доработать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Заменить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работы детского сада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целевые ориентиры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9519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организации образователь-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заорганизованности, поддержка детской инициативы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7322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работы воспитателя с детьми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совместного планирования деятельности, методы диалогового общения с ребенком и др.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1169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предметной развивающей образователь-ной среды и ее насыщение оборудованием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оснащение зон различной активности и уединения для разновозрастных групп;  использование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трансформеров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насыщение среды материалами для исследовательской деятельности и экспериментирования, детской активности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u="sng" smtClean="0">
                <a:solidFill>
                  <a:srgbClr val="FF3300"/>
                </a:solidFill>
              </a:rPr>
              <a:t>Этап 3.</a:t>
            </a:r>
            <a:r>
              <a:rPr lang="ru-RU" sz="2800" b="1" smtClean="0">
                <a:solidFill>
                  <a:srgbClr val="FF3300"/>
                </a:solidFill>
              </a:rPr>
              <a:t> Поиск и выбор основной образовательной программы, разработанной с учетом ПООП, и с учетом которой  будет разрабатываться собственная образовательная программа</a:t>
            </a:r>
            <a:r>
              <a:rPr lang="ru-RU" sz="2800" b="1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Задачи этапа:</a:t>
            </a:r>
            <a:endParaRPr lang="ru-RU" sz="2800" smtClean="0"/>
          </a:p>
          <a:p>
            <a:pPr>
              <a:lnSpc>
                <a:spcPct val="80000"/>
              </a:lnSpc>
            </a:pPr>
            <a:r>
              <a:rPr lang="ru-RU" sz="2800" smtClean="0"/>
              <a:t>поиск ПООП для выбора и разработки собственной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сравнение  и оценка программ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выбор программ на основе которых будет происходить разработка ООП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перечня изменений в образовательном процессе дошкольной организации при переходе на ФГОС</a:t>
            </a: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2426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sz="1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indent="228600"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Определите перечень основных изменений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который нужно внести в образовательный процесс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образовательной организации в соответствии с требованиями нового стандарта (ФГОС)</a:t>
            </a:r>
            <a:endParaRPr lang="ru-RU" sz="1800" dirty="0" smtClean="0">
              <a:cs typeface="Times New Roman" pitchFamily="18" charset="0"/>
            </a:endParaRPr>
          </a:p>
          <a:p>
            <a:pPr indent="228600"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этого последовательно выполните следующие действия.</a:t>
            </a:r>
            <a:endParaRPr lang="ru-RU" sz="1800" dirty="0" smtClean="0">
              <a:cs typeface="Times New Roman" pitchFamily="18" charset="0"/>
            </a:endParaRPr>
          </a:p>
          <a:p>
            <a:pPr indent="228600" algn="just">
              <a:buFont typeface="Calibri" pitchFamily="34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прочитайте текст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ФГОС.</a:t>
            </a:r>
            <a:endParaRPr lang="ru-RU" sz="1800" dirty="0" smtClean="0">
              <a:cs typeface="Times New Roman" pitchFamily="18" charset="0"/>
            </a:endParaRPr>
          </a:p>
          <a:p>
            <a:pPr indent="228600" algn="just">
              <a:buFont typeface="Calibri" pitchFamily="34" charset="0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Сравните состояние образовательного процесса и условий 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протекания в  вашей образовательной организации,   с теми требованиями к ним, которые  содержатся в новом стандарте.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Определите, какие новые требования к процессу и условиям реализации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предъявляет новый стандарт. </a:t>
            </a:r>
          </a:p>
          <a:p>
            <a:pPr indent="0" algn="just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Новыми следует считать все требования, которые ранее  либо декларировались, но не выполнялись, либо  те, которые являются объективно новыми, то есть   ранее вообще не выдвигались.  </a:t>
            </a:r>
          </a:p>
          <a:p>
            <a:pPr indent="0" algn="just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перечень новых требований и идей   стандарта и включите их в таблицу.</a:t>
            </a:r>
            <a:endParaRPr lang="ru-RU" sz="16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indent="228600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9A60-9EC3-4CB1-91CA-58073BD1948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Выбор:</a:t>
            </a:r>
            <a:endParaRPr lang="ru-RU" b="1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8979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449263" algn="just"/>
            <a:r>
              <a:rPr lang="ru-RU" b="1" dirty="0" smtClean="0">
                <a:solidFill>
                  <a:srgbClr val="244061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актуальность; </a:t>
            </a:r>
          </a:p>
          <a:p>
            <a:pPr marL="34925" indent="449263" algn="just"/>
            <a:r>
              <a:rPr lang="ru-RU" b="1" dirty="0" smtClean="0">
                <a:latin typeface="Times New Roman" pitchFamily="18" charset="0"/>
              </a:rPr>
              <a:t>потенциальная полезность </a:t>
            </a:r>
            <a:r>
              <a:rPr lang="ru-RU" b="1" dirty="0" smtClean="0">
                <a:latin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</a:rPr>
              <a:t>реализуемость </a:t>
            </a:r>
            <a:r>
              <a:rPr lang="ru-RU" b="1" dirty="0" smtClean="0">
                <a:latin typeface="Times New Roman" pitchFamily="18" charset="0"/>
              </a:rPr>
              <a:t>в условиях детского </a:t>
            </a:r>
            <a:r>
              <a:rPr lang="ru-RU" b="1" dirty="0" smtClean="0">
                <a:latin typeface="Times New Roman" pitchFamily="18" charset="0"/>
              </a:rPr>
              <a:t>сада;</a:t>
            </a:r>
          </a:p>
          <a:p>
            <a:pPr marL="34925" indent="449263" algn="just"/>
            <a:r>
              <a:rPr lang="ru-RU" b="1" dirty="0" smtClean="0">
                <a:latin typeface="Times New Roman" pitchFamily="18" charset="0"/>
              </a:rPr>
              <a:t>обобщенность </a:t>
            </a:r>
            <a:r>
              <a:rPr lang="ru-RU" b="1" dirty="0" smtClean="0">
                <a:latin typeface="Times New Roman" pitchFamily="18" charset="0"/>
              </a:rPr>
              <a:t>предлагаемых в них </a:t>
            </a:r>
            <a:r>
              <a:rPr lang="ru-RU" b="1" dirty="0" smtClean="0">
                <a:latin typeface="Times New Roman" pitchFamily="18" charset="0"/>
              </a:rPr>
              <a:t>средств; </a:t>
            </a:r>
          </a:p>
          <a:p>
            <a:pPr marL="34925" indent="449263" algn="just"/>
            <a:r>
              <a:rPr lang="ru-RU" b="1" dirty="0" smtClean="0">
                <a:latin typeface="Times New Roman" pitchFamily="18" charset="0"/>
              </a:rPr>
              <a:t>возможность </a:t>
            </a:r>
            <a:r>
              <a:rPr lang="ru-RU" b="1" dirty="0" smtClean="0">
                <a:latin typeface="Times New Roman" pitchFamily="18" charset="0"/>
              </a:rPr>
              <a:t>применения программы к собственным условиям деятельности</a:t>
            </a:r>
            <a:r>
              <a:rPr lang="ru-RU" dirty="0" smtClean="0">
                <a:latin typeface="Times New Roman" pitchFamily="18" charset="0"/>
              </a:rPr>
              <a:t>. </a:t>
            </a:r>
            <a:endParaRPr lang="ru-RU" dirty="0" smtClean="0"/>
          </a:p>
          <a:p>
            <a:pPr marL="34925" indent="449263"/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53BCF-908C-47C6-9539-8E9C408122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</a:rPr>
              <a:t>Требования к качеству  основных образовательных программ дошкольных организаций</a:t>
            </a:r>
            <a:r>
              <a:rPr lang="ru-RU" smtClean="0"/>
              <a:t> </a:t>
            </a:r>
          </a:p>
        </p:txBody>
      </p:sp>
      <p:sp>
        <p:nvSpPr>
          <p:cNvPr id="265218" name="Rectangle 3"/>
          <p:cNvSpPr>
            <a:spLocks noGrp="1"/>
          </p:cNvSpPr>
          <p:nvPr>
            <p:ph type="body" idx="1"/>
          </p:nvPr>
        </p:nvSpPr>
        <p:spPr>
          <a:xfrm>
            <a:off x="403225" y="17938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размер детского сада, определяемый количеством детей и групп;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потребности, мотивы и интересы детей, членов их семей, обусловленные особенностями индивидуального развития дошкольников,  спецификой национальных, социокультурных и иных условий, в которых осуществляется образовательная деятельность, сложившимися традициями, возможности педагогического коллектива.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контингент родителей, их возможности и готовность участвовать в образовательном процессе совместно с педагогами детского сада;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кадровые, материально-технические условия (наличие помещений, их оборудование и др.) детского сада;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возможности окружающего социума для развития детей;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ожидаемые перспективы развития данного детского сада и соседних дошкольных организаций,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решение проблемы обеспечения   детей местами в дошкольных организациях в муниципалитете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0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u="sng" smtClean="0">
                <a:solidFill>
                  <a:srgbClr val="FF3300"/>
                </a:solidFill>
              </a:rPr>
              <a:t>Этап 4.</a:t>
            </a:r>
            <a:r>
              <a:rPr lang="ru-RU" b="1" smtClean="0">
                <a:solidFill>
                  <a:srgbClr val="FF3300"/>
                </a:solidFill>
              </a:rPr>
              <a:t> Разработка  части ООП, формируемый  участниками образовательных отношений, на основе отбора парциальных программ.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Задачи этапа: 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привлечь участников образовательных отношений к разработке программы;</a:t>
            </a:r>
          </a:p>
          <a:p>
            <a:pPr>
              <a:lnSpc>
                <a:spcPct val="90000"/>
              </a:lnSpc>
            </a:pPr>
            <a:r>
              <a:rPr lang="ru-RU" smtClean="0"/>
              <a:t>разработать вариативную часть ООП с учетом имеющихся парциальных.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Rectangle 2"/>
          <p:cNvSpPr>
            <a:spLocks noChangeArrowheads="1"/>
          </p:cNvSpPr>
          <p:nvPr/>
        </p:nvSpPr>
        <p:spPr bwMode="auto">
          <a:xfrm>
            <a:off x="1471613" y="815975"/>
            <a:ext cx="6181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1400" b="1">
                <a:solidFill>
                  <a:srgbClr val="254061"/>
                </a:solidFill>
                <a:cs typeface="Times New Roman" pitchFamily="18" charset="0"/>
              </a:rPr>
              <a:t>План-график реализации комплексного проекта введения ФГОС</a:t>
            </a:r>
            <a:endParaRPr lang="ru-RU">
              <a:solidFill>
                <a:srgbClr val="25406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75" y="1323975"/>
          <a:ext cx="7715250" cy="1259205"/>
        </p:xfrm>
        <a:graphic>
          <a:graphicData uri="http://schemas.openxmlformats.org/drawingml/2006/table">
            <a:tbl>
              <a:tblPr/>
              <a:tblGrid>
                <a:gridCol w="374650"/>
                <a:gridCol w="2149475"/>
                <a:gridCol w="1000125"/>
                <a:gridCol w="1087438"/>
                <a:gridCol w="1649412"/>
                <a:gridCol w="145415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проектов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Кураторы и руководители  проектов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4500"/>
          </a:xfrm>
        </p:spPr>
        <p:txBody>
          <a:bodyPr/>
          <a:lstStyle/>
          <a:p>
            <a:pPr eaLnBrk="1" hangingPunct="1"/>
            <a:r>
              <a:rPr lang="ru-RU" sz="1600" b="1" smtClean="0">
                <a:solidFill>
                  <a:srgbClr val="C00000"/>
                </a:solidFill>
              </a:rPr>
              <a:t>Механизм формирования портфолио проектов реализации  инновационной части ООП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22250" y="444500"/>
          <a:ext cx="8785076" cy="638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884"/>
                <a:gridCol w="2392822"/>
                <a:gridCol w="4734370"/>
              </a:tblGrid>
              <a:tr h="393106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Элементы структуры ООП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Вводимые</a:t>
                      </a:r>
                      <a:r>
                        <a:rPr lang="ru-RU" sz="1200" baseline="0" dirty="0" smtClean="0"/>
                        <a:t> новшества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Проекты</a:t>
                      </a:r>
                      <a:endParaRPr lang="ru-RU" sz="1200" dirty="0"/>
                    </a:p>
                  </a:txBody>
                  <a:tcPr/>
                </a:tc>
              </a:tr>
              <a:tr h="68229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Целевой раздел программы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87723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Содержательный раздел программы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90653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1.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2.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609190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3.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4.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Условия реализации программы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C09B4-165F-42FD-89BA-442C8C4C601F}" type="slidenum">
              <a:rPr lang="ru-RU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08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C00000"/>
                </a:solidFill>
              </a:rPr>
              <a:t>Механизм формирования портфолио проектов реализации  инновационной части ООП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A58D7-E5A2-4944-BB53-F61DE7646CF2}" type="slidenum">
              <a:rPr lang="ru-RU"/>
              <a:pPr>
                <a:defRPr/>
              </a:pPr>
              <a:t>55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30188" y="760413"/>
          <a:ext cx="8699618" cy="564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521"/>
                <a:gridCol w="1049428"/>
                <a:gridCol w="1025495"/>
                <a:gridCol w="1005627"/>
                <a:gridCol w="10795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НАЗВАНИЕ ПРОЕКТОВ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 цель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Проект-намерение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 мечта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Проект-фантазия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419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Портфолио проектов  разработки ООП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228"/>
                <a:gridCol w="922946"/>
                <a:gridCol w="1239140"/>
                <a:gridCol w="854579"/>
                <a:gridCol w="828943"/>
                <a:gridCol w="9357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Проектная</a:t>
                      </a:r>
                      <a:r>
                        <a:rPr lang="ru-RU" sz="1000" baseline="0" dirty="0" smtClean="0"/>
                        <a:t> группа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этап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Крупный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Малый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Крупный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BE7AA-BC02-454B-B911-41625DA77B4E}" type="slidenum">
              <a:rPr lang="ru-RU"/>
              <a:pPr>
                <a:defRPr/>
              </a:pPr>
              <a:t>56</a:t>
            </a:fld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272337" cy="936625"/>
          </a:xfrm>
        </p:spPr>
        <p:txBody>
          <a:bodyPr/>
          <a:lstStyle/>
          <a:p>
            <a:pPr algn="ctr" eaLnBrk="1" hangingPunct="1"/>
            <a:r>
              <a:rPr lang="ru-RU" sz="1800" smtClean="0"/>
              <a:t> </a:t>
            </a:r>
            <a:r>
              <a:rPr lang="ru-RU" sz="2400" smtClean="0">
                <a:solidFill>
                  <a:srgbClr val="C00000"/>
                </a:solidFill>
              </a:rPr>
              <a:t>КАК ИНТЕГРИРОВАТЬ НОВЫЕ ПРОЕКТЫ В СИСТЕМУ ПРЕДЫДУЩЕЙ ПРОЕКТНОЙ ДЕЯТЕЛЬНОСТИ  ДОУ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2988" y="1628775"/>
            <a:ext cx="7129462" cy="4543425"/>
          </a:xfrm>
        </p:spPr>
        <p:txBody>
          <a:bodyPr rtlCol="0">
            <a:normAutofit/>
          </a:bodyPr>
          <a:lstStyle/>
          <a:p>
            <a:pPr indent="45085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разделении 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крупных  проектов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 более 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мелкие проекты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; открытие новых единичных проектов;</a:t>
            </a:r>
          </a:p>
          <a:p>
            <a:pPr indent="45085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корректировка целей и содержания работ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, выполняемых в рамках реализуемых проектов путем их изменения или перераспределения между проектами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14313" y="630238"/>
            <a:ext cx="8786812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Результатом  интеграции проектов будет </a:t>
            </a:r>
          </a:p>
          <a:p>
            <a:pPr indent="450850" algn="just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прекращение избыточных проектов; 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открытие новых проектов;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корректировка целей и содержания реализуемых проектов;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нахождение оптимальной структуры, то есть связей между     проектами;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достижении функциональной полноты портфеля проектов для введения ФГОС;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обновления графика реализуемого портфеля проектов.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Прямоугольник 1"/>
          <p:cNvSpPr>
            <a:spLocks noChangeArrowheads="1"/>
          </p:cNvSpPr>
          <p:nvPr/>
        </p:nvSpPr>
        <p:spPr bwMode="auto">
          <a:xfrm>
            <a:off x="900113" y="476250"/>
            <a:ext cx="734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b="1">
                <a:solidFill>
                  <a:schemeClr val="tx2"/>
                </a:solidFill>
                <a:cs typeface="Times New Roman" pitchFamily="18" charset="0"/>
              </a:rPr>
              <a:t>Пример: содержание работ единичного проекта</a:t>
            </a:r>
            <a:endParaRPr lang="ru-RU">
              <a:solidFill>
                <a:schemeClr val="tx2"/>
              </a:solidFill>
            </a:endParaRPr>
          </a:p>
        </p:txBody>
      </p:sp>
      <p:graphicFrame>
        <p:nvGraphicFramePr>
          <p:cNvPr id="59416" name="Group 24"/>
          <p:cNvGraphicFramePr>
            <a:graphicFrameLocks noGrp="1"/>
          </p:cNvGraphicFramePr>
          <p:nvPr/>
        </p:nvGraphicFramePr>
        <p:xfrm>
          <a:off x="755650" y="981075"/>
          <a:ext cx="7704138" cy="5155883"/>
        </p:xfrm>
        <a:graphic>
          <a:graphicData uri="http://schemas.openxmlformats.org/drawingml/2006/table">
            <a:tbl>
              <a:tblPr/>
              <a:tblGrid>
                <a:gridCol w="1295400"/>
                <a:gridCol w="1225550"/>
                <a:gridCol w="1655763"/>
                <a:gridCol w="1987550"/>
                <a:gridCol w="153987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Этапы реализации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Пакеты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Отдельные работы (задачи)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Требования к выполнению работ (результаты)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Сроки выполнения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6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(выбор  и самостоятельная разработка новшеств)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концепции проведения дистанционного клуба для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концепции размещения материалов на сайте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программы занятий клуба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Подбор состава лекторов клуба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Подготовка материалов для 9 занятий. Запись занятий.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анкет для опроса мнения родителей о работе клуба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Концепция должна включать программу родительского клуба, механизмы ее реализации,  механизмы оценки результатов работы  клуба, учета пожеланий родителей, осуществления обратной связи.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качестве лекторов должны быть отобраны специалисты в области семейного воспитания, права, здоровья детей, сексуального воспитания: семейные психологи, детские врачи и педагоги.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Должны быть разработаны 3 электронные анкеты по 7 вопросов, способы их обработки.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Изменения в системе работы дошкольной образовательной организации в результате освоения ФГОС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5921"/>
              </p:ext>
            </p:extLst>
          </p:nvPr>
        </p:nvGraphicFramePr>
        <p:xfrm>
          <a:off x="785813" y="2155825"/>
          <a:ext cx="7907628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578"/>
                <a:gridCol w="3092508"/>
                <a:gridCol w="2390425"/>
                <a:gridCol w="1893117"/>
              </a:tblGrid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Элементы системы образования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Перечень новых требований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Перечень новшеств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Требования к образовательному процессу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Требования к условиям реализации образовательного процесса: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2.1.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психолого-педагогическим;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2.2.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кадровым;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2.3.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материально-техническим.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Требования к целевым    ориентирам реализации ФГОС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84650-1355-47B5-A362-3C22737A66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45805" name="Rectangle 4"/>
          <p:cNvSpPr>
            <a:spLocks noChangeArrowheads="1"/>
          </p:cNvSpPr>
          <p:nvPr/>
        </p:nvSpPr>
        <p:spPr bwMode="auto">
          <a:xfrm>
            <a:off x="1566863" y="215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9750" algn="l"/>
              </a:tabLst>
            </a:pPr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844675"/>
          <a:ext cx="7993063" cy="4359275"/>
        </p:xfrm>
        <a:graphic>
          <a:graphicData uri="http://schemas.openxmlformats.org/drawingml/2006/table">
            <a:tbl>
              <a:tblPr/>
              <a:tblGrid>
                <a:gridCol w="1344613"/>
                <a:gridCol w="1031875"/>
                <a:gridCol w="1800225"/>
                <a:gridCol w="2376487"/>
                <a:gridCol w="1439863"/>
              </a:tblGrid>
              <a:tr h="435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Реализация (запуск, апробация, введение)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Организация работы дистанционной школы «Компетентный родитель»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Проведение не менее 9  занятий в школе дистанционного обучения «Компетентный родитель.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Проведение 2 форумов по обсуждению результатов работ  школы для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Занятия должны проводиться в форме интерактивных лекций, содержать анализ ситуаций, Должны быть разработаны и  размещены  на сайте списки литературы, рекомендуемой для родителей.   В ДОУ нужно обучить родителей детей 3-7 лет : не менее 40% от общего количества в каждой группе.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 организации форумов должно быть привлечено не менее 70% родителей, обучающихся в дистанционной  школе.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750" y="620713"/>
          <a:ext cx="7992888" cy="11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8"/>
                <a:gridCol w="1141748"/>
                <a:gridCol w="1712623"/>
                <a:gridCol w="2413889"/>
                <a:gridCol w="1440160"/>
              </a:tblGrid>
              <a:tr h="1152127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Пакеты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Отдельные работы (задачи)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выполнению работ (результаты)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выполнения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11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Организация  управления реализацией проекта ФГОС  ДОШКОЛЬНОГО образования</a:t>
            </a:r>
          </a:p>
        </p:txBody>
      </p:sp>
      <p:pic>
        <p:nvPicPr>
          <p:cNvPr id="30413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4132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304133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3" y="368300"/>
            <a:ext cx="8429625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lnSpc>
                <a:spcPct val="150000"/>
              </a:lnSpc>
              <a:defRPr/>
            </a:pPr>
            <a:r>
              <a:rPr lang="ru-RU" sz="2000" b="1" i="1" dirty="0">
                <a:solidFill>
                  <a:srgbClr val="FF0000"/>
                </a:solidFill>
                <a:latin typeface="Arial Black" pitchFamily="34" charset="0"/>
              </a:rPr>
              <a:t>Организационная структура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управления проектом отражает иерархическую взаимную подчиненность участников проекта (руководителя проекта в целом, руководителей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подпроектов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/работ, исполнителей). </a:t>
            </a:r>
          </a:p>
          <a:p>
            <a:pPr indent="450850" algn="ctr" eaLnBrk="0" hangingPunct="0">
              <a:lnSpc>
                <a:spcPct val="150000"/>
              </a:lnSpc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Организационная структура управления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50850" algn="ctr" eaLnBrk="0" hangingPunct="0">
              <a:lnSpc>
                <a:spcPct val="150000"/>
              </a:lnSpc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комплексным проектом введения ФГОС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Координационный совет реализации комплексного проекта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Рабочая группа реализации комплексного проекта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Руководители единичных проектов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Руководители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микрогрупп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, реализующих пакеты работ в рамках единичных проектов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Члены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микрогрупп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 - исполнители отдельных работ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313" y="757238"/>
            <a:ext cx="8786812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Заседания координационного совета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2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Первое рабочее собрание совета, ознакомление с приказом о его создании. Определение порядка работы координационного совета и периодичности его заседаний.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Инициация единичных проектов. Назначение руководителей единичных проектов собственного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Анализ  процесса разработки единичных проектов собственного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перечня критериев (их показателей, индикаторов) для определения готовности  ДО к работе по ФГОС.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Экспертиза единичных проектов.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Утверждение содержания и планов реализации единичных проектов.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Анализ согласованности работ в рамках комплексного проекта. Рассмотрение и утверждение графика выполнения  соответствующего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 промежуточных отчетов по реализации собственных единичных и комплексного проекта введения ФГОС  и нижнего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Определение готовности ДО к введению ФГОС на основе анализа результатов реализации их проектов (в соответствии с разработанными и утвержденными критериями готовности для  ДО).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результатов реализации  собственного проекта и проектов нижних уровней управления.</a:t>
            </a:r>
            <a:endParaRPr lang="ru-RU" sz="1400">
              <a:solidFill>
                <a:srgbClr val="002060"/>
              </a:solidFill>
              <a:latin typeface="Arial Black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ru-RU" sz="140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85750"/>
          <a:ext cx="8572500" cy="5927727"/>
        </p:xfrm>
        <a:graphic>
          <a:graphicData uri="http://schemas.openxmlformats.org/drawingml/2006/table">
            <a:tbl>
              <a:tblPr/>
              <a:tblGrid>
                <a:gridCol w="3405187"/>
                <a:gridCol w="5167313"/>
              </a:tblGrid>
              <a:tr h="773113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Состав органов  по их  функциям  в структуре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9338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Координационный совет реализации комплексного проекта введения ФГОС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Административные и научные руководители (консультанты) комплексного проекта, ведущие специалисты, представители общественности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16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6D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Рабочая группа реализации комплексного проекта введения ФГОС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6D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Руководители единичных проектов,  представители технических служб, бухгалтерии. </a:t>
                      </a: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Исполнители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Микрогруппы рабочей группы проекта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Руководители микрогрупп, исполнители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78681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Функции органов управления проектом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857250"/>
          <a:ext cx="8715375" cy="5670550"/>
        </p:xfrm>
        <a:graphic>
          <a:graphicData uri="http://schemas.openxmlformats.org/drawingml/2006/table">
            <a:tbl>
              <a:tblPr/>
              <a:tblGrid>
                <a:gridCol w="1643063"/>
                <a:gridCol w="7072312"/>
              </a:tblGrid>
              <a:tr h="809625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Функции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092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Координационный совет реализации комплексного проекта введения ФГОС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принимает решения об инициации единичных проектов, формируют рабочие группы  единичных проектов и назначают их руководителей; организуют разработку и экспертизу единичных проектов; утверждают графики работ и контроля;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рассматривает вопросы хода реализации проектов. осуществляют контроль основных работ, выполняемых в рамках единичных проектов; принимают решения и начале и завершении работ по единичным проектам; формируют и изменяют перечень единичных проектов, устраняют срывы графика реализации проектов,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создает условия для   успешной деятельности рабочих групп единичных проектов; добивается своевременности ресурсного обеспечения проектных работ.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координирует вопросы реализации единичных проектов.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428625"/>
          <a:ext cx="8643937" cy="5726114"/>
        </p:xfrm>
        <a:graphic>
          <a:graphicData uri="http://schemas.openxmlformats.org/drawingml/2006/table">
            <a:tbl>
              <a:tblPr/>
              <a:tblGrid>
                <a:gridCol w="2390775"/>
                <a:gridCol w="6253162"/>
              </a:tblGrid>
              <a:tr h="855663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Функции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0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Рабочая группа реализации комплексного проекта введения ФГОС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Руководит исполнением работ, выполняемых в рамках единичных проектов, обеспечивает скоординированное выполнение взаимосвязанных работ, проводит текущий контроль проектных работ, устраняет мелкие сбои, корректируя графики выполнения работ и перераспределяя исполнителей; готовит отчеты об исполнении единичных проектов для координационного совета комплексного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Микрогруппы рабочей группы проекта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Осуществляют исполнение пакетов работ и отдельных видов работ в соответствии с планом-графиком проекта.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50" y="136525"/>
            <a:ext cx="864393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lnSpc>
                <a:spcPct val="200000"/>
              </a:lnSpc>
              <a:tabLst>
                <a:tab pos="630238" algn="l"/>
              </a:tabLst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Методы работы проектной группы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Заседания координационного совета и рабочих групп, круглые столы, дискуссии, мозговые штурмы, творческие отчеты, презентации результатов проектных работ. 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Совместные заседания микрогрупп по согласованию выполняемых ими работ.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Индивидуальная работа членов рабочей группы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Работа в микрогруппах по 2-3 человека. 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ример анализа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( планируемые результаты)</a:t>
            </a:r>
            <a:endParaRPr lang="ru-RU" sz="2400" i="1" dirty="0" smtClean="0">
              <a:solidFill>
                <a:srgbClr val="FF0000"/>
              </a:solidFill>
            </a:endParaRPr>
          </a:p>
        </p:txBody>
      </p:sp>
      <p:sp>
        <p:nvSpPr>
          <p:cNvPr id="243714" name="Rectangle 3"/>
          <p:cNvSpPr>
            <a:spLocks noGrp="1"/>
          </p:cNvSpPr>
          <p:nvPr>
            <p:ph type="body" idx="1"/>
          </p:nvPr>
        </p:nvSpPr>
        <p:spPr>
          <a:xfrm>
            <a:off x="477982" y="169371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/>
              <a:t>Проанализируйте соответствие работы  вашего ДОО  </a:t>
            </a:r>
            <a:r>
              <a:rPr lang="ru-RU" sz="2000" b="1" dirty="0" smtClean="0">
                <a:solidFill>
                  <a:schemeClr val="hlink"/>
                </a:solidFill>
              </a:rPr>
              <a:t>новым планируемым результатам</a:t>
            </a:r>
            <a:r>
              <a:rPr lang="ru-RU" sz="2000" dirty="0" smtClean="0"/>
              <a:t>, определяемым  требованиями ФГОС.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Разделите планируемые результаты ФГОС на 4 группы, дав экспертную   оценку  работы ДОО на их достижение.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1800" b="1" i="1" dirty="0" smtClean="0">
                <a:solidFill>
                  <a:srgbClr val="6C0024"/>
                </a:solidFill>
              </a:rPr>
              <a:t>(поставить </a:t>
            </a:r>
            <a:r>
              <a:rPr lang="ru-RU" sz="1800" b="1" i="1" dirty="0" smtClean="0">
                <a:solidFill>
                  <a:srgbClr val="6C0024"/>
                </a:solidFill>
              </a:rPr>
              <a:t>в </a:t>
            </a:r>
            <a:r>
              <a:rPr lang="ru-RU" sz="1800" b="1" i="1" dirty="0" smtClean="0">
                <a:solidFill>
                  <a:srgbClr val="6C0024"/>
                </a:solidFill>
              </a:rPr>
              <a:t> колонке </a:t>
            </a:r>
            <a:r>
              <a:rPr lang="ru-RU" sz="1800" b="1" i="1" dirty="0" smtClean="0">
                <a:solidFill>
                  <a:srgbClr val="6C0024"/>
                </a:solidFill>
              </a:rPr>
              <a:t>знак </a:t>
            </a:r>
            <a:r>
              <a:rPr lang="ru-RU" sz="1800" b="1" i="1" dirty="0" smtClean="0">
                <a:solidFill>
                  <a:srgbClr val="6C0024"/>
                </a:solidFill>
              </a:rPr>
              <a:t>+ или -)</a:t>
            </a:r>
            <a:endParaRPr lang="ru-RU" sz="1800" b="1" i="1" u="sng" dirty="0" smtClean="0">
              <a:solidFill>
                <a:srgbClr val="6C0024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2000" b="1" u="sng" dirty="0" smtClean="0">
              <a:solidFill>
                <a:srgbClr val="6C0024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95241"/>
              </p:ext>
            </p:extLst>
          </p:nvPr>
        </p:nvGraphicFramePr>
        <p:xfrm>
          <a:off x="1066800" y="3366654"/>
          <a:ext cx="6175664" cy="314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144"/>
                <a:gridCol w="3161520"/>
              </a:tblGrid>
              <a:tr h="8457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dirty="0" smtClean="0"/>
                        <a:t>1.Образовательная область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i="1" dirty="0" smtClean="0">
                          <a:solidFill>
                            <a:srgbClr val="FF0000"/>
                          </a:solidFill>
                        </a:rPr>
                        <a:t>(Познание)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2.Перечень планируемых результатов  ФГОС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38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3.Ранее не планировались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2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4.Ранее планировались, но не достигались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2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5.Ранее ставились иначе, нуждаются в коррекции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29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dirty="0" smtClean="0"/>
                        <a:t>6.Ранее планировались и достигались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/>
            </a:r>
            <a:br>
              <a:rPr lang="ru-RU" sz="2800" b="1" dirty="0" smtClean="0">
                <a:solidFill>
                  <a:srgbClr val="FF3300"/>
                </a:solidFill>
              </a:rPr>
            </a:br>
            <a:r>
              <a:rPr lang="ru-RU" sz="2800" b="1" dirty="0" smtClean="0">
                <a:solidFill>
                  <a:srgbClr val="FF3300"/>
                </a:solidFill>
              </a:rPr>
              <a:t>Пример анализа</a:t>
            </a:r>
            <a:br>
              <a:rPr lang="ru-RU" sz="2800" b="1" dirty="0" smtClean="0">
                <a:solidFill>
                  <a:srgbClr val="FF3300"/>
                </a:solidFill>
              </a:rPr>
            </a:br>
            <a:r>
              <a:rPr lang="ru-RU" sz="2800" b="1" dirty="0" smtClean="0">
                <a:solidFill>
                  <a:srgbClr val="FF3300"/>
                </a:solidFill>
              </a:rPr>
              <a:t>(</a:t>
            </a:r>
            <a:r>
              <a:rPr lang="ru-RU" sz="2400" b="1" i="1" dirty="0" smtClean="0">
                <a:solidFill>
                  <a:srgbClr val="FF3300"/>
                </a:solidFill>
              </a:rPr>
              <a:t>Организация </a:t>
            </a:r>
            <a:r>
              <a:rPr lang="ru-RU" sz="2400" b="1" i="1" dirty="0" smtClean="0">
                <a:solidFill>
                  <a:srgbClr val="FF3300"/>
                </a:solidFill>
              </a:rPr>
              <a:t>и условия осуществления </a:t>
            </a:r>
            <a:r>
              <a:rPr lang="ru-RU" sz="2400" b="1" i="1" dirty="0" smtClean="0">
                <a:solidFill>
                  <a:srgbClr val="FF3300"/>
                </a:solidFill>
              </a:rPr>
              <a:t/>
            </a:r>
            <a:br>
              <a:rPr lang="ru-RU" sz="2400" b="1" i="1" dirty="0" smtClean="0">
                <a:solidFill>
                  <a:srgbClr val="FF3300"/>
                </a:solidFill>
              </a:rPr>
            </a:br>
            <a:r>
              <a:rPr lang="ru-RU" sz="2400" b="1" i="1" dirty="0" smtClean="0">
                <a:solidFill>
                  <a:srgbClr val="FF3300"/>
                </a:solidFill>
              </a:rPr>
              <a:t>образовательного процесса)</a:t>
            </a:r>
            <a:r>
              <a:rPr lang="ru-RU" sz="2400" b="1" i="1" dirty="0" smtClean="0">
                <a:solidFill>
                  <a:srgbClr val="FF3300"/>
                </a:solidFill>
              </a:rPr>
              <a:t/>
            </a:r>
            <a:br>
              <a:rPr lang="ru-RU" sz="2400" b="1" i="1" dirty="0" smtClean="0">
                <a:solidFill>
                  <a:srgbClr val="FF3300"/>
                </a:solidFill>
              </a:rPr>
            </a:br>
            <a:endParaRPr lang="ru-RU" sz="2400" b="1" i="1" dirty="0" smtClean="0">
              <a:solidFill>
                <a:srgbClr val="FF3300"/>
              </a:solidFill>
            </a:endParaRPr>
          </a:p>
        </p:txBody>
      </p:sp>
      <p:sp>
        <p:nvSpPr>
          <p:cNvPr id="2447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Направления развития ребенка </a:t>
            </a:r>
            <a:r>
              <a:rPr lang="ru-RU" sz="1600" b="1" i="1" smtClean="0"/>
              <a:t>(Эмоциональное развитие; развитие понимания ребенком  других  людей (эмпатии);</a:t>
            </a:r>
            <a:r>
              <a:rPr lang="ru-RU" sz="1600" i="1" smtClean="0"/>
              <a:t> </a:t>
            </a:r>
            <a:endParaRPr lang="ru-RU" sz="1600" b="1" i="1" smtClean="0"/>
          </a:p>
          <a:p>
            <a:pPr>
              <a:lnSpc>
                <a:spcPct val="90000"/>
              </a:lnSpc>
            </a:pPr>
            <a:r>
              <a:rPr lang="ru-RU" sz="2400" b="1" smtClean="0"/>
              <a:t>Формы и методы самостоятельной  развивающей деятельности ребенка и ее поддержки со стороны взрослых: 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FF3300"/>
                </a:solidFill>
              </a:rPr>
              <a:t>в детском саду</a:t>
            </a:r>
            <a:r>
              <a:rPr lang="ru-RU" sz="1800" smtClean="0"/>
              <a:t> </a:t>
            </a:r>
            <a:r>
              <a:rPr lang="ru-RU" sz="1600" i="1" smtClean="0"/>
              <a:t>(Индивидуальные беседы с детьми</a:t>
            </a:r>
          </a:p>
          <a:p>
            <a:pPr>
              <a:lnSpc>
                <a:spcPct val="90000"/>
              </a:lnSpc>
            </a:pPr>
            <a:r>
              <a:rPr lang="ru-RU" sz="1600" i="1" smtClean="0"/>
              <a:t>Утренние и вечерние сборы группы, обсуждения как пройдет или как прошел день,  кто как себя чувствовал, как дети относились друг к другу, были ли ссоры, почему они происходили, удалось ли помириться и др.)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FF3300"/>
                </a:solidFill>
              </a:rPr>
              <a:t>в партнерских отношениях с семьями детей, в  социуме</a:t>
            </a:r>
            <a:r>
              <a:rPr lang="ru-RU" sz="1800" smtClean="0"/>
              <a:t>  </a:t>
            </a:r>
            <a:r>
              <a:rPr lang="ru-RU" sz="1600" i="1" smtClean="0"/>
              <a:t>(Постоянный диалог педагогов детского сада с родителями о том, какова текущая ситуация и перспективы</a:t>
            </a:r>
            <a:r>
              <a:rPr lang="ru-RU" sz="2800" smtClean="0"/>
              <a:t> </a:t>
            </a:r>
            <a:endParaRPr lang="ru-RU" sz="1800" smtClean="0"/>
          </a:p>
          <a:p>
            <a:pPr>
              <a:lnSpc>
                <a:spcPct val="90000"/>
              </a:lnSpc>
            </a:pPr>
            <a:r>
              <a:rPr lang="ru-RU" sz="2400" b="1" smtClean="0"/>
              <a:t>Развивающая предметно-пространственная среда </a:t>
            </a:r>
            <a:r>
              <a:rPr lang="ru-RU" sz="1600" b="1" i="1" smtClean="0"/>
              <a:t>(Помещение, имеющее пространство для общения детей в кругу, место для уединения детей и общения наедине с педагогом</a:t>
            </a:r>
            <a:r>
              <a:rPr lang="ru-RU" sz="1600" i="1" smtClean="0"/>
              <a:t>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 новшеств, направленных на освоение ФГОС</a:t>
            </a:r>
            <a:r>
              <a:rPr lang="ru-RU" sz="36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467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263" algn="just">
              <a:lnSpc>
                <a:spcPct val="107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ФГОС  как системное  новшество может быть разбито на отдельные  </a:t>
            </a: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локальные или модульные новшества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 Однако сделать это бывает не просто. Стандарт как документ может состоять из таких положений, которые </a:t>
            </a:r>
            <a:r>
              <a:rPr lang="ru-RU" sz="2000" u="sng" smtClean="0">
                <a:latin typeface="Times New Roman" pitchFamily="18" charset="0"/>
                <a:cs typeface="Times New Roman" pitchFamily="18" charset="0"/>
              </a:rPr>
              <a:t>не сразу можно перевести в легко осуществляемые идеи-новшества.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Например, в новом стандарте содержится </a:t>
            </a: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принцип поддержки детской инициативы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каким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способом можно это сделать, не сказано. А могут ли быть такие </a:t>
            </a: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специальные формы и методы</a:t>
            </a:r>
            <a:r>
              <a:rPr lang="ru-RU" sz="2000" u="sng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Может быть, это просто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одобрение инициативы ребенка, когда ему разрешается делать все, что не вредит его здоровью и   не наносит вред другим детям.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Но если поразмышлять на данную тему мы можем  разработать и специальные методы, которые стимулируют  или способствуют развитию детской инициативы,  а также поддерживают ее проявление. </a:t>
            </a:r>
            <a:endParaRPr lang="ru-RU" sz="2000" smtClean="0">
              <a:cs typeface="Times New Roman" pitchFamily="18" charset="0"/>
            </a:endParaRPr>
          </a:p>
          <a:p>
            <a:pPr indent="449263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CEE5-9ECF-477F-A139-EED0B6BA5BC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4874</Words>
  <Application>Microsoft Office PowerPoint</Application>
  <PresentationFormat>Экран (4:3)</PresentationFormat>
  <Paragraphs>560</Paragraphs>
  <Slides>67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67</vt:i4>
      </vt:variant>
    </vt:vector>
  </HeadingPairs>
  <TitlesOfParts>
    <vt:vector size="82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8_Тема Office</vt:lpstr>
      <vt:lpstr>10_Тема Office</vt:lpstr>
      <vt:lpstr>12_Тема Office</vt:lpstr>
      <vt:lpstr>14_Тема Office</vt:lpstr>
      <vt:lpstr>15_Тема Office</vt:lpstr>
      <vt:lpstr>11_Тема Office</vt:lpstr>
      <vt:lpstr>16_Тема Office</vt:lpstr>
      <vt:lpstr>17_Тема Office</vt:lpstr>
      <vt:lpstr>18_Тема Office</vt:lpstr>
      <vt:lpstr>Презентация PowerPoint</vt:lpstr>
      <vt:lpstr>ОСНОВНЫЕ ПОНЯТИЯ ИННОВАТИКИ</vt:lpstr>
      <vt:lpstr>У всех новшеств имеется одно общее свойство –средство повышения эффективности педагогических систем. Как только они теряют это свое свойство, они перестают быть новшествами</vt:lpstr>
      <vt:lpstr>Презентация PowerPoint</vt:lpstr>
      <vt:lpstr>Определение перечня изменений в образовательном процессе дошкольной организации при переходе на ФГОС</vt:lpstr>
      <vt:lpstr>Изменения в системе работы дошкольной образовательной организации в результате освоения ФГОС</vt:lpstr>
      <vt:lpstr>Пример анализа  ( планируемые результаты)</vt:lpstr>
      <vt:lpstr> Пример анализа (Организация и условия осуществления  образовательного процесса) </vt:lpstr>
      <vt:lpstr>Разработка новшеств, направленных на освоение ФГОС </vt:lpstr>
      <vt:lpstr>ПРИМЕРЫ</vt:lpstr>
      <vt:lpstr> ПРЕДМЕТНО-ПРОСТРАНСТВЕННАЯ СРЕДА</vt:lpstr>
      <vt:lpstr>НАВЫКИ ОБЩЕНИЯ</vt:lpstr>
      <vt:lpstr>Презентация PowerPoint</vt:lpstr>
      <vt:lpstr>СОПРОТИВЛЕНИЕ ИЗМЕНЕНИЯМ</vt:lpstr>
      <vt:lpstr>Условия  успешной мотивации   педагогических кадров</vt:lpstr>
      <vt:lpstr>Условия  успешной мотивации   педагогических кадров</vt:lpstr>
      <vt:lpstr>Условия  успешной мотивации   педагогических кадров</vt:lpstr>
      <vt:lpstr>Условия  успешной мотивации   педагогических кадров</vt:lpstr>
      <vt:lpstr>СИСТЕМА ОЦЕНКИ ПЕДАГОГИЧЕСКИХ КАДРОВ</vt:lpstr>
      <vt:lpstr>Основная образовательная программа</vt:lpstr>
      <vt:lpstr>Презентация PowerPoint</vt:lpstr>
      <vt:lpstr>  Образовательная программа и планирование образовательной деятельности в  дошкольном образовании в соответствии с ФГОС  </vt:lpstr>
      <vt:lpstr>Презентация PowerPoint</vt:lpstr>
      <vt:lpstr>  Образовательная программа и планирование образовательной деятельности в  дошкольном образовании в соответствии с ФГОС  </vt:lpstr>
      <vt:lpstr>Презентация PowerPoint</vt:lpstr>
      <vt:lpstr>Программа дошкольного образования   – это теоретически и эмпирически обоснованная модель, содержащая описание поддерживаемой педагогами, ведущей для развития дошкольников самостоятельной деятельности  детей;  содержания,  форм, технологий, методов и приемов поддерживающей  это развитие деятельности взрослых (педагогов и родителей)  с указанием целесообразных вариантов  организации их коллективно-распределенной деятельности во времени (в течение дня, недели, месяца, года)  в предметно-пространственной среде детского сада и окружающего его социума;  а также возможных образовательных  результатов этой деятельности, служащих  целевыми ориентирами реализации программы. </vt:lpstr>
      <vt:lpstr>Есть ли вариативность в системе дошкольного образования, есть ли выбор? </vt:lpstr>
      <vt:lpstr>Критерии для выбора ПООП</vt:lpstr>
      <vt:lpstr>Характеристики основных российских программ</vt:lpstr>
      <vt:lpstr>Характеристики основных российских программ  </vt:lpstr>
      <vt:lpstr>Выводы:</vt:lpstr>
      <vt:lpstr>Выводы:</vt:lpstr>
      <vt:lpstr>Выводы:</vt:lpstr>
      <vt:lpstr>Презентация PowerPoint</vt:lpstr>
      <vt:lpstr>Методика разработки и освоения основной образовательной программы дошкольной организации с использованием проектной технологии </vt:lpstr>
      <vt:lpstr>Презентация PowerPoint</vt:lpstr>
      <vt:lpstr> </vt:lpstr>
      <vt:lpstr>Проектная технология введения ФГОС </vt:lpstr>
      <vt:lpstr>ПРОДОЛЖЕНИЕ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 Управление введением ФГОС  через разработку  и реализацию ООП  </vt:lpstr>
      <vt:lpstr> Определение  перечня проектов  по реализации инновационной части ООП</vt:lpstr>
      <vt:lpstr>Проектная технология разработки и освоения  основной образовательной программы и введения ФГОС</vt:lpstr>
      <vt:lpstr>Презентация PowerPoint</vt:lpstr>
      <vt:lpstr>Например:</vt:lpstr>
      <vt:lpstr>Презентация PowerPoint</vt:lpstr>
      <vt:lpstr>Выбор:</vt:lpstr>
      <vt:lpstr>Требования к качеству  основных образовательных программ дошкольных организаций </vt:lpstr>
      <vt:lpstr>Презентация PowerPoint</vt:lpstr>
      <vt:lpstr>Презентация PowerPoint</vt:lpstr>
      <vt:lpstr>Механизм формирования портфолио проектов реализации  инновационной части ООП</vt:lpstr>
      <vt:lpstr>Механизм формирования портфолио проектов реализации  инновационной части ООП</vt:lpstr>
      <vt:lpstr>Портфолио проектов  разработки ООП</vt:lpstr>
      <vt:lpstr> КАК ИНТЕГРИРОВАТЬ НОВЫЕ ПРОЕКТЫ В СИСТЕМУ ПРЕДЫДУЩЕЙ ПРОЕКТНОЙ ДЕЯТЕЛЬНОСТИ 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Токмакова М.Ю.</dc:creator>
  <cp:lastModifiedBy>Тарасова Наталья Владимировна</cp:lastModifiedBy>
  <cp:revision>252</cp:revision>
  <dcterms:created xsi:type="dcterms:W3CDTF">2011-05-22T08:21:36Z</dcterms:created>
  <dcterms:modified xsi:type="dcterms:W3CDTF">2014-12-16T13:02:14Z</dcterms:modified>
</cp:coreProperties>
</file>