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094" autoAdjust="0"/>
  </p:normalViewPr>
  <p:slideViewPr>
    <p:cSldViewPr>
      <p:cViewPr>
        <p:scale>
          <a:sx n="76" d="100"/>
          <a:sy n="76" d="100"/>
        </p:scale>
        <p:origin x="-1642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B2D0-7A77-451F-BB4B-7A4AEA1D015A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10007-5E62-417A-8D82-3F9AC614B7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43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Заметки: уточняющая информация к слайду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0" dirty="0" smtClean="0">
                <a:solidFill>
                  <a:srgbClr val="FF0000"/>
                </a:solidFill>
              </a:rPr>
              <a:t>Всего участвовали 8 школ, ОИП</a:t>
            </a:r>
            <a:r>
              <a:rPr lang="ru-RU" b="0" baseline="0" dirty="0" smtClean="0">
                <a:solidFill>
                  <a:srgbClr val="FF0000"/>
                </a:solidFill>
              </a:rPr>
              <a:t> ниже 36 (от 15.16 до 32.96) – 3 школы и 1 ОО- 36.12; ШНСУ – 8 школ.</a:t>
            </a:r>
          </a:p>
          <a:p>
            <a:endParaRPr lang="ru-RU" b="0" baseline="0" dirty="0" smtClean="0">
              <a:solidFill>
                <a:srgbClr val="FF0000"/>
              </a:solidFill>
            </a:endParaRPr>
          </a:p>
          <a:p>
            <a:r>
              <a:rPr lang="ru-RU" b="0" baseline="0" dirty="0" smtClean="0">
                <a:solidFill>
                  <a:srgbClr val="FF0000"/>
                </a:solidFill>
              </a:rPr>
              <a:t>Впечатляют результаты МОУ </a:t>
            </a:r>
            <a:r>
              <a:rPr lang="ru-RU" b="0" baseline="0" dirty="0" err="1" smtClean="0">
                <a:solidFill>
                  <a:srgbClr val="FF0000"/>
                </a:solidFill>
              </a:rPr>
              <a:t>Миглинская</a:t>
            </a:r>
            <a:r>
              <a:rPr lang="ru-RU" b="0" baseline="0" dirty="0" smtClean="0">
                <a:solidFill>
                  <a:srgbClr val="FF0000"/>
                </a:solidFill>
              </a:rPr>
              <a:t> ООШ, МОУ </a:t>
            </a:r>
            <a:r>
              <a:rPr lang="ru-RU" b="0" baseline="0" dirty="0" err="1" smtClean="0">
                <a:solidFill>
                  <a:srgbClr val="FF0000"/>
                </a:solidFill>
              </a:rPr>
              <a:t>Дуниловская</a:t>
            </a:r>
            <a:r>
              <a:rPr lang="ru-RU" b="0" baseline="0" dirty="0" smtClean="0">
                <a:solidFill>
                  <a:srgbClr val="FF0000"/>
                </a:solidFill>
              </a:rPr>
              <a:t> ООШ, МОУ Благовещенская СОШ</a:t>
            </a:r>
          </a:p>
          <a:p>
            <a:r>
              <a:rPr lang="ru-RU" b="0" baseline="0" dirty="0" smtClean="0">
                <a:solidFill>
                  <a:srgbClr val="FF0000"/>
                </a:solidFill>
              </a:rPr>
              <a:t>Не утешают результаты МОУ </a:t>
            </a:r>
            <a:r>
              <a:rPr lang="ru-RU" b="0" baseline="0" dirty="0" err="1" smtClean="0">
                <a:solidFill>
                  <a:srgbClr val="FF0000"/>
                </a:solidFill>
              </a:rPr>
              <a:t>Бакунинская</a:t>
            </a:r>
            <a:r>
              <a:rPr lang="ru-RU" b="0" baseline="0" smtClean="0">
                <a:solidFill>
                  <a:srgbClr val="FF0000"/>
                </a:solidFill>
              </a:rPr>
              <a:t> ООШ.</a:t>
            </a:r>
            <a:endParaRPr lang="ru-RU" b="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10007-5E62-417A-8D82-3F9AC614B7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4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63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6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83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79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0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7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796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90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5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8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1EA4-45D2-435B-BC3D-28DD94CF80BC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7971-1763-4FBF-B761-F976C31BC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7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&#8470;%09&#1050;&#1086;&#1076;%20&#1054;&#1059;%09&#1053;&#1072;&#1079;&#1074;&#1072;&#1085;&#1080;&#1077;%20&#1052;&#1054;%09&#1053;&#1072;&#1080;&#1084;&#1077;&#1085;&#1086;&#1074;&#1072;&#1085;&#1080;&#1077;%20&#1054;&#1059;%09&#1056;&#1077;&#1081;&#1090;&#1080;&#1085;&#1075;%20&#1085;&#1086;&#1103;&#1073;&#1088;&#1100;%202020%09&#1056;&#1077;&#1081;&#1090;&#1080;&#1085;&#1075;%20&#1092;&#1077;&#1074;&#1088;&#1072;&#1083;&#1100;%202020%09&#1055;&#1088;&#1086;&#1076;&#1074;&#1080;&#1078;&#1077;&#1085;&#1080;&#1077;" TargetMode="External"/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12" Type="http://schemas.openxmlformats.org/officeDocument/2006/relationships/image" Target="../media/image11.sv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image" Target="../media/image2.png"/><Relationship Id="rId15" Type="http://schemas.openxmlformats.org/officeDocument/2006/relationships/image" Target="../media/image5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xmlns="" id="{7725CE85-C29A-4FAA-91C4-B8D6D5E6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560" y="6477814"/>
            <a:ext cx="7975451" cy="366636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Поддержка ШНОР и ШНСУ на муниципальном уровне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ссылка" hidden="1">
            <a:extLst>
              <a:ext uri="{FF2B5EF4-FFF2-40B4-BE49-F238E27FC236}">
                <a16:creationId xmlns:a16="http://schemas.microsoft.com/office/drawing/2014/main" xmlns="" id="{AC0CBA2E-A8EE-4ED1-AF1C-FFE1E5F45D11}"/>
              </a:ext>
            </a:extLst>
          </p:cNvPr>
          <p:cNvSpPr/>
          <p:nvPr/>
        </p:nvSpPr>
        <p:spPr>
          <a:xfrm>
            <a:off x="2376488" y="501650"/>
            <a:ext cx="4391025" cy="5854700"/>
          </a:xfrm>
          <a:custGeom>
            <a:avLst/>
            <a:gdLst>
              <a:gd name="connsiteX0" fmla="*/ 2927350 w 5854700"/>
              <a:gd name="connsiteY0" fmla="*/ 1442350 h 5854700"/>
              <a:gd name="connsiteX1" fmla="*/ 1442350 w 5854700"/>
              <a:gd name="connsiteY1" fmla="*/ 2927350 h 5854700"/>
              <a:gd name="connsiteX2" fmla="*/ 2927350 w 5854700"/>
              <a:gd name="connsiteY2" fmla="*/ 4412350 h 5854700"/>
              <a:gd name="connsiteX3" fmla="*/ 4412350 w 5854700"/>
              <a:gd name="connsiteY3" fmla="*/ 2927350 h 5854700"/>
              <a:gd name="connsiteX4" fmla="*/ 2927350 w 5854700"/>
              <a:gd name="connsiteY4" fmla="*/ 1442350 h 5854700"/>
              <a:gd name="connsiteX5" fmla="*/ 2927350 w 5854700"/>
              <a:gd name="connsiteY5" fmla="*/ 0 h 5854700"/>
              <a:gd name="connsiteX6" fmla="*/ 5854700 w 5854700"/>
              <a:gd name="connsiteY6" fmla="*/ 2927350 h 5854700"/>
              <a:gd name="connsiteX7" fmla="*/ 2927350 w 5854700"/>
              <a:gd name="connsiteY7" fmla="*/ 5854700 h 5854700"/>
              <a:gd name="connsiteX8" fmla="*/ 0 w 5854700"/>
              <a:gd name="connsiteY8" fmla="*/ 2927350 h 5854700"/>
              <a:gd name="connsiteX9" fmla="*/ 2927350 w 5854700"/>
              <a:gd name="connsiteY9" fmla="*/ 0 h 585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700" h="5854700">
                <a:moveTo>
                  <a:pt x="2927350" y="1442350"/>
                </a:moveTo>
                <a:cubicBezTo>
                  <a:pt x="2107207" y="1442350"/>
                  <a:pt x="1442350" y="2107207"/>
                  <a:pt x="1442350" y="2927350"/>
                </a:cubicBezTo>
                <a:cubicBezTo>
                  <a:pt x="1442350" y="3747493"/>
                  <a:pt x="2107207" y="4412350"/>
                  <a:pt x="2927350" y="4412350"/>
                </a:cubicBezTo>
                <a:cubicBezTo>
                  <a:pt x="3747493" y="4412350"/>
                  <a:pt x="4412350" y="3747493"/>
                  <a:pt x="4412350" y="2927350"/>
                </a:cubicBezTo>
                <a:cubicBezTo>
                  <a:pt x="4412350" y="2107207"/>
                  <a:pt x="3747493" y="1442350"/>
                  <a:pt x="2927350" y="1442350"/>
                </a:cubicBezTo>
                <a:close/>
                <a:moveTo>
                  <a:pt x="2927350" y="0"/>
                </a:moveTo>
                <a:cubicBezTo>
                  <a:pt x="4544081" y="0"/>
                  <a:pt x="5854700" y="1310619"/>
                  <a:pt x="5854700" y="2927350"/>
                </a:cubicBezTo>
                <a:cubicBezTo>
                  <a:pt x="5854700" y="4544081"/>
                  <a:pt x="4544081" y="5854700"/>
                  <a:pt x="2927350" y="5854700"/>
                </a:cubicBezTo>
                <a:cubicBezTo>
                  <a:pt x="1310619" y="5854700"/>
                  <a:pt x="0" y="4544081"/>
                  <a:pt x="0" y="2927350"/>
                </a:cubicBezTo>
                <a:cubicBezTo>
                  <a:pt x="0" y="1310619"/>
                  <a:pt x="1310619" y="0"/>
                  <a:pt x="29273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Овал 21" hidden="1">
            <a:extLst>
              <a:ext uri="{FF2B5EF4-FFF2-40B4-BE49-F238E27FC236}">
                <a16:creationId xmlns:a16="http://schemas.microsoft.com/office/drawing/2014/main" xmlns="" id="{222C5F0B-6EFC-4407-96C1-A95810130485}"/>
              </a:ext>
            </a:extLst>
          </p:cNvPr>
          <p:cNvSpPr/>
          <p:nvPr/>
        </p:nvSpPr>
        <p:spPr>
          <a:xfrm>
            <a:off x="3929329" y="2187426"/>
            <a:ext cx="1856250" cy="247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: шеврон 2">
            <a:extLst>
              <a:ext uri="{FF2B5EF4-FFF2-40B4-BE49-F238E27FC236}">
                <a16:creationId xmlns:a16="http://schemas.microsoft.com/office/drawing/2014/main" xmlns="" id="{2589DD2A-5A3F-4DFC-B9CE-F153C4AB0216}"/>
              </a:ext>
            </a:extLst>
          </p:cNvPr>
          <p:cNvSpPr/>
          <p:nvPr/>
        </p:nvSpPr>
        <p:spPr>
          <a:xfrm>
            <a:off x="488250" y="3156026"/>
            <a:ext cx="1747125" cy="452974"/>
          </a:xfrm>
          <a:prstGeom prst="chevron">
            <a:avLst>
              <a:gd name="adj" fmla="val 58912"/>
            </a:avLst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: шеврон 4">
            <a:extLst>
              <a:ext uri="{FF2B5EF4-FFF2-40B4-BE49-F238E27FC236}">
                <a16:creationId xmlns:a16="http://schemas.microsoft.com/office/drawing/2014/main" xmlns="" id="{ECE75415-B150-40F9-931E-3411873B625C}"/>
              </a:ext>
            </a:extLst>
          </p:cNvPr>
          <p:cNvSpPr/>
          <p:nvPr/>
        </p:nvSpPr>
        <p:spPr>
          <a:xfrm>
            <a:off x="2175750" y="315602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2" name="Стрелка: шеврон 91">
            <a:extLst>
              <a:ext uri="{FF2B5EF4-FFF2-40B4-BE49-F238E27FC236}">
                <a16:creationId xmlns:a16="http://schemas.microsoft.com/office/drawing/2014/main" xmlns="" id="{48C17C91-31F2-42D9-955E-63870130CCB4}"/>
              </a:ext>
            </a:extLst>
          </p:cNvPr>
          <p:cNvSpPr/>
          <p:nvPr/>
        </p:nvSpPr>
        <p:spPr>
          <a:xfrm>
            <a:off x="3863249" y="315602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4" name="Стрелка: шеврон 93">
            <a:extLst>
              <a:ext uri="{FF2B5EF4-FFF2-40B4-BE49-F238E27FC236}">
                <a16:creationId xmlns:a16="http://schemas.microsoft.com/office/drawing/2014/main" xmlns="" id="{BB3B7A49-90AE-40F7-AAF4-60B2543DF174}"/>
              </a:ext>
            </a:extLst>
          </p:cNvPr>
          <p:cNvSpPr/>
          <p:nvPr/>
        </p:nvSpPr>
        <p:spPr>
          <a:xfrm>
            <a:off x="5550749" y="315602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6" name="Стрелка: шеврон 95">
            <a:extLst>
              <a:ext uri="{FF2B5EF4-FFF2-40B4-BE49-F238E27FC236}">
                <a16:creationId xmlns:a16="http://schemas.microsoft.com/office/drawing/2014/main" xmlns="" id="{32BCDDB5-B173-4C76-9B17-00BF5163696A}"/>
              </a:ext>
            </a:extLst>
          </p:cNvPr>
          <p:cNvSpPr/>
          <p:nvPr/>
        </p:nvSpPr>
        <p:spPr>
          <a:xfrm>
            <a:off x="7238250" y="3156026"/>
            <a:ext cx="1746900" cy="452974"/>
          </a:xfrm>
          <a:prstGeom prst="chevron">
            <a:avLst>
              <a:gd name="adj" fmla="val 58912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F3E9BD90-30D0-4043-982A-073D8B8D5F32}"/>
              </a:ext>
            </a:extLst>
          </p:cNvPr>
          <p:cNvSpPr/>
          <p:nvPr/>
        </p:nvSpPr>
        <p:spPr>
          <a:xfrm>
            <a:off x="1294199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>
            <a:extLst>
              <a:ext uri="{FF2B5EF4-FFF2-40B4-BE49-F238E27FC236}">
                <a16:creationId xmlns:a16="http://schemas.microsoft.com/office/drawing/2014/main" xmlns="" id="{3363B380-27C8-4A26-A7B1-A346CCFC4114}"/>
              </a:ext>
            </a:extLst>
          </p:cNvPr>
          <p:cNvSpPr/>
          <p:nvPr/>
        </p:nvSpPr>
        <p:spPr>
          <a:xfrm>
            <a:off x="29817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>
            <a:extLst>
              <a:ext uri="{FF2B5EF4-FFF2-40B4-BE49-F238E27FC236}">
                <a16:creationId xmlns:a16="http://schemas.microsoft.com/office/drawing/2014/main" xmlns="" id="{C25E64F9-09F9-4814-A2B1-19E73BDA83A1}"/>
              </a:ext>
            </a:extLst>
          </p:cNvPr>
          <p:cNvSpPr/>
          <p:nvPr/>
        </p:nvSpPr>
        <p:spPr>
          <a:xfrm>
            <a:off x="4669198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>
            <a:extLst>
              <a:ext uri="{FF2B5EF4-FFF2-40B4-BE49-F238E27FC236}">
                <a16:creationId xmlns:a16="http://schemas.microsoft.com/office/drawing/2014/main" xmlns="" id="{1C71C7A4-2B62-467D-B6E4-BB9B8D54C29F}"/>
              </a:ext>
            </a:extLst>
          </p:cNvPr>
          <p:cNvSpPr/>
          <p:nvPr/>
        </p:nvSpPr>
        <p:spPr>
          <a:xfrm>
            <a:off x="6356303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>
            <a:extLst>
              <a:ext uri="{FF2B5EF4-FFF2-40B4-BE49-F238E27FC236}">
                <a16:creationId xmlns:a16="http://schemas.microsoft.com/office/drawing/2014/main" xmlns="" id="{6CB18B6B-9FB3-4975-9ED1-D8731CBC7B24}"/>
              </a:ext>
            </a:extLst>
          </p:cNvPr>
          <p:cNvSpPr/>
          <p:nvPr/>
        </p:nvSpPr>
        <p:spPr>
          <a:xfrm>
            <a:off x="8044200" y="3292513"/>
            <a:ext cx="135000" cy="18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FECFDD74-2781-4622-BF75-992AD9F304A3}"/>
              </a:ext>
            </a:extLst>
          </p:cNvPr>
          <p:cNvCxnSpPr/>
          <p:nvPr/>
        </p:nvCxnSpPr>
        <p:spPr>
          <a:xfrm flipV="1">
            <a:off x="1365750" y="1852514"/>
            <a:ext cx="0" cy="1303513"/>
          </a:xfrm>
          <a:prstGeom prst="line">
            <a:avLst/>
          </a:prstGeom>
          <a:ln w="254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>
            <a:extLst>
              <a:ext uri="{FF2B5EF4-FFF2-40B4-BE49-F238E27FC236}">
                <a16:creationId xmlns:a16="http://schemas.microsoft.com/office/drawing/2014/main" xmlns="" id="{4963C330-4BEE-478C-8B2D-E04E4289F087}"/>
              </a:ext>
            </a:extLst>
          </p:cNvPr>
          <p:cNvCxnSpPr/>
          <p:nvPr/>
        </p:nvCxnSpPr>
        <p:spPr>
          <a:xfrm flipV="1">
            <a:off x="3053250" y="3609001"/>
            <a:ext cx="0" cy="1303513"/>
          </a:xfrm>
          <a:prstGeom prst="line">
            <a:avLst/>
          </a:prstGeom>
          <a:ln w="25400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>
            <a:extLst>
              <a:ext uri="{FF2B5EF4-FFF2-40B4-BE49-F238E27FC236}">
                <a16:creationId xmlns:a16="http://schemas.microsoft.com/office/drawing/2014/main" xmlns="" id="{6885BC86-019A-4A33-A510-46F813B46A86}"/>
              </a:ext>
            </a:extLst>
          </p:cNvPr>
          <p:cNvCxnSpPr/>
          <p:nvPr/>
        </p:nvCxnSpPr>
        <p:spPr>
          <a:xfrm flipV="1">
            <a:off x="4740750" y="1852514"/>
            <a:ext cx="0" cy="1303513"/>
          </a:xfrm>
          <a:prstGeom prst="line">
            <a:avLst/>
          </a:prstGeom>
          <a:ln w="254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>
            <a:extLst>
              <a:ext uri="{FF2B5EF4-FFF2-40B4-BE49-F238E27FC236}">
                <a16:creationId xmlns:a16="http://schemas.microsoft.com/office/drawing/2014/main" xmlns="" id="{CDFE1742-8440-4BB3-B752-3F357C204D22}"/>
              </a:ext>
            </a:extLst>
          </p:cNvPr>
          <p:cNvCxnSpPr/>
          <p:nvPr/>
        </p:nvCxnSpPr>
        <p:spPr>
          <a:xfrm flipV="1">
            <a:off x="6427833" y="3609001"/>
            <a:ext cx="0" cy="1303513"/>
          </a:xfrm>
          <a:prstGeom prst="line">
            <a:avLst/>
          </a:prstGeom>
          <a:ln w="25400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>
            <a:extLst>
              <a:ext uri="{FF2B5EF4-FFF2-40B4-BE49-F238E27FC236}">
                <a16:creationId xmlns:a16="http://schemas.microsoft.com/office/drawing/2014/main" xmlns="" id="{FA7F2351-0A5E-462E-BB3F-6F5D821FB313}"/>
              </a:ext>
            </a:extLst>
          </p:cNvPr>
          <p:cNvCxnSpPr/>
          <p:nvPr/>
        </p:nvCxnSpPr>
        <p:spPr>
          <a:xfrm flipV="1">
            <a:off x="8085179" y="1846519"/>
            <a:ext cx="0" cy="1303513"/>
          </a:xfrm>
          <a:prstGeom prst="line">
            <a:avLst/>
          </a:prstGeom>
          <a:ln w="254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Круг: прозрачная заливка 8">
            <a:extLst>
              <a:ext uri="{FF2B5EF4-FFF2-40B4-BE49-F238E27FC236}">
                <a16:creationId xmlns:a16="http://schemas.microsoft.com/office/drawing/2014/main" xmlns="" id="{EDC4F14C-DCE6-4E69-B7DC-5545EA071D9D}"/>
              </a:ext>
            </a:extLst>
          </p:cNvPr>
          <p:cNvSpPr/>
          <p:nvPr/>
        </p:nvSpPr>
        <p:spPr>
          <a:xfrm>
            <a:off x="1036581" y="968734"/>
            <a:ext cx="658338" cy="877784"/>
          </a:xfrm>
          <a:prstGeom prst="donut">
            <a:avLst>
              <a:gd name="adj" fmla="val 8904"/>
            </a:avLst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E14A7DE1-BF67-4134-B29A-9841C011E6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2869350" y="5105705"/>
            <a:ext cx="351000" cy="468000"/>
          </a:xfrm>
          <a:prstGeom prst="rect">
            <a:avLst/>
          </a:prstGeom>
        </p:spPr>
      </p:pic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xmlns="" id="{4BE139DC-E3E0-4D2C-9D37-6A5565B3AB0A}"/>
              </a:ext>
            </a:extLst>
          </p:cNvPr>
          <p:cNvSpPr/>
          <p:nvPr/>
        </p:nvSpPr>
        <p:spPr>
          <a:xfrm>
            <a:off x="4411074" y="968734"/>
            <a:ext cx="658338" cy="877784"/>
          </a:xfrm>
          <a:prstGeom prst="donut">
            <a:avLst>
              <a:gd name="adj" fmla="val 8904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xmlns="" id="{8BC51743-AF96-45AA-BEEF-F0EE3B34A727}"/>
              </a:ext>
            </a:extLst>
          </p:cNvPr>
          <p:cNvSpPr/>
          <p:nvPr/>
        </p:nvSpPr>
        <p:spPr>
          <a:xfrm>
            <a:off x="7693957" y="962739"/>
            <a:ext cx="658338" cy="877784"/>
          </a:xfrm>
          <a:prstGeom prst="donut">
            <a:avLst>
              <a:gd name="adj" fmla="val 8904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Круг: прозрачная заливка 15">
            <a:extLst>
              <a:ext uri="{FF2B5EF4-FFF2-40B4-BE49-F238E27FC236}">
                <a16:creationId xmlns:a16="http://schemas.microsoft.com/office/drawing/2014/main" xmlns="" id="{C9652DBB-FAF7-4C01-AF5A-13E81AA8CE4C}"/>
              </a:ext>
            </a:extLst>
          </p:cNvPr>
          <p:cNvSpPr/>
          <p:nvPr/>
        </p:nvSpPr>
        <p:spPr>
          <a:xfrm>
            <a:off x="6098664" y="4900813"/>
            <a:ext cx="658338" cy="877784"/>
          </a:xfrm>
          <a:prstGeom prst="donut">
            <a:avLst>
              <a:gd name="adj" fmla="val 8904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руг: прозрачная заливка 17">
            <a:extLst>
              <a:ext uri="{FF2B5EF4-FFF2-40B4-BE49-F238E27FC236}">
                <a16:creationId xmlns:a16="http://schemas.microsoft.com/office/drawing/2014/main" xmlns="" id="{8DDD3C6F-8D95-4B47-8E5D-91C5D8A68663}"/>
              </a:ext>
            </a:extLst>
          </p:cNvPr>
          <p:cNvSpPr/>
          <p:nvPr/>
        </p:nvSpPr>
        <p:spPr>
          <a:xfrm>
            <a:off x="2724081" y="4900813"/>
            <a:ext cx="658338" cy="877784"/>
          </a:xfrm>
          <a:prstGeom prst="donut">
            <a:avLst>
              <a:gd name="adj" fmla="val 8904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CA2C27FD-744A-4045-800F-8B12D2BB09F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/>
        </p:blipFill>
        <p:spPr>
          <a:xfrm>
            <a:off x="4576697" y="1168802"/>
            <a:ext cx="351000" cy="46800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5B908D03-868C-43F9-984F-805DD8DCBD6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/>
          <a:stretch/>
        </p:blipFill>
        <p:spPr>
          <a:xfrm>
            <a:off x="7909679" y="1162807"/>
            <a:ext cx="351000" cy="4680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9839891-CDF8-4EB2-814A-E42C33F6DB2B}"/>
              </a:ext>
            </a:extLst>
          </p:cNvPr>
          <p:cNvSpPr txBox="1"/>
          <p:nvPr/>
        </p:nvSpPr>
        <p:spPr>
          <a:xfrm>
            <a:off x="6077328" y="2596240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2021</a:t>
            </a:r>
            <a:endParaRPr lang="ru-RU" sz="24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5216865-9BF0-46BF-A260-B4A1375CC743}"/>
              </a:ext>
            </a:extLst>
          </p:cNvPr>
          <p:cNvSpPr txBox="1"/>
          <p:nvPr/>
        </p:nvSpPr>
        <p:spPr>
          <a:xfrm>
            <a:off x="4189480" y="3699482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2020-2021</a:t>
            </a:r>
            <a:endParaRPr lang="ru-RU" sz="24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9C82AC39-90AB-4793-BDD2-62991839125C}"/>
              </a:ext>
            </a:extLst>
          </p:cNvPr>
          <p:cNvSpPr txBox="1"/>
          <p:nvPr/>
        </p:nvSpPr>
        <p:spPr>
          <a:xfrm>
            <a:off x="7461976" y="3640433"/>
            <a:ext cx="1523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2021-2022</a:t>
            </a:r>
            <a:endParaRPr lang="ru-RU" sz="24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E8CE4FD-30B6-4948-B96C-9482E8D80AAE}"/>
              </a:ext>
            </a:extLst>
          </p:cNvPr>
          <p:cNvSpPr txBox="1"/>
          <p:nvPr/>
        </p:nvSpPr>
        <p:spPr>
          <a:xfrm>
            <a:off x="2739151" y="2688367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 </a:t>
            </a:r>
            <a:endParaRPr lang="ru-RU" sz="24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AE5C7419-D675-492A-B049-E681808FE762}"/>
              </a:ext>
            </a:extLst>
          </p:cNvPr>
          <p:cNvSpPr txBox="1"/>
          <p:nvPr/>
        </p:nvSpPr>
        <p:spPr>
          <a:xfrm>
            <a:off x="1067317" y="3703844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2020</a:t>
            </a:r>
            <a:endParaRPr lang="ru-RU" sz="2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40DAF3F-07B5-4618-8F03-F5DFC9D923BA}"/>
              </a:ext>
            </a:extLst>
          </p:cNvPr>
          <p:cNvSpPr txBox="1"/>
          <p:nvPr/>
        </p:nvSpPr>
        <p:spPr>
          <a:xfrm>
            <a:off x="555753" y="4058266"/>
            <a:ext cx="16199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38% -Доля ОО с ОИП ниже 36 баллов (ШНОР); </a:t>
            </a:r>
          </a:p>
          <a:p>
            <a:pPr algn="ctr"/>
            <a:r>
              <a:rPr lang="ru-RU" sz="1600" dirty="0" smtClean="0"/>
              <a:t>100% -Доля ОО с ИСБШ ниже 50 (ШНСУ).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/>
              <a:t>4 ОО   на поддержке </a:t>
            </a:r>
            <a:endParaRPr lang="en-US" sz="16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550BB9FF-D8D0-4794-9F11-778EA5E7AAE6}"/>
              </a:ext>
            </a:extLst>
          </p:cNvPr>
          <p:cNvSpPr txBox="1"/>
          <p:nvPr/>
        </p:nvSpPr>
        <p:spPr>
          <a:xfrm>
            <a:off x="251519" y="414736"/>
            <a:ext cx="1558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1"/>
                </a:solidFill>
              </a:rPr>
              <a:t>начало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20F174C8-6797-46EF-AF72-C38179DED53E}"/>
              </a:ext>
            </a:extLst>
          </p:cNvPr>
          <p:cNvSpPr txBox="1"/>
          <p:nvPr/>
        </p:nvSpPr>
        <p:spPr>
          <a:xfrm>
            <a:off x="3382419" y="4165510"/>
            <a:ext cx="27162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Результаты: положительная динамика - прогресс 4 ОО (прирост от 47 до 1) .</a:t>
            </a:r>
          </a:p>
          <a:p>
            <a:pPr algn="ctr"/>
            <a:r>
              <a:rPr lang="ru-RU" sz="1600" u="sng" dirty="0" smtClean="0"/>
              <a:t>Впечатляют </a:t>
            </a:r>
            <a:r>
              <a:rPr lang="ru-RU" sz="1600" dirty="0" smtClean="0"/>
              <a:t>: высокие результаты МЭ </a:t>
            </a:r>
            <a:r>
              <a:rPr lang="ru-RU" sz="1600" dirty="0" err="1" smtClean="0"/>
              <a:t>ВсОШ</a:t>
            </a:r>
            <a:r>
              <a:rPr lang="ru-RU" sz="1600" dirty="0" smtClean="0"/>
              <a:t> – </a:t>
            </a:r>
            <a:r>
              <a:rPr lang="ru-RU" sz="1600" dirty="0" err="1" smtClean="0"/>
              <a:t>Миглинской</a:t>
            </a:r>
            <a:r>
              <a:rPr lang="ru-RU" sz="1600" dirty="0" smtClean="0"/>
              <a:t> и </a:t>
            </a:r>
            <a:r>
              <a:rPr lang="ru-RU" sz="1600" dirty="0" err="1" smtClean="0"/>
              <a:t>Дуниловской</a:t>
            </a:r>
            <a:r>
              <a:rPr lang="ru-RU" sz="1600" dirty="0" smtClean="0"/>
              <a:t> ООШ, повышение </a:t>
            </a:r>
            <a:r>
              <a:rPr lang="ru-RU" sz="1600" dirty="0" err="1" smtClean="0"/>
              <a:t>метакомпетенций</a:t>
            </a:r>
            <a:r>
              <a:rPr lang="ru-RU" sz="1600" dirty="0" smtClean="0"/>
              <a:t> педагогов (коммуникативная, оценочная)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3ADFF235-6A7A-467D-9571-070151D36C67}"/>
              </a:ext>
            </a:extLst>
          </p:cNvPr>
          <p:cNvSpPr txBox="1"/>
          <p:nvPr/>
        </p:nvSpPr>
        <p:spPr>
          <a:xfrm>
            <a:off x="6757002" y="4165509"/>
            <a:ext cx="249551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Планируемые улучшения</a:t>
            </a:r>
          </a:p>
          <a:p>
            <a:pPr algn="ctr"/>
            <a:r>
              <a:rPr lang="ru-RU" sz="1600" dirty="0" smtClean="0"/>
              <a:t>Воспитание, система наставничества, обмен опытом, успешность обучающихся, выстраивание системы повышения качества образования детей с ОВЗ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10EDD49C-78D3-4CBD-8B4F-746E7416F4B6}"/>
              </a:ext>
            </a:extLst>
          </p:cNvPr>
          <p:cNvSpPr txBox="1"/>
          <p:nvPr/>
        </p:nvSpPr>
        <p:spPr>
          <a:xfrm>
            <a:off x="5069412" y="742664"/>
            <a:ext cx="26245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Решения, позволившие переломить ситуацию:  работа административных команд,  </a:t>
            </a:r>
            <a:r>
              <a:rPr lang="ru-RU" sz="1600" dirty="0" err="1" smtClean="0"/>
              <a:t>тьют</a:t>
            </a:r>
            <a:r>
              <a:rPr lang="ru-RU" sz="1600" dirty="0" err="1"/>
              <a:t>о</a:t>
            </a:r>
            <a:r>
              <a:rPr lang="ru-RU" sz="1600" dirty="0" err="1" smtClean="0"/>
              <a:t>рская</a:t>
            </a:r>
            <a:r>
              <a:rPr lang="ru-RU" sz="1600" dirty="0" smtClean="0"/>
              <a:t> </a:t>
            </a:r>
            <a:r>
              <a:rPr lang="ru-RU" sz="1600" dirty="0" smtClean="0"/>
              <a:t>поддержка, обмен опытом (круглые столы, совещания, мозговые штурмы)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F30EADC6-B72B-4B81-B88C-58116A4BE829}"/>
              </a:ext>
            </a:extLst>
          </p:cNvPr>
          <p:cNvSpPr txBox="1"/>
          <p:nvPr/>
        </p:nvSpPr>
        <p:spPr>
          <a:xfrm>
            <a:off x="1563913" y="784068"/>
            <a:ext cx="31052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/>
              <a:t>Цель: повышение качества образовательных результатов</a:t>
            </a:r>
            <a:r>
              <a:rPr lang="ru-RU" sz="1600" dirty="0" smtClean="0"/>
              <a:t>, </a:t>
            </a:r>
          </a:p>
          <a:p>
            <a:pPr algn="ctr"/>
            <a:r>
              <a:rPr lang="ru-RU" sz="1600" dirty="0" smtClean="0"/>
              <a:t>Показатели: ОИП в 2020 </a:t>
            </a:r>
          </a:p>
          <a:p>
            <a:pPr algn="ctr"/>
            <a:r>
              <a:rPr lang="ru-RU" sz="1600" dirty="0" smtClean="0"/>
              <a:t>от среднего значения 25.1 к 27,</a:t>
            </a:r>
          </a:p>
          <a:p>
            <a:pPr algn="just"/>
            <a:endParaRPr lang="ru-RU" sz="1600" i="1" dirty="0" smtClean="0"/>
          </a:p>
          <a:p>
            <a:pPr algn="just"/>
            <a:r>
              <a:rPr lang="ru-RU" sz="1600" i="1" dirty="0" smtClean="0"/>
              <a:t>Ключевые механизмы поддержки</a:t>
            </a:r>
            <a:r>
              <a:rPr lang="ru-RU" sz="1600" dirty="0" smtClean="0"/>
              <a:t>: развитие педагогов;  повышение мотивации </a:t>
            </a:r>
          </a:p>
          <a:p>
            <a:pPr algn="ctr"/>
            <a:endParaRPr lang="en-US" sz="16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481E96B2-F90C-4E57-A90F-363F9934521C}"/>
              </a:ext>
            </a:extLst>
          </p:cNvPr>
          <p:cNvSpPr txBox="1"/>
          <p:nvPr/>
        </p:nvSpPr>
        <p:spPr>
          <a:xfrm>
            <a:off x="4184929" y="439578"/>
            <a:ext cx="1306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3"/>
                </a:solidFill>
              </a:rPr>
              <a:t>результаты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1BCE15A-A19D-47EC-9DC0-36540613DD5D}"/>
              </a:ext>
            </a:extLst>
          </p:cNvPr>
          <p:cNvSpPr txBox="1"/>
          <p:nvPr/>
        </p:nvSpPr>
        <p:spPr>
          <a:xfrm>
            <a:off x="7693957" y="390051"/>
            <a:ext cx="83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планы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6CCF2593-D6BE-4127-A6EA-89128EEC0A2F}"/>
              </a:ext>
            </a:extLst>
          </p:cNvPr>
          <p:cNvSpPr txBox="1"/>
          <p:nvPr/>
        </p:nvSpPr>
        <p:spPr>
          <a:xfrm>
            <a:off x="5759908" y="5798823"/>
            <a:ext cx="1365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4"/>
                </a:solidFill>
              </a:rPr>
              <a:t>механизмы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BEB0CEB-DB0F-4661-A06A-B73322E73857}"/>
              </a:ext>
            </a:extLst>
          </p:cNvPr>
          <p:cNvSpPr txBox="1"/>
          <p:nvPr/>
        </p:nvSpPr>
        <p:spPr>
          <a:xfrm>
            <a:off x="2402130" y="5789725"/>
            <a:ext cx="131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2"/>
                </a:solidFill>
                <a:hlinkClick r:id="rId13" action="ppaction://hlinkfile"/>
              </a:rPr>
              <a:t>программа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40AF2B1F-D040-445E-9C93-BF1BC9DC519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/>
        </p:blipFill>
        <p:spPr>
          <a:xfrm>
            <a:off x="1212913" y="1110563"/>
            <a:ext cx="351000" cy="468000"/>
          </a:xfrm>
          <a:prstGeom prst="rect">
            <a:avLst/>
          </a:prstGeom>
        </p:spPr>
      </p:pic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839A362B-C313-48CF-ADD3-E9C5DE0936A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356303" y="5184689"/>
            <a:ext cx="270000" cy="360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116632"/>
            <a:ext cx="887764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Муниципальное образование </a:t>
            </a:r>
            <a:r>
              <a:rPr lang="ru-RU" dirty="0" err="1" smtClean="0"/>
              <a:t>Большесельский</a:t>
            </a:r>
            <a:r>
              <a:rPr lang="ru-RU" dirty="0" smtClean="0"/>
              <a:t> муниципальный район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696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215</Words>
  <Application>Microsoft Office PowerPoint</Application>
  <PresentationFormat>Экран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 Валентиновна Куприянова</dc:creator>
  <cp:lastModifiedBy>Галина Валентиновна Куприянова</cp:lastModifiedBy>
  <cp:revision>23</cp:revision>
  <cp:lastPrinted>2021-05-13T07:48:15Z</cp:lastPrinted>
  <dcterms:created xsi:type="dcterms:W3CDTF">2021-05-12T13:26:54Z</dcterms:created>
  <dcterms:modified xsi:type="dcterms:W3CDTF">2021-05-25T13:16:58Z</dcterms:modified>
</cp:coreProperties>
</file>