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0" r:id="rId9"/>
    <p:sldId id="261" r:id="rId10"/>
    <p:sldId id="276" r:id="rId11"/>
    <p:sldId id="278" r:id="rId12"/>
    <p:sldId id="304" r:id="rId13"/>
    <p:sldId id="279" r:id="rId14"/>
    <p:sldId id="280" r:id="rId15"/>
    <p:sldId id="281" r:id="rId16"/>
    <p:sldId id="282" r:id="rId17"/>
    <p:sldId id="262" r:id="rId18"/>
    <p:sldId id="284" r:id="rId19"/>
    <p:sldId id="285" r:id="rId20"/>
    <p:sldId id="286" r:id="rId21"/>
    <p:sldId id="287" r:id="rId22"/>
    <p:sldId id="289" r:id="rId23"/>
    <p:sldId id="290" r:id="rId24"/>
    <p:sldId id="291" r:id="rId25"/>
    <p:sldId id="292" r:id="rId26"/>
    <p:sldId id="294" r:id="rId27"/>
    <p:sldId id="297" r:id="rId28"/>
    <p:sldId id="296" r:id="rId29"/>
    <p:sldId id="293" r:id="rId30"/>
    <p:sldId id="298" r:id="rId31"/>
    <p:sldId id="288" r:id="rId32"/>
    <p:sldId id="301" r:id="rId33"/>
    <p:sldId id="300" r:id="rId34"/>
    <p:sldId id="299" r:id="rId35"/>
    <p:sldId id="306" r:id="rId36"/>
    <p:sldId id="302" r:id="rId37"/>
  </p:sldIdLst>
  <p:sldSz cx="9144000" cy="6858000" type="screen4x3"/>
  <p:notesSz cx="6796088" cy="99329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FF89FEF4-283B-4592-B68B-C9DD4D8B5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75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6088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8050"/>
            <a:ext cx="54371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E707EA05-8516-4C3F-AAAE-22D1833592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827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ACCF97-BCE3-4B7A-86FC-E0DB5583106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199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0F9074-84DD-4147-9034-F5F07361D25E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505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5059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32143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8FF815-7C27-4BCC-A1CD-152213326463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4813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8131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1167420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4E8B42-96C9-41A5-B915-FF5AC540823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0649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06499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73227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829470-AF44-4235-829C-B79BD4DC168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017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0179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188666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6F2A5B-847A-4266-B215-E28C0EB03F4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222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2227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480708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BEB7F2-A9F1-474D-B46B-E0E7116792DD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427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4275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882745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F042B-3F6F-4684-81CE-845F518CCC3E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3337745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6DE469-0005-4239-9C50-91AC27051560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968619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3A37B2-1B1A-4840-BD41-CFE134B0F2FA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52658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F09DF1-0A4C-4DF5-A390-BADFADEC63E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02919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987684-7B78-41E2-AFC1-090EC9940E7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381048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47EC86-700A-472E-9D0E-DE8DE11D2B0F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242615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4E9E6A-7555-4C5D-8076-A6F449CD4272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1360400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10921A-A5F7-491C-8E3A-9342BFDC985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1182234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6B82E7-549B-45FE-B145-8F654D2930EB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4018102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485E6C-C059-476E-B1EE-DE2F35156E3F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592937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B75FA-5009-4C26-9146-D179496BE884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1221351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8C1F86-A822-43CD-9DC6-644169ACDAA8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3787290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C60859-2B7D-484F-B415-0A2DB27E8F78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132755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854836-94EE-4A7C-BBC8-265F002C5A56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3440826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E3B945-606E-4C44-A3FE-EEA7CF3B352C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152190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805B4A-C932-414F-AFA4-D4943C205B5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366696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40DB9-CADF-4187-84E8-50804DADEE75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1677252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075C12-E707-4B34-B6B4-52231DB9C7DE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3961765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133D58-8A9D-4A79-AC87-42134D58E8F2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3986185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F70448-7C67-478F-A3BD-DF02D39554CA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7188" cy="4470400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ru-RU" altLang="ru-RU"/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568147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6E08D5-8090-4133-9F74-6F2CE8D0B9D3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9830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9830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72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3A8059-3498-401B-954F-8233CDA2DE90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891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38915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85520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09C728-1D33-48E1-A161-667F2D22764A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096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096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323765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3CB500-0825-4CAC-8F03-025B0B148726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301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3011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79450" y="4718050"/>
            <a:ext cx="5438775" cy="44688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17470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1B0489-3F9B-40AC-8B20-995D8533B2D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08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EAF06E-7AA5-4E02-BE47-919A3AB7D2E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145071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6E947B-84DD-4644-854C-3AA73121006C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Calibri" panose="020F0502020204030204" pitchFamily="34" charset="0"/>
              </a:rPr>
              <a:t>Заменить цифры по 85К за 2012 год – общее количество детей – 9006</a:t>
            </a:r>
          </a:p>
        </p:txBody>
      </p:sp>
    </p:spTree>
    <p:extLst>
      <p:ext uri="{BB962C8B-B14F-4D97-AF65-F5344CB8AC3E}">
        <p14:creationId xmlns:p14="http://schemas.microsoft.com/office/powerpoint/2010/main" val="262032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523690-6208-439E-A027-BF60980EB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21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25DB6E-DFF8-4CF5-8D01-83472AC414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31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ADDEC0-3890-452B-B78A-544617D8D1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53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A3DD35-2007-492B-85AD-B56535F417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42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487021-46D5-4A08-A25C-D90D9DF642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5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0E8AB7-D422-419C-A1A6-3925C30BDD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32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5E93D1-326B-439D-BA39-04A30283B4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6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5A3158-55A1-46B1-9284-7F0604C042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11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23C645-992F-4971-ABF4-C9E234637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78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149DB4-26BE-47E5-9033-925A849CC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06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855D72-8BC8-4DA8-9E88-140898A1F5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77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434F9AC-3EB2-4E4E-B67A-A858391376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788" y="749300"/>
            <a:ext cx="38481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5029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Краеведческий потенциал социальной инфраструктуры города Рыбинска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79388" y="303213"/>
            <a:ext cx="8893175" cy="6554787"/>
            <a:chOff x="113" y="191"/>
            <a:chExt cx="5602" cy="412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91"/>
              <a:ext cx="374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567" y="464"/>
              <a:ext cx="5079" cy="0"/>
            </a:xfrm>
            <a:prstGeom prst="line">
              <a:avLst/>
            </a:prstGeom>
            <a:noFill/>
            <a:ln w="1584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13" y="4229"/>
              <a:ext cx="4580" cy="0"/>
            </a:xfrm>
            <a:prstGeom prst="line">
              <a:avLst/>
            </a:prstGeom>
            <a:noFill/>
            <a:ln w="1584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740" y="4108"/>
              <a:ext cx="97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ru-RU" sz="1600">
                  <a:solidFill>
                    <a:srgbClr val="FF0000"/>
                  </a:solidFill>
                </a:rPr>
                <a:t>www.rybinsk.ru</a:t>
              </a:r>
            </a:p>
          </p:txBody>
        </p:sp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3048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90600" y="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419600" y="3816350"/>
            <a:ext cx="44958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i="1">
                <a:solidFill>
                  <a:srgbClr val="000099"/>
                </a:solidFill>
                <a:latin typeface="Times New Roman" panose="02020603050405020304" pitchFamily="18" charset="0"/>
              </a:rPr>
              <a:t>Любовь к родному краю, знание его истории — основа, на которой только и может осуществляться рост духовной культуры всего общества</a:t>
            </a:r>
          </a:p>
          <a:p>
            <a:pPr algn="r"/>
            <a:r>
              <a:rPr lang="ru-RU" altLang="ru-RU">
                <a:solidFill>
                  <a:srgbClr val="000099"/>
                </a:solidFill>
              </a:rPr>
              <a:t>Д.С. Лихачев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altLang="ru-RU" sz="1600" i="1">
                <a:solidFill>
                  <a:srgbClr val="000099"/>
                </a:solidFill>
                <a:cs typeface="Times New Roman" panose="02020603050405020304" pitchFamily="18" charset="0"/>
              </a:rPr>
              <a:t>Брядовая Римма Александровна,  директор Департамента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823913" y="6477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641350"/>
            <a:ext cx="9220200" cy="705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66"/>
              </a:buClr>
            </a:pPr>
            <a:r>
              <a:rPr lang="ru-RU" altLang="ru-RU" sz="3200" b="1">
                <a:solidFill>
                  <a:srgbClr val="990000"/>
                </a:solidFill>
                <a:latin typeface="Times New Roman" panose="02020603050405020304" pitchFamily="18" charset="0"/>
              </a:rPr>
              <a:t>История названий  города Рыбинск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1071 — первое упоминание о поселении в Усть-Шексне</a:t>
            </a:r>
          </a:p>
          <a:p>
            <a:pPr>
              <a:buClr>
                <a:srgbClr val="000066"/>
              </a:buClr>
            </a:pPr>
            <a:endParaRPr lang="ru-RU" altLang="ru-RU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1504 — Рыбная Слобода</a:t>
            </a:r>
          </a:p>
          <a:p>
            <a:pPr>
              <a:buClr>
                <a:srgbClr val="000066"/>
              </a:buClr>
            </a:pPr>
            <a:endParaRPr lang="ru-RU" altLang="ru-RU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sz="2400" b="1">
                <a:solidFill>
                  <a:srgbClr val="000066"/>
                </a:solidFill>
                <a:latin typeface="Times New Roman" panose="02020603050405020304" pitchFamily="18" charset="0"/>
              </a:rPr>
              <a:t>Середина XVIII века — крупнейший  речной порт</a:t>
            </a:r>
          </a:p>
          <a:p>
            <a:pPr>
              <a:buClr>
                <a:srgbClr val="000066"/>
              </a:buClr>
            </a:pPr>
            <a:endParaRPr lang="ru-RU" altLang="ru-RU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1777 год — Указ Екатерины II о переименовании Рыбной Слободы в город Рыбной — впоследствии — Рыбинск</a:t>
            </a:r>
          </a:p>
          <a:p>
            <a:pPr>
              <a:lnSpc>
                <a:spcPct val="150000"/>
              </a:lnSpc>
              <a:spcBef>
                <a:spcPts val="38"/>
              </a:spcBef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1946 -  1957 — Щербаков</a:t>
            </a:r>
          </a:p>
          <a:p>
            <a:pPr>
              <a:lnSpc>
                <a:spcPct val="150000"/>
              </a:lnSpc>
              <a:spcBef>
                <a:spcPts val="38"/>
              </a:spcBef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1957 — 1984 — Рыбинск;</a:t>
            </a:r>
          </a:p>
          <a:p>
            <a:pPr>
              <a:lnSpc>
                <a:spcPct val="150000"/>
              </a:lnSpc>
              <a:spcBef>
                <a:spcPts val="38"/>
              </a:spcBef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1984 — 1989 — Андропов;</a:t>
            </a:r>
          </a:p>
          <a:p>
            <a:pPr>
              <a:lnSpc>
                <a:spcPct val="150000"/>
              </a:lnSpc>
              <a:spcBef>
                <a:spcPts val="38"/>
              </a:spcBef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1989-.... Рыбинск </a:t>
            </a:r>
          </a:p>
          <a:p>
            <a:pPr>
              <a:buClrTx/>
              <a:buFontTx/>
              <a:buNone/>
            </a:pPr>
            <a:endParaRPr lang="ru-RU" altLang="ru-RU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</a:pPr>
            <a:endParaRPr lang="ru-RU" altLang="ru-RU" sz="24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</a:pP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</a:pP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823913" y="6477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pic>
        <p:nvPicPr>
          <p:cNvPr id="47114" name="Picture 10" descr="ust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744913" cy="32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0_81318_b4d76f5c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4370387" cy="32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8" name="Picture 14" descr="gallery_promo232138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4581525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940425" y="4292600"/>
            <a:ext cx="2447925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000066"/>
                </a:solidFill>
              </a:rPr>
              <a:t>Памятник археологии</a:t>
            </a:r>
          </a:p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000066"/>
                </a:solidFill>
              </a:rPr>
              <a:t>«Усть-Шексна»</a:t>
            </a:r>
          </a:p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000066"/>
                </a:solidFill>
              </a:rPr>
              <a:t>Руководитель Рыкунов А.Н., к.т.н</a:t>
            </a:r>
          </a:p>
          <a:p>
            <a:pPr>
              <a:spcBef>
                <a:spcPct val="50000"/>
              </a:spcBef>
            </a:pPr>
            <a:endParaRPr lang="ru-RU" alt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823913" y="6477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641350"/>
            <a:ext cx="922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66"/>
              </a:buClr>
            </a:pP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</a:pP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pic>
        <p:nvPicPr>
          <p:cNvPr id="105481" name="Picture 9" descr="Сканировать2 -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850187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823913" y="6477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79388" y="4868863"/>
            <a:ext cx="5076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000066"/>
                </a:solidFill>
              </a:rPr>
              <a:t>Город Молога, затоплен в 1947 году водами Рыбинского водохранилища</a:t>
            </a:r>
          </a:p>
          <a:p>
            <a:pPr>
              <a:spcBef>
                <a:spcPct val="50000"/>
              </a:spcBef>
            </a:pP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49165" name="Picture 13" descr="pazudusas-1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357563"/>
            <a:ext cx="3660775" cy="29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 descr="0_13487b_2804c185_ori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6380163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9" name="Picture 17" descr="maxresdefaul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765175"/>
            <a:ext cx="3743325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900113" y="549275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0" y="1641475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средняя общеобразовательная школа № 28 имени А.А. Суркова, 1983 ;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гимназия № 8 имени Л.М. Марасиновой, 2001;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средняя общеобразовательная школа № 32 имени академика 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А.А. Ухтомского, 2002;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гимназия № 18 имени В.Г. Соколова, 2008 ;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основная общеобразовательная школа № 15 имени Н.И. Дементьева, 2011 ;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средняя общеобразовательная школа № 12 имени П.Ф. Дерунова, 2012;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средняя общеобразовательная школа № 17 имени А.А. Герасимова, 2012 г;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средняя общеобразовательная школа № 11 им. С.К. Костина — 2013г;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средняя общеобразовательная школа №20 им. Генерала армии дважды Героя Советского Союза П.И. Батова 2015;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средняя общеобразовательная школа № 24 им. Бориса Рукавицына 2015;</a:t>
            </a:r>
          </a:p>
          <a:p>
            <a:pPr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ru-RU" altLang="ru-RU" b="1">
                <a:solidFill>
                  <a:srgbClr val="000066"/>
                </a:solidFill>
                <a:latin typeface="Times New Roman" panose="02020603050405020304" pitchFamily="18" charset="0"/>
              </a:rPr>
              <a:t> средняя общеобразовательная школа № 6 имени Льва Ошанина 2015;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endParaRPr lang="ru-RU" altLang="ru-RU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ru-RU" altLang="ru-RU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</a:pPr>
            <a:endParaRPr lang="ru-RU" altLang="ru-RU" sz="24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</a:pP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</a:pP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0" y="62071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1125"/>
              </a:spcBef>
              <a:buClrTx/>
              <a:buFontTx/>
              <a:buNone/>
            </a:pPr>
            <a:r>
              <a:rPr lang="ru-RU" altLang="ru-RU" b="1">
                <a:solidFill>
                  <a:srgbClr val="CC0000"/>
                </a:solidFill>
              </a:rPr>
              <a:t>СИСТЕМАТИЧЕСКАЯ ПРОПАГАНДА ПАТРИОТИЧЕСКИХ ЦЕННОСТЕЙ НА УРОВНЕ ОБРАЗОВАТЕЛЬНОГО УЧРЕЖДЕНИЯ, ГОРОДА, РЕГИОНА, СТРАНЫ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838200" y="8382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9750" y="914400"/>
            <a:ext cx="79930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4191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31019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3059113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149725"/>
            <a:ext cx="25923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187450" y="981075"/>
            <a:ext cx="662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116013" y="90805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>
                <a:solidFill>
                  <a:srgbClr val="800000"/>
                </a:solidFill>
              </a:rPr>
              <a:t>Музей</a:t>
            </a:r>
            <a:r>
              <a:rPr lang="ru-RU" altLang="ru-RU"/>
              <a:t> </a:t>
            </a:r>
            <a:r>
              <a:rPr lang="ru-RU" altLang="ru-RU">
                <a:solidFill>
                  <a:srgbClr val="800000"/>
                </a:solidFill>
              </a:rPr>
              <a:t>СОШ № 20 им. П.И. Батова, муниципальные уроки мужества, </a:t>
            </a:r>
          </a:p>
          <a:p>
            <a:pPr algn="ctr"/>
            <a:r>
              <a:rPr lang="ru-RU" altLang="ru-RU">
                <a:solidFill>
                  <a:srgbClr val="800000"/>
                </a:solidFill>
              </a:rPr>
              <a:t>встречи с ветеранами Великой Отечественной войны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1066800" y="9144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CC0000"/>
                </a:solidFill>
              </a:rPr>
              <a:t>ФОРМЫ РАБОТЫ ШКОЛЬНЫХ МУЗЕЕВ</a:t>
            </a: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-252413" y="1341438"/>
            <a:ext cx="6121401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экскурсионно-просветительская работа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поисковая работа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научно-исследовательская работа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организация выставок в музее и за пределами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праздники, Уроки мужества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встречи с ветеранами Великой Отечественной войны, воинами-интернационалистами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поздравления ветеранов микрорайона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тематические вечера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организация и проведение месяца, посвященного Дню защитника Отечества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краеведческие викторины и конкурсы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библиотечные уроки, классные часы, радиолинейки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выпуск школьной газеты</a:t>
            </a:r>
          </a:p>
          <a:p>
            <a:pPr lvl="1" indent="0" defTabSz="914400">
              <a:buClrTx/>
              <a:buSzTx/>
              <a:buFontTx/>
              <a:buChar char="•"/>
            </a:pP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</a:rPr>
              <a:t>  встречи с выпускниками ОУ, с известными людьми города</a:t>
            </a:r>
          </a:p>
        </p:txBody>
      </p:sp>
      <p:pic>
        <p:nvPicPr>
          <p:cNvPr id="55308" name="Picture 2" descr="http://im0-tub-ru.yandex.net/i?id=755b86ac25d21e7c61107cef3bbf1dd7-101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692150"/>
            <a:ext cx="2549525" cy="1905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4" descr="http://im0-tub-ru.yandex.net/i?id=ac3daa8770e2872b56b518476f273e13-108-144&amp;n=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590800" cy="16986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0" name="TextBox 16"/>
          <p:cNvSpPr txBox="1">
            <a:spLocks noChangeArrowheads="1"/>
          </p:cNvSpPr>
          <p:nvPr/>
        </p:nvSpPr>
        <p:spPr bwMode="auto">
          <a:xfrm>
            <a:off x="5651500" y="2708275"/>
            <a:ext cx="3276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ru-RU" altLang="ru-RU" sz="1400">
                <a:solidFill>
                  <a:srgbClr val="C00000"/>
                </a:solidFill>
              </a:rPr>
              <a:t>Т-34 установлен на трассе Москва – Ярославль 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1400">
                <a:solidFill>
                  <a:srgbClr val="C00000"/>
                </a:solidFill>
              </a:rPr>
              <a:t>в память о конструкторе М.Кошкине</a:t>
            </a:r>
          </a:p>
        </p:txBody>
      </p:sp>
      <p:sp>
        <p:nvSpPr>
          <p:cNvPr id="55311" name="TextBox 17"/>
          <p:cNvSpPr txBox="1">
            <a:spLocks noChangeArrowheads="1"/>
          </p:cNvSpPr>
          <p:nvPr/>
        </p:nvSpPr>
        <p:spPr bwMode="auto">
          <a:xfrm>
            <a:off x="5867400" y="4038600"/>
            <a:ext cx="3048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>
              <a:buClrTx/>
              <a:buSzTx/>
              <a:buFontTx/>
              <a:buNone/>
            </a:pPr>
            <a:r>
              <a:rPr lang="ru-RU" altLang="ru-RU" sz="1400">
                <a:solidFill>
                  <a:srgbClr val="C00000"/>
                </a:solidFill>
              </a:rPr>
              <a:t>Музей боевой славы. Открыт в 1981 году в честь 40-летия </a:t>
            </a:r>
          </a:p>
          <a:p>
            <a:pPr algn="r" defTabSz="914400">
              <a:buClrTx/>
              <a:buSzTx/>
              <a:buFontTx/>
              <a:buNone/>
            </a:pPr>
            <a:r>
              <a:rPr lang="ru-RU" altLang="ru-RU" sz="1400">
                <a:solidFill>
                  <a:srgbClr val="C00000"/>
                </a:solidFill>
              </a:rPr>
              <a:t>234 коммунистической дивизии</a:t>
            </a:r>
          </a:p>
        </p:txBody>
      </p:sp>
      <p:sp>
        <p:nvSpPr>
          <p:cNvPr id="55312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838200" y="8382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008063"/>
            <a:ext cx="3927475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26987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963" y="3789363"/>
            <a:ext cx="3983037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438" y="302418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1905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284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149725"/>
            <a:ext cx="284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07950" y="3500438"/>
            <a:ext cx="511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800000"/>
                </a:solidFill>
              </a:rPr>
              <a:t>Музейная инфраструктура города Рыбинска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58379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pic>
        <p:nvPicPr>
          <p:cNvPr id="58381" name="Picture 13" descr="museum-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4559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3" name="Picture 15" descr="museum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50673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5" name="Picture 17" descr="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3455987" cy="25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924300" y="4005263"/>
            <a:ext cx="521970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800000"/>
                </a:solidFill>
              </a:rPr>
              <a:t>Музейные экспозиции СОШ № 1 с углубленным изучением английского языка: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Музей Н.А. Невского (1892 – 1937) – выдающегося русского ученого-востоковеда, филолога;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Музей И.И. Зеленцова;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Музей образования. Экспозиция посвящена учителям, ушедшим на фронт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60421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651500" y="1052513"/>
            <a:ext cx="3492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800000"/>
                </a:solidFill>
              </a:rPr>
              <a:t>Музейные экспозиции 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800000"/>
                </a:solidFill>
              </a:rPr>
              <a:t>СОШ № 11 посвящены ветерану Великой Отечественной войны, учителю школы № 11 Костину Савве, чье имя присвоено школе</a:t>
            </a: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60427" name="Picture 11" descr="p22_img_387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50038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9" name="Picture 13" descr="p19__1__p22_img_38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933825"/>
            <a:ext cx="45847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830263" y="67945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44463" y="-144463"/>
            <a:ext cx="8913812" cy="6554788"/>
            <a:chOff x="91" y="-91"/>
            <a:chExt cx="5615" cy="412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5"/>
              <a:ext cx="374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97" y="3947"/>
              <a:ext cx="4580" cy="0"/>
            </a:xfrm>
            <a:prstGeom prst="line">
              <a:avLst/>
            </a:prstGeom>
            <a:noFill/>
            <a:ln w="1584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4724" y="3826"/>
              <a:ext cx="97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ru-RU" sz="1600">
                  <a:solidFill>
                    <a:srgbClr val="FF0000"/>
                  </a:solidFill>
                </a:rPr>
                <a:t>www.rybinsk.ru</a:t>
              </a: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523" y="-91"/>
              <a:ext cx="518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1047750"/>
            <a:ext cx="91440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всестороннее изучение определенной части страны, города или деревни, других поселений местным населением, для которого эта территория считается родным краем. Краеведение - комплекс естественных и общественных исследований</a:t>
            </a:r>
            <a:r>
              <a:rPr lang="ru-RU" altLang="ru-RU" sz="200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>
                <a:solidFill>
                  <a:srgbClr val="990000"/>
                </a:solidFill>
                <a:latin typeface="Times New Roman" panose="02020603050405020304" pitchFamily="18" charset="0"/>
              </a:rPr>
              <a:t>Краеведение изучает природу, население, хозяйство, историю и культуру родного края</a:t>
            </a:r>
          </a:p>
          <a:p>
            <a:pPr algn="r"/>
            <a:r>
              <a:rPr lang="ru-RU" altLang="ru-RU" sz="1600">
                <a:solidFill>
                  <a:srgbClr val="990000"/>
                </a:solidFill>
                <a:latin typeface="Times New Roman" panose="02020603050405020304" pitchFamily="18" charset="0"/>
              </a:rPr>
              <a:t>Большая Советская энциклопедия</a:t>
            </a:r>
          </a:p>
          <a:p>
            <a:pPr algn="r"/>
            <a:r>
              <a:rPr lang="ru-RU" altLang="ru-RU" sz="1600">
                <a:solidFill>
                  <a:srgbClr val="990000"/>
                </a:solidFill>
                <a:latin typeface="Times New Roman" panose="02020603050405020304" pitchFamily="18" charset="0"/>
              </a:rPr>
              <a:t>  </a:t>
            </a:r>
          </a:p>
          <a:p>
            <a:pPr>
              <a:buFontTx/>
              <a:buChar char="-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в школе - это</a:t>
            </a:r>
            <a:r>
              <a:rPr lang="ru-RU" altLang="ru-RU" sz="20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rgbClr val="990000"/>
                </a:solidFill>
                <a:latin typeface="Times New Roman" panose="02020603050405020304" pitchFamily="18" charset="0"/>
              </a:rPr>
              <a:t>изучение</a:t>
            </a:r>
            <a:r>
              <a:rPr lang="ru-RU" altLang="ru-RU" sz="20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учащимися</a:t>
            </a:r>
            <a:r>
              <a:rPr lang="ru-RU" altLang="ru-RU" sz="2000">
                <a:solidFill>
                  <a:srgbClr val="990000"/>
                </a:solidFill>
                <a:latin typeface="Times New Roman" panose="02020603050405020304" pitchFamily="18" charset="0"/>
              </a:rPr>
              <a:t> природы, экономики, истории и культуры своей местности</a:t>
            </a:r>
            <a:r>
              <a:rPr lang="ru-RU" altLang="ru-RU" sz="20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— школьного микрорайона, города, села,района, области.</a:t>
            </a:r>
            <a:r>
              <a:rPr lang="ru-RU" altLang="ru-RU" sz="2400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               </a:t>
            </a:r>
          </a:p>
          <a:p>
            <a:pPr algn="r">
              <a:buFontTx/>
              <a:buNone/>
            </a:pPr>
            <a:r>
              <a:rPr lang="ru-RU" altLang="ru-RU" sz="1600">
                <a:solidFill>
                  <a:srgbClr val="990000"/>
                </a:solidFill>
                <a:latin typeface="Times New Roman" panose="02020603050405020304" pitchFamily="18" charset="0"/>
              </a:rPr>
              <a:t>Российская педагогическая энциклопедия</a:t>
            </a:r>
          </a:p>
          <a:p>
            <a:r>
              <a:rPr lang="ru-RU" altLang="ru-RU" sz="16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600">
                <a:solidFill>
                  <a:srgbClr val="000066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совокупность знаний о том или другом крае, изучение его природы, истории, экономики, быта и т. п. </a:t>
            </a:r>
          </a:p>
          <a:p>
            <a:pPr algn="r"/>
            <a:r>
              <a:rPr lang="ru-RU" altLang="ru-RU" sz="1600">
                <a:solidFill>
                  <a:srgbClr val="990000"/>
                </a:solidFill>
                <a:latin typeface="Times New Roman" panose="02020603050405020304" pitchFamily="18" charset="0"/>
              </a:rPr>
              <a:t>Словарь русского языка С. И. Ожегова, </a:t>
            </a:r>
          </a:p>
          <a:p>
            <a:pPr algn="r"/>
            <a:r>
              <a:rPr lang="ru-RU" altLang="ru-RU" sz="1600">
                <a:solidFill>
                  <a:srgbClr val="990000"/>
                </a:solidFill>
                <a:latin typeface="Times New Roman" panose="02020603050405020304" pitchFamily="18" charset="0"/>
              </a:rPr>
              <a:t>Словарь русского языка под редакцией А. П. Евгеньева и Г. А. Разумникова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01613" y="708025"/>
            <a:ext cx="533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ru-RU" altLang="ru-RU" b="1" u="sng">
                <a:solidFill>
                  <a:srgbClr val="CC0000"/>
                </a:solidFill>
              </a:rPr>
              <a:t>КРАЕВЕДЕНИЕ (20 век)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90600" y="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62469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43211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800000"/>
                </a:solidFill>
              </a:rPr>
              <a:t>Музей СОШ № 12 им. П.Ф. Дерунова посвящена  Человеку – Эпохе, развитию промышленности города Рыбинска, роли личности в развитии родного города</a:t>
            </a: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62474" name="Picture 10" descr="p84_20140228_0845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563938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 descr="img_4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3600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8" name="Picture 14" descr="img_41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3794125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64517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0" y="5805488"/>
            <a:ext cx="846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800000"/>
                </a:solidFill>
              </a:rPr>
              <a:t>Музей СОШ № 20 им. П.И. Батова сегодня </a:t>
            </a: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64523" name="Picture 11" descr="p71_banerpokraevedeniy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1818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67589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0" y="6237288"/>
            <a:ext cx="846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800000"/>
                </a:solidFill>
              </a:rPr>
              <a:t>Музей СОШ № 28 им. А.А. Суркова  «Русский дом» </a:t>
            </a: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67592" name="Picture 8" descr="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3384550" cy="2522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Picture 9" descr="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416300" cy="2389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 descr="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357563"/>
            <a:ext cx="3744913" cy="2690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4103688" cy="2774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69637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84213" y="6237288"/>
            <a:ext cx="7777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800000"/>
                </a:solidFill>
              </a:rPr>
              <a:t>Спасо – Преображенский Собор. Рыбинск</a:t>
            </a: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69644" name="Picture 12" descr="b76ee39222655b80897d51669385a27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812087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73733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pic>
        <p:nvPicPr>
          <p:cNvPr id="73737" name="Picture 9" descr="voznesenskay-cerkov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4992688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 descr="pchn9284075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666750"/>
            <a:ext cx="40005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73743" name="Picture 15" descr="4702375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3313113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75781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3398837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611188" y="5300663"/>
            <a:ext cx="396081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Памятник Павлу Ивановичу Батову, дважды герою Советского Союза, генералу армии. 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1953 г.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787900" y="4843463"/>
            <a:ext cx="381635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Памятник Харитонову Федору Михайловичу – генерал-лейтенанту –одному из самых первых, кто удостоился награды ордена Кутузова I степени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1949 г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127375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79877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64897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611188" y="5661025"/>
            <a:ext cx="7705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Памятник Бурлаку, 1977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86021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39750" y="2133600"/>
            <a:ext cx="37433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Памятник Льву Ошанину, 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поэту, автору многих песен, среди которых: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 «Пусть всегда будет Солнце», «Течет река Волга 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2003 год</a:t>
            </a:r>
          </a:p>
          <a:p>
            <a:pPr algn="ctr">
              <a:spcBef>
                <a:spcPct val="50000"/>
              </a:spcBef>
            </a:pP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421322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97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83973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95288" y="5589588"/>
            <a:ext cx="7705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Памятник Ф.Ф. Ушакову, адмиралу Российского флота, причисленному к лику Святых, 1996 г</a:t>
            </a:r>
          </a:p>
        </p:txBody>
      </p:sp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765175"/>
            <a:ext cx="3267075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77829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6121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11188" y="5391150"/>
            <a:ext cx="828198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Памятник Павлу Федоровичу Дерунову, 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известному промышленнику, директору градообразующего предприятия Рыбинский моторостроительный завод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2014 год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823913" y="6477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836613"/>
            <a:ext cx="89154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u="sng">
                <a:solidFill>
                  <a:srgbClr val="800000"/>
                </a:solidFill>
                <a:latin typeface="Times New Roman" panose="02020603050405020304" pitchFamily="18" charset="0"/>
              </a:rPr>
              <a:t>Указ Петра Великого   от 13 февраля 1718 года</a:t>
            </a:r>
            <a:r>
              <a:rPr lang="ru-RU" altLang="ru-RU" sz="2000">
                <a:solidFill>
                  <a:srgbClr val="8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ru-RU" altLang="ru-RU" sz="26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66"/>
                </a:solidFill>
                <a:latin typeface="Times New Roman" panose="02020603050405020304" pitchFamily="18" charset="0"/>
              </a:rPr>
              <a:t>«обо всех любопытных находках краеведов докладывать царю и награждать за поиск древностей в своем крае».</a:t>
            </a:r>
          </a:p>
          <a:p>
            <a:endParaRPr lang="ru-RU" altLang="ru-RU" sz="24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lang="ru-RU" altLang="ru-RU" sz="2000" u="sng">
                <a:solidFill>
                  <a:srgbClr val="800000"/>
                </a:solidFill>
                <a:latin typeface="Times New Roman" panose="02020603050405020304" pitchFamily="18" charset="0"/>
              </a:rPr>
              <a:t>М. В. Ломоносов:</a:t>
            </a:r>
            <a:r>
              <a:rPr lang="ru-RU" altLang="ru-RU" sz="26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66"/>
                </a:solidFill>
                <a:latin typeface="Times New Roman" panose="02020603050405020304" pitchFamily="18" charset="0"/>
              </a:rPr>
              <a:t>идея всестороннего обследования страны при помощи местного населения связана со школой. В школе же краеведение в наибольшей степени было связано с географией.</a:t>
            </a:r>
          </a:p>
          <a:p>
            <a:endParaRPr lang="ru-RU" altLang="ru-RU" sz="24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lang="ru-RU" altLang="ru-RU" sz="2000" u="sng">
                <a:solidFill>
                  <a:srgbClr val="800000"/>
                </a:solidFill>
                <a:latin typeface="Times New Roman" panose="02020603050405020304" pitchFamily="18" charset="0"/>
              </a:rPr>
              <a:t>Учебник Ф. Студитского в 1840 г.:</a:t>
            </a: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66"/>
                </a:solidFill>
                <a:latin typeface="Times New Roman" panose="02020603050405020304" pitchFamily="18" charset="0"/>
              </a:rPr>
              <a:t>Принцип «учить детей географии с ближайшего для них места» </a:t>
            </a:r>
          </a:p>
          <a:p>
            <a:endParaRPr lang="ru-RU" altLang="ru-RU" sz="24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lang="ru-RU" altLang="ru-RU" sz="2000" u="sng">
                <a:solidFill>
                  <a:srgbClr val="800000"/>
                </a:solidFill>
                <a:latin typeface="Times New Roman" panose="02020603050405020304" pitchFamily="18" charset="0"/>
              </a:rPr>
              <a:t>Николай Иванович Новиков (1744-1818):</a:t>
            </a:r>
            <a:r>
              <a:rPr lang="ru-RU" altLang="ru-RU" sz="2000"/>
              <a:t> </a:t>
            </a:r>
            <a:r>
              <a:rPr lang="ru-RU" altLang="ru-RU" sz="2400">
                <a:solidFill>
                  <a:srgbClr val="000066"/>
                </a:solidFill>
                <a:latin typeface="Times New Roman" panose="02020603050405020304" pitchFamily="18" charset="0"/>
              </a:rPr>
              <a:t>Не заставляйте детей ваших из книг или по изустному наставлению учиться тому, что они сами могут видеть, слушать и чувствовать.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2400" y="1295400"/>
            <a:ext cx="533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88069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4176712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Памятник промышленнику, общественному деятелю и меценату Людвигу Нобелю 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26 июля 2013 года</a:t>
            </a:r>
            <a:r>
              <a:rPr lang="ru-RU" altLang="ru-RU"/>
              <a:t> </a:t>
            </a:r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105275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681288"/>
            <a:ext cx="2830513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4572000" y="692150"/>
            <a:ext cx="43211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Памятник П.А. Соловьеву, генеральному конструктору, создателю наиболее распространенных моделей авиационных двигателей для российских гражданских и военных самолетов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G_98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86455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79388" y="3357563"/>
            <a:ext cx="8783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Мемориальная доска на ул. Корнева; Мемориальные доски в СОШ № 3, 5</a:t>
            </a:r>
          </a:p>
        </p:txBody>
      </p:sp>
      <p:pic>
        <p:nvPicPr>
          <p:cNvPr id="66566" name="Picture 6" descr="P10803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21163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22763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1" name="Picture 5" descr="СОШ № 6 мемориальная доска (1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3965575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DSC0319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4137025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 descr="IMG_93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5545137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179388" y="3141663"/>
            <a:ext cx="89646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Мемориальная доска на ул. Колышкина; 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Мемориальные доски в СОШ №№ 6, 17, 20</a:t>
            </a:r>
            <a:r>
              <a:rPr lang="ru-RU" altLang="ru-RU"/>
              <a:t>,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94213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23850" y="4941888"/>
            <a:ext cx="4176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Памятник воинам  - землякам, погибшим в Афганистане</a:t>
            </a:r>
            <a:r>
              <a:rPr lang="ru-RU" altLang="ru-RU"/>
              <a:t> </a:t>
            </a: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7" name="Picture 9" descr="Волголаг_закладной_камень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3787775" cy="35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5219700" y="1052513"/>
            <a:ext cx="3455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Закладной камень в память о жертвах ВОЛГОЛАГА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90117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90127" name="Picture 15" descr="1_вечный ого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539750" y="5661025"/>
            <a:ext cx="799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Гражданская Акция жителей города Рыбинска: реконструкция мемориала «Огонь Славы», 2015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Line 9"/>
          <p:cNvSpPr>
            <a:spLocks noChangeShapeType="1"/>
          </p:cNvSpPr>
          <p:nvPr/>
        </p:nvSpPr>
        <p:spPr bwMode="auto">
          <a:xfrm>
            <a:off x="900113" y="549275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57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109573" name="Прямоугольник 79"/>
          <p:cNvSpPr>
            <a:spLocks noChangeArrowheads="1"/>
          </p:cNvSpPr>
          <p:nvPr/>
        </p:nvSpPr>
        <p:spPr bwMode="auto">
          <a:xfrm>
            <a:off x="762000" y="0"/>
            <a:ext cx="769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148263" y="6381750"/>
            <a:ext cx="3887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23850" y="620713"/>
            <a:ext cx="8208963" cy="59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800000"/>
                </a:solidFill>
              </a:rPr>
              <a:t>Серия открытых муниципальных уроков</a:t>
            </a:r>
            <a:r>
              <a:rPr lang="ru-RU" altLang="ru-RU"/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В рамках реализации закона Ярославской области «</a:t>
            </a:r>
            <a:r>
              <a:rPr lang="ru-RU" altLang="ru-RU" b="1">
                <a:solidFill>
                  <a:srgbClr val="000066"/>
                </a:solidFill>
              </a:rPr>
              <a:t>«О праздниках и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000066"/>
                </a:solidFill>
              </a:rPr>
              <a:t>памятных датах Ярославской области»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 С 1 января 2015 года в Ярославской области устанавливаются следующие праздники и памятные даты:</a:t>
            </a:r>
            <a:endParaRPr lang="ru-RU" altLang="ru-RU" b="1">
              <a:solidFill>
                <a:srgbClr val="000066"/>
              </a:solidFill>
            </a:endParaRPr>
          </a:p>
          <a:p>
            <a:r>
              <a:rPr lang="ru-RU" altLang="ru-RU" b="1">
                <a:solidFill>
                  <a:srgbClr val="000066"/>
                </a:solidFill>
              </a:rPr>
              <a:t>Праздники:</a:t>
            </a:r>
            <a:endParaRPr lang="ru-RU" altLang="ru-RU">
              <a:solidFill>
                <a:srgbClr val="000066"/>
              </a:solidFill>
            </a:endParaRPr>
          </a:p>
          <a:p>
            <a:r>
              <a:rPr lang="ru-RU" altLang="ru-RU">
                <a:solidFill>
                  <a:srgbClr val="000066"/>
                </a:solidFill>
              </a:rPr>
              <a:t>16 июня – День полёта в космос первой женщины-космонавта В.В. Терешковой</a:t>
            </a:r>
          </a:p>
          <a:p>
            <a:r>
              <a:rPr lang="ru-RU" altLang="ru-RU">
                <a:solidFill>
                  <a:srgbClr val="000066"/>
                </a:solidFill>
              </a:rPr>
              <a:t>18 декабря – День образования Ярославской губернии</a:t>
            </a:r>
            <a:endParaRPr lang="ru-RU" altLang="ru-RU" b="1">
              <a:solidFill>
                <a:srgbClr val="000066"/>
              </a:solidFill>
            </a:endParaRPr>
          </a:p>
          <a:p>
            <a:r>
              <a:rPr lang="ru-RU" altLang="ru-RU" b="1">
                <a:solidFill>
                  <a:srgbClr val="000066"/>
                </a:solidFill>
              </a:rPr>
              <a:t>Памятные даты:</a:t>
            </a:r>
            <a:endParaRPr lang="ru-RU" altLang="ru-RU">
              <a:solidFill>
                <a:srgbClr val="000066"/>
              </a:solidFill>
            </a:endParaRPr>
          </a:p>
          <a:p>
            <a:r>
              <a:rPr lang="ru-RU" altLang="ru-RU">
                <a:solidFill>
                  <a:srgbClr val="000066"/>
                </a:solidFill>
              </a:rPr>
              <a:t>13 февраля – День рождения великого флотоводца Федора Ушакова</a:t>
            </a:r>
          </a:p>
          <a:p>
            <a:r>
              <a:rPr lang="ru-RU" altLang="ru-RU">
                <a:solidFill>
                  <a:srgbClr val="000066"/>
                </a:solidFill>
              </a:rPr>
              <a:t>4 марта – День Ситской битвы</a:t>
            </a:r>
          </a:p>
          <a:p>
            <a:r>
              <a:rPr lang="ru-RU" altLang="ru-RU">
                <a:solidFill>
                  <a:srgbClr val="000066"/>
                </a:solidFill>
              </a:rPr>
              <a:t>5 марта - День памяти князя Ярослава Мудрого</a:t>
            </a:r>
          </a:p>
          <a:p>
            <a:r>
              <a:rPr lang="ru-RU" altLang="ru-RU">
                <a:solidFill>
                  <a:srgbClr val="000066"/>
                </a:solidFill>
              </a:rPr>
              <a:t>14 апреля – День памяти Мологи</a:t>
            </a:r>
          </a:p>
          <a:p>
            <a:r>
              <a:rPr lang="ru-RU" altLang="ru-RU">
                <a:solidFill>
                  <a:srgbClr val="000066"/>
                </a:solidFill>
              </a:rPr>
              <a:t>24 мая – День возрождения Российской государственности</a:t>
            </a:r>
          </a:p>
          <a:p>
            <a:r>
              <a:rPr lang="ru-RU" altLang="ru-RU">
                <a:solidFill>
                  <a:srgbClr val="000066"/>
                </a:solidFill>
              </a:rPr>
              <a:t>12 июня – День рождения полководца и политического деятеля Александра Невского</a:t>
            </a:r>
          </a:p>
          <a:p>
            <a:r>
              <a:rPr lang="ru-RU" altLang="ru-RU">
                <a:solidFill>
                  <a:srgbClr val="000066"/>
                </a:solidFill>
              </a:rPr>
              <a:t>29 июня – День рождения в Ярославле первого русского театра</a:t>
            </a:r>
          </a:p>
          <a:p>
            <a:r>
              <a:rPr lang="ru-RU" altLang="ru-RU">
                <a:solidFill>
                  <a:srgbClr val="000066"/>
                </a:solidFill>
              </a:rPr>
              <a:t>8 октября – День памяти преподобного Сергия Радонежского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788" y="749300"/>
            <a:ext cx="38481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5029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Краеведческий потенциал социальной инфраструктуры города Рыбинска</a:t>
            </a:r>
          </a:p>
        </p:txBody>
      </p:sp>
      <p:grpSp>
        <p:nvGrpSpPr>
          <p:cNvPr id="97284" name="Group 4"/>
          <p:cNvGrpSpPr>
            <a:grpSpLocks/>
          </p:cNvGrpSpPr>
          <p:nvPr/>
        </p:nvGrpSpPr>
        <p:grpSpPr bwMode="auto">
          <a:xfrm>
            <a:off x="179388" y="303213"/>
            <a:ext cx="8893175" cy="6554787"/>
            <a:chOff x="113" y="191"/>
            <a:chExt cx="5602" cy="4129"/>
          </a:xfrm>
        </p:grpSpPr>
        <p:pic>
          <p:nvPicPr>
            <p:cNvPr id="9728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91"/>
              <a:ext cx="374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>
              <a:off x="567" y="464"/>
              <a:ext cx="5079" cy="0"/>
            </a:xfrm>
            <a:prstGeom prst="line">
              <a:avLst/>
            </a:prstGeom>
            <a:noFill/>
            <a:ln w="1584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>
              <a:off x="113" y="4229"/>
              <a:ext cx="4580" cy="0"/>
            </a:xfrm>
            <a:prstGeom prst="line">
              <a:avLst/>
            </a:prstGeom>
            <a:noFill/>
            <a:ln w="1584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4740" y="4108"/>
              <a:ext cx="97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ru-RU" sz="1600">
                  <a:solidFill>
                    <a:srgbClr val="FF0000"/>
                  </a:solidFill>
                </a:rPr>
                <a:t>www.rybinsk.ru</a:t>
              </a:r>
            </a:p>
          </p:txBody>
        </p:sp>
      </p:grpSp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3048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990600" y="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4419600" y="3816350"/>
            <a:ext cx="44958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i="1">
                <a:solidFill>
                  <a:srgbClr val="000099"/>
                </a:solidFill>
                <a:latin typeface="Times New Roman" panose="02020603050405020304" pitchFamily="18" charset="0"/>
              </a:rPr>
              <a:t>Любовь к родному краю, знание его истории — основа, на которой только и может осуществляться рост духовной культуры всего общества</a:t>
            </a:r>
          </a:p>
          <a:p>
            <a:pPr algn="r"/>
            <a:r>
              <a:rPr lang="ru-RU" altLang="ru-RU">
                <a:solidFill>
                  <a:srgbClr val="000099"/>
                </a:solidFill>
              </a:rPr>
              <a:t>Д.С. Лихачев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altLang="ru-RU" sz="1600" i="1">
                <a:solidFill>
                  <a:srgbClr val="000099"/>
                </a:solidFill>
                <a:cs typeface="Times New Roman" panose="02020603050405020304" pitchFamily="18" charset="0"/>
              </a:rPr>
              <a:t>Брядовая Римма Александровна,  директор Департамента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830263" y="67945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44463" y="-144463"/>
            <a:ext cx="8913812" cy="6554788"/>
            <a:chOff x="91" y="-91"/>
            <a:chExt cx="5615" cy="4129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5"/>
              <a:ext cx="374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97" y="3947"/>
              <a:ext cx="4580" cy="0"/>
            </a:xfrm>
            <a:prstGeom prst="line">
              <a:avLst/>
            </a:prstGeom>
            <a:noFill/>
            <a:ln w="1584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4724" y="3826"/>
              <a:ext cx="97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ru-RU" sz="1600">
                  <a:solidFill>
                    <a:srgbClr val="FF0000"/>
                  </a:solidFill>
                </a:rPr>
                <a:t>www.rybinsk.ru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523" y="-91"/>
              <a:ext cx="518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0" y="1412875"/>
            <a:ext cx="9144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400">
                <a:solidFill>
                  <a:srgbClr val="000066"/>
                </a:solidFill>
              </a:rPr>
              <a:t>это изучение своей «малой» Родины, её природы, этнографии, материальной и духовной культуры, быта.  Таким изучением, как правило, занимаются учёные специалисты, а также энтузиасты из местного населения; </a:t>
            </a:r>
            <a:endParaRPr lang="ru-RU" altLang="ru-RU" sz="24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altLang="ru-RU" sz="2400">
                <a:solidFill>
                  <a:srgbClr val="990000"/>
                </a:solidFill>
                <a:latin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endParaRPr lang="ru-RU" altLang="ru-RU" sz="240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- полное изучение определённой части страны, города или деревни, других поселений, через изучение населения, промышленности, флоры и фауны, истории, культуры, географии;</a:t>
            </a:r>
            <a:r>
              <a:rPr lang="ru-RU" altLang="ru-RU" sz="2400">
                <a:solidFill>
                  <a:schemeClr val="bg1"/>
                </a:solidFill>
              </a:rPr>
              <a:t> </a:t>
            </a:r>
            <a:r>
              <a:rPr lang="ru-RU" altLang="ru-RU" sz="24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01613" y="708025"/>
            <a:ext cx="53340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ru-RU" altLang="ru-RU" b="1" u="sng">
              <a:solidFill>
                <a:srgbClr val="CC0000"/>
              </a:solidFill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ru-RU" altLang="ru-RU" b="1" u="sng">
                <a:solidFill>
                  <a:srgbClr val="CC0000"/>
                </a:solidFill>
              </a:rPr>
              <a:t>КРАЕВЕДЕНИЕ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990600" y="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0" y="3068638"/>
            <a:ext cx="533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ru-RU" altLang="ru-RU" b="1" u="sng">
                <a:solidFill>
                  <a:srgbClr val="CC0000"/>
                </a:solidFill>
              </a:rPr>
              <a:t>КРАЕВЕДЕНИЕ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823913" y="6477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52400" y="1295400"/>
            <a:ext cx="533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743325" y="914400"/>
            <a:ext cx="5094288" cy="520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455988" y="1008063"/>
            <a:ext cx="52530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400">
                <a:solidFill>
                  <a:srgbClr val="000066"/>
                </a:solidFill>
                <a:latin typeface="Times New Roman" panose="02020603050405020304" pitchFamily="18" charset="0"/>
              </a:rPr>
              <a:t>…. </a:t>
            </a:r>
            <a:r>
              <a:rPr lang="ru-RU" altLang="ru-RU" sz="2600" i="1">
                <a:solidFill>
                  <a:srgbClr val="000066"/>
                </a:solidFill>
                <a:latin typeface="Times New Roman" panose="02020603050405020304" pitchFamily="18" charset="0"/>
              </a:rPr>
              <a:t>надо дать город как часть планеты, как место, откуда идут творческие толчки во все стороны, куда стекаются толчки со всего мира, где возможно наблюдать, изучать и постигать Вселенную.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1000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1438" y="4751388"/>
            <a:ext cx="433705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2600">
                <a:solidFill>
                  <a:srgbClr val="000066"/>
                </a:solidFill>
              </a:rPr>
              <a:t>Алексей Алексеевич Золотарев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2600">
                <a:solidFill>
                  <a:srgbClr val="000066"/>
                </a:solidFill>
              </a:rPr>
              <a:t>1879 - 1950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1000">
              <a:solidFill>
                <a:srgbClr val="000066"/>
              </a:solidFill>
            </a:endParaRPr>
          </a:p>
        </p:txBody>
      </p:sp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873125"/>
            <a:ext cx="2925762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823913" y="6477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Всероссийский съезд краеведов - филологов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52400" y="1295400"/>
            <a:ext cx="533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00025" y="3019425"/>
            <a:ext cx="829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altLang="ru-RU" sz="2600">
              <a:solidFill>
                <a:srgbClr val="000099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1000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859338" y="765175"/>
            <a:ext cx="38877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800" b="1">
                <a:solidFill>
                  <a:srgbClr val="990000"/>
                </a:solidFill>
              </a:rPr>
              <a:t>цель краеведческого образования -</a:t>
            </a:r>
            <a:r>
              <a:rPr lang="ru-RU" altLang="ru-RU" sz="2800"/>
              <a:t> </a:t>
            </a:r>
            <a:r>
              <a:rPr lang="ru-RU" altLang="ru-RU" sz="2800">
                <a:solidFill>
                  <a:srgbClr val="000066"/>
                </a:solidFill>
              </a:rPr>
              <a:t>способствовать духовно-ценностной и практической ориентации учащихся в их жизненном пространстве, а также социальной адаптации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2800"/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1152525"/>
            <a:ext cx="467995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0645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830888" y="153988"/>
            <a:ext cx="3024187" cy="1285875"/>
          </a:xfrm>
          <a:prstGeom prst="wedgeRectCallout">
            <a:avLst>
              <a:gd name="adj1" fmla="val -56426"/>
              <a:gd name="adj2" fmla="val -6074"/>
            </a:avLst>
          </a:prstGeom>
          <a:solidFill>
            <a:srgbClr val="D1D1F0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Мой  отчий  край</a:t>
            </a:r>
          </a:p>
          <a:p>
            <a:pPr algn="ctr"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Большой  России  малый  уголок</a:t>
            </a:r>
          </a:p>
          <a:p>
            <a:pPr algn="ctr"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Мы  познаем  Отечество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804025" y="2781300"/>
            <a:ext cx="1944688" cy="1143000"/>
          </a:xfrm>
          <a:prstGeom prst="wedgeRectCallout">
            <a:avLst>
              <a:gd name="adj1" fmla="val -30218"/>
              <a:gd name="adj2" fmla="val 82463"/>
            </a:avLst>
          </a:prstGeom>
          <a:solidFill>
            <a:srgbClr val="CCCCCC"/>
          </a:solidFill>
          <a:ln w="25560" cap="sq">
            <a:solidFill>
              <a:srgbClr val="DAED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Туриада</a:t>
            </a:r>
          </a:p>
          <a:p>
            <a:pPr algn="ctr"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Растим патриотов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79388" y="2636838"/>
            <a:ext cx="1785937" cy="1143000"/>
          </a:xfrm>
          <a:prstGeom prst="wedgeRectCallout">
            <a:avLst>
              <a:gd name="adj1" fmla="val 28718"/>
              <a:gd name="adj2" fmla="val 76694"/>
            </a:avLst>
          </a:prstGeom>
          <a:solidFill>
            <a:srgbClr val="FFFFFF"/>
          </a:solidFill>
          <a:ln w="25560" cap="sq">
            <a:solidFill>
              <a:srgbClr val="DAED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Я и Природа,</a:t>
            </a:r>
          </a:p>
          <a:p>
            <a:pPr algn="ctr"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Мы на  планете Земля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659563" y="4967288"/>
            <a:ext cx="2305050" cy="1584325"/>
          </a:xfrm>
          <a:prstGeom prst="roundRect">
            <a:avLst>
              <a:gd name="adj" fmla="val 16667"/>
            </a:avLst>
          </a:prstGeom>
          <a:solidFill>
            <a:srgbClr val="F0F8F9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Спортивное  ориентирование и туризм 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Туристенок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Водный туризм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Азбука  туризма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Юный патриот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1438" y="287338"/>
            <a:ext cx="2771775" cy="1584325"/>
          </a:xfrm>
          <a:prstGeom prst="roundRect">
            <a:avLst>
              <a:gd name="adj" fmla="val 16667"/>
            </a:avLst>
          </a:prstGeom>
          <a:solidFill>
            <a:srgbClr val="D1D1F0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Историческое краеведение Лаборатория краеведения Моя маленькая страна Круглый год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 Русский сувенир Театральное краеведение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1438" y="5256213"/>
            <a:ext cx="2592387" cy="1484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Юный геолог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Школа экологического выживания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Азбука юного эколога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Природа и творчество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Экология малышам</a:t>
            </a:r>
          </a:p>
          <a:p>
            <a:pPr algn="ctr">
              <a:buClrTx/>
              <a:buFontTx/>
              <a:buNone/>
            </a:pPr>
            <a:r>
              <a:rPr lang="ru-RU" altLang="ru-RU" sz="1400" i="1">
                <a:latin typeface="Calibri" panose="020F0502020204030204" pitchFamily="34" charset="0"/>
              </a:rPr>
              <a:t>Гарденотерапия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863600" y="581025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84325" y="0"/>
            <a:ext cx="6264275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endParaRPr lang="ru-RU" altLang="ru-RU" b="1">
              <a:solidFill>
                <a:srgbClr val="000099"/>
              </a:solidFill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ru-RU" altLang="ru-RU" sz="2200" b="1">
              <a:solidFill>
                <a:srgbClr val="9900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-11113" y="647700"/>
            <a:ext cx="9144001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ru-RU" altLang="ru-RU" sz="2200" b="1">
                <a:solidFill>
                  <a:srgbClr val="990000"/>
                </a:solidFill>
              </a:rPr>
              <a:t>Основные источники краеведческого потенциала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Рыбинское научное общество (1909-1930);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Проведение десяти российских краеведческих съездов (начало XX в.);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Рыбинское отделение Русского исторического общества;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Учреждения дополнительного образования: Центр Туризма Экскурсий,  «Молодые таланты», Центр Технического Творчества, Центр «Солнечный», реализующие краеведческие программы;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Инфраструктура города: образовательные организации города, музеи, архитектурный ансамбль, памятники, мемориальные доски, учреждения культуры;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Интерес к музейной педагогике в муниципальной системе образования ;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Наличие специальности «Социокультурный сервис и туризм» в РГАТУ;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Краеведческие конференции и чтения: 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им. А.Золотарева, академика А. Ухтомского, памяти Зеленцова и Невского,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ru-RU" altLang="ru-RU" sz="2000">
                <a:solidFill>
                  <a:srgbClr val="000066"/>
                </a:solidFill>
                <a:latin typeface="Times New Roman" panose="02020603050405020304" pitchFamily="18" charset="0"/>
              </a:rPr>
              <a:t>«Отечество»; конкурсы краеведческой находки, проектные работы;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ru-RU" altLang="ru-RU" sz="2000" u="sng">
                <a:solidFill>
                  <a:srgbClr val="800000"/>
                </a:solidFill>
                <a:latin typeface="Times New Roman" panose="02020603050405020304" pitchFamily="18" charset="0"/>
              </a:rPr>
              <a:t>Как результат: Рост гражданской активности населения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66"/>
                </a:solidFill>
              </a:rPr>
              <a:t>Всероссийский съезд краеведов - филологов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5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823913" y="647700"/>
            <a:ext cx="8064500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38125" y="6410325"/>
            <a:ext cx="7272338" cy="1588"/>
          </a:xfrm>
          <a:prstGeom prst="line">
            <a:avLst/>
          </a:prstGeom>
          <a:noFill/>
          <a:ln w="158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83488" y="6218238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www.rybinsk.ru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641350"/>
            <a:ext cx="922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66"/>
              </a:buClr>
            </a:pP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66"/>
              </a:buClr>
            </a:pP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14400" y="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Администрация городского округа город Рыбинск</a:t>
            </a:r>
          </a:p>
          <a:p>
            <a:pPr algn="ctr">
              <a:buClrTx/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Всероссийский съезд краеведов - филологов</a:t>
            </a:r>
          </a:p>
        </p:txBody>
      </p:sp>
      <p:pic>
        <p:nvPicPr>
          <p:cNvPr id="8201" name="Picture 9" descr="Сканировать2 -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92150"/>
            <a:ext cx="5976938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55650" y="5661025"/>
            <a:ext cx="74882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Удачное географическое расположение Рыбинска. 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</a:rPr>
              <a:t>Широкая сеть транспортных путей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2227</Words>
  <Application>Microsoft Office PowerPoint</Application>
  <PresentationFormat>Экран (4:3)</PresentationFormat>
  <Paragraphs>322</Paragraphs>
  <Slides>36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Times New Roman</vt:lpstr>
      <vt:lpstr>Calibri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Игорь</dc:creator>
  <cp:lastModifiedBy>Алексей Александрович Разиков</cp:lastModifiedBy>
  <cp:revision>94</cp:revision>
  <cp:lastPrinted>1601-01-01T00:00:00Z</cp:lastPrinted>
  <dcterms:created xsi:type="dcterms:W3CDTF">2013-03-24T12:26:05Z</dcterms:created>
  <dcterms:modified xsi:type="dcterms:W3CDTF">2016-02-09T11:22:29Z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