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handoutMasterIdLst>
    <p:handoutMasterId r:id="rId10"/>
  </p:handoutMasterIdLst>
  <p:sldIdLst>
    <p:sldId id="257" r:id="rId2"/>
    <p:sldId id="314" r:id="rId3"/>
    <p:sldId id="326" r:id="rId4"/>
    <p:sldId id="322" r:id="rId5"/>
    <p:sldId id="324" r:id="rId6"/>
    <p:sldId id="325" r:id="rId7"/>
    <p:sldId id="286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55" autoAdjust="0"/>
  </p:normalViewPr>
  <p:slideViewPr>
    <p:cSldViewPr>
      <p:cViewPr varScale="1">
        <p:scale>
          <a:sx n="80" d="100"/>
          <a:sy n="80" d="100"/>
        </p:scale>
        <p:origin x="-152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752A7-F094-4F60-AE74-867F19B7A76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AE01F14-CA45-49B5-9811-BA556032D6BB}">
      <dgm:prSet custT="1"/>
      <dgm:spPr/>
      <dgm:t>
        <a:bodyPr/>
        <a:lstStyle/>
        <a:p>
          <a:pPr algn="just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Вариант. Привлечения специалистов Центров ППМС по особому регламенту и графику, включение этой работы в их функционал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EE30D-0ED0-4514-8B3D-F0F5A316F28E}" type="parTrans" cxnId="{78A364D1-7FA7-4641-A8A9-FBC9C77CBD27}">
      <dgm:prSet/>
      <dgm:spPr/>
      <dgm:t>
        <a:bodyPr/>
        <a:lstStyle/>
        <a:p>
          <a:endParaRPr lang="ru-RU"/>
        </a:p>
      </dgm:t>
    </dgm:pt>
    <dgm:pt modelId="{635ACB57-F5D5-4CA9-AC37-982B1ED1511A}" type="sibTrans" cxnId="{78A364D1-7FA7-4641-A8A9-FBC9C77CBD27}">
      <dgm:prSet/>
      <dgm:spPr/>
      <dgm:t>
        <a:bodyPr/>
        <a:lstStyle/>
        <a:p>
          <a:endParaRPr lang="ru-RU"/>
        </a:p>
      </dgm:t>
    </dgm:pt>
    <dgm:pt modelId="{4BF9EA51-0B2F-4A43-941E-338A2C4153CE}">
      <dgm:prSet custT="1"/>
      <dgm:spPr/>
      <dgm:t>
        <a:bodyPr/>
        <a:lstStyle/>
        <a:p>
          <a:pPr algn="just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Вариант. Привлечение специалистов  психологических служб и педагогов дополнительного образования ОДОД в рамках сетевых общеобразовательных программ или договоров о сотрудничестве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9D2B5-1E66-4388-93AA-B10DBE8FBECF}" type="parTrans" cxnId="{8036E59A-26FC-48E7-B82E-2E58AD418161}">
      <dgm:prSet/>
      <dgm:spPr/>
      <dgm:t>
        <a:bodyPr/>
        <a:lstStyle/>
        <a:p>
          <a:endParaRPr lang="ru-RU"/>
        </a:p>
      </dgm:t>
    </dgm:pt>
    <dgm:pt modelId="{256162EA-2133-44CA-8F99-DA743347DC56}" type="sibTrans" cxnId="{8036E59A-26FC-48E7-B82E-2E58AD418161}">
      <dgm:prSet/>
      <dgm:spPr/>
      <dgm:t>
        <a:bodyPr/>
        <a:lstStyle/>
        <a:p>
          <a:endParaRPr lang="ru-RU"/>
        </a:p>
      </dgm:t>
    </dgm:pt>
    <dgm:pt modelId="{CB2A0982-AD3A-4800-BA8C-EA93F1C6A10A}">
      <dgm:prSet custT="1"/>
      <dgm:spPr/>
      <dgm:t>
        <a:bodyPr/>
        <a:lstStyle/>
        <a:p>
          <a:pPr algn="just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Вариант. Привлечение специалистов «успешных» школ-партнеров на основе эффективных контрактов.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67EAD-90B5-40F4-9A8D-52326B4199EB}" type="parTrans" cxnId="{AD883513-5D31-4390-8A70-24EB44D0387E}">
      <dgm:prSet/>
      <dgm:spPr/>
      <dgm:t>
        <a:bodyPr/>
        <a:lstStyle/>
        <a:p>
          <a:endParaRPr lang="ru-RU"/>
        </a:p>
      </dgm:t>
    </dgm:pt>
    <dgm:pt modelId="{F2AF8468-8E7D-49EE-AF8A-3DFC1DA4838B}" type="sibTrans" cxnId="{AD883513-5D31-4390-8A70-24EB44D0387E}">
      <dgm:prSet/>
      <dgm:spPr/>
      <dgm:t>
        <a:bodyPr/>
        <a:lstStyle/>
        <a:p>
          <a:endParaRPr lang="ru-RU"/>
        </a:p>
      </dgm:t>
    </dgm:pt>
    <dgm:pt modelId="{84C3172B-9F90-42F3-804E-011EC95E2401}" type="pres">
      <dgm:prSet presAssocID="{2A9752A7-F094-4F60-AE74-867F19B7A762}" presName="compositeShape" presStyleCnt="0">
        <dgm:presLayoutVars>
          <dgm:dir/>
          <dgm:resizeHandles/>
        </dgm:presLayoutVars>
      </dgm:prSet>
      <dgm:spPr/>
    </dgm:pt>
    <dgm:pt modelId="{7E87DF49-3A6C-4652-9385-460A8AF9DAF8}" type="pres">
      <dgm:prSet presAssocID="{2A9752A7-F094-4F60-AE74-867F19B7A762}" presName="pyramid" presStyleLbl="node1" presStyleIdx="0" presStyleCnt="1" custLinFactNeighborX="-2743" custLinFactNeighborY="-1384"/>
      <dgm:spPr/>
    </dgm:pt>
    <dgm:pt modelId="{5FD07BEE-56A1-4014-ADAD-DAE67C8B2986}" type="pres">
      <dgm:prSet presAssocID="{2A9752A7-F094-4F60-AE74-867F19B7A762}" presName="theList" presStyleCnt="0"/>
      <dgm:spPr/>
    </dgm:pt>
    <dgm:pt modelId="{DDE4D176-C264-4E14-B802-54737D73BC7D}" type="pres">
      <dgm:prSet presAssocID="{9AE01F14-CA45-49B5-9811-BA556032D6BB}" presName="aNode" presStyleLbl="fgAcc1" presStyleIdx="0" presStyleCnt="3" custScaleX="201372" custScaleY="154864" custLinFactY="-6095" custLinFactNeighborX="73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2E56-2EDF-429F-BA87-0AD828BB4942}" type="pres">
      <dgm:prSet presAssocID="{9AE01F14-CA45-49B5-9811-BA556032D6BB}" presName="aSpace" presStyleCnt="0"/>
      <dgm:spPr/>
    </dgm:pt>
    <dgm:pt modelId="{B1DEBD24-3817-4AA0-808E-84125599C29A}" type="pres">
      <dgm:prSet presAssocID="{4BF9EA51-0B2F-4A43-941E-338A2C4153CE}" presName="aNode" presStyleLbl="fgAcc1" presStyleIdx="1" presStyleCnt="3" custScaleX="198566" custScaleY="170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B0E4E-D0D8-4401-87D9-BC288F814920}" type="pres">
      <dgm:prSet presAssocID="{4BF9EA51-0B2F-4A43-941E-338A2C4153CE}" presName="aSpace" presStyleCnt="0"/>
      <dgm:spPr/>
    </dgm:pt>
    <dgm:pt modelId="{121F928A-2E23-4EBB-9D4D-C48057BCD6BB}" type="pres">
      <dgm:prSet presAssocID="{CB2A0982-AD3A-4800-BA8C-EA93F1C6A10A}" presName="aNode" presStyleLbl="fgAcc1" presStyleIdx="2" presStyleCnt="3" custScaleX="204138" custLinFactY="27425" custLinFactNeighborX="3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06E0D-EE54-40F5-B71D-F9196EBC4E3E}" type="pres">
      <dgm:prSet presAssocID="{CB2A0982-AD3A-4800-BA8C-EA93F1C6A10A}" presName="aSpace" presStyleCnt="0"/>
      <dgm:spPr/>
    </dgm:pt>
  </dgm:ptLst>
  <dgm:cxnLst>
    <dgm:cxn modelId="{7B96099E-E220-43F1-B535-802BEFD720A2}" type="presOf" srcId="{CB2A0982-AD3A-4800-BA8C-EA93F1C6A10A}" destId="{121F928A-2E23-4EBB-9D4D-C48057BCD6BB}" srcOrd="0" destOrd="0" presId="urn:microsoft.com/office/officeart/2005/8/layout/pyramid2"/>
    <dgm:cxn modelId="{AD883513-5D31-4390-8A70-24EB44D0387E}" srcId="{2A9752A7-F094-4F60-AE74-867F19B7A762}" destId="{CB2A0982-AD3A-4800-BA8C-EA93F1C6A10A}" srcOrd="2" destOrd="0" parTransId="{05167EAD-90B5-40F4-9A8D-52326B4199EB}" sibTransId="{F2AF8468-8E7D-49EE-AF8A-3DFC1DA4838B}"/>
    <dgm:cxn modelId="{78A364D1-7FA7-4641-A8A9-FBC9C77CBD27}" srcId="{2A9752A7-F094-4F60-AE74-867F19B7A762}" destId="{9AE01F14-CA45-49B5-9811-BA556032D6BB}" srcOrd="0" destOrd="0" parTransId="{CACEE30D-0ED0-4514-8B3D-F0F5A316F28E}" sibTransId="{635ACB57-F5D5-4CA9-AC37-982B1ED1511A}"/>
    <dgm:cxn modelId="{89558275-2E4E-4407-8C87-01DC573CA235}" type="presOf" srcId="{4BF9EA51-0B2F-4A43-941E-338A2C4153CE}" destId="{B1DEBD24-3817-4AA0-808E-84125599C29A}" srcOrd="0" destOrd="0" presId="urn:microsoft.com/office/officeart/2005/8/layout/pyramid2"/>
    <dgm:cxn modelId="{8036E59A-26FC-48E7-B82E-2E58AD418161}" srcId="{2A9752A7-F094-4F60-AE74-867F19B7A762}" destId="{4BF9EA51-0B2F-4A43-941E-338A2C4153CE}" srcOrd="1" destOrd="0" parTransId="{2939D2B5-1E66-4388-93AA-B10DBE8FBECF}" sibTransId="{256162EA-2133-44CA-8F99-DA743347DC56}"/>
    <dgm:cxn modelId="{80F5426A-08B7-446E-860D-7FCF44145C07}" type="presOf" srcId="{9AE01F14-CA45-49B5-9811-BA556032D6BB}" destId="{DDE4D176-C264-4E14-B802-54737D73BC7D}" srcOrd="0" destOrd="0" presId="urn:microsoft.com/office/officeart/2005/8/layout/pyramid2"/>
    <dgm:cxn modelId="{1C4AA217-2CA1-4ACB-AE88-1A947CF5822F}" type="presOf" srcId="{2A9752A7-F094-4F60-AE74-867F19B7A762}" destId="{84C3172B-9F90-42F3-804E-011EC95E2401}" srcOrd="0" destOrd="0" presId="urn:microsoft.com/office/officeart/2005/8/layout/pyramid2"/>
    <dgm:cxn modelId="{23E9AA3C-C34E-45FA-9B08-35A33719F956}" type="presParOf" srcId="{84C3172B-9F90-42F3-804E-011EC95E2401}" destId="{7E87DF49-3A6C-4652-9385-460A8AF9DAF8}" srcOrd="0" destOrd="0" presId="urn:microsoft.com/office/officeart/2005/8/layout/pyramid2"/>
    <dgm:cxn modelId="{7277B327-2C73-41D2-8BA5-A82AFCA61EC3}" type="presParOf" srcId="{84C3172B-9F90-42F3-804E-011EC95E2401}" destId="{5FD07BEE-56A1-4014-ADAD-DAE67C8B2986}" srcOrd="1" destOrd="0" presId="urn:microsoft.com/office/officeart/2005/8/layout/pyramid2"/>
    <dgm:cxn modelId="{9A009985-BA75-40FE-B7B8-3ECEC23DE4E9}" type="presParOf" srcId="{5FD07BEE-56A1-4014-ADAD-DAE67C8B2986}" destId="{DDE4D176-C264-4E14-B802-54737D73BC7D}" srcOrd="0" destOrd="0" presId="urn:microsoft.com/office/officeart/2005/8/layout/pyramid2"/>
    <dgm:cxn modelId="{D4A47D42-705A-4219-8FA1-95173F2080DA}" type="presParOf" srcId="{5FD07BEE-56A1-4014-ADAD-DAE67C8B2986}" destId="{043A2E56-2EDF-429F-BA87-0AD828BB4942}" srcOrd="1" destOrd="0" presId="urn:microsoft.com/office/officeart/2005/8/layout/pyramid2"/>
    <dgm:cxn modelId="{099F918E-0FDC-41D9-B6E5-BA8EB6AB5A68}" type="presParOf" srcId="{5FD07BEE-56A1-4014-ADAD-DAE67C8B2986}" destId="{B1DEBD24-3817-4AA0-808E-84125599C29A}" srcOrd="2" destOrd="0" presId="urn:microsoft.com/office/officeart/2005/8/layout/pyramid2"/>
    <dgm:cxn modelId="{6B3C0851-F177-4B32-B157-38BD473C01E6}" type="presParOf" srcId="{5FD07BEE-56A1-4014-ADAD-DAE67C8B2986}" destId="{9A8B0E4E-D0D8-4401-87D9-BC288F814920}" srcOrd="3" destOrd="0" presId="urn:microsoft.com/office/officeart/2005/8/layout/pyramid2"/>
    <dgm:cxn modelId="{74E50A9B-DA3F-4A8E-A65B-52690275F654}" type="presParOf" srcId="{5FD07BEE-56A1-4014-ADAD-DAE67C8B2986}" destId="{121F928A-2E23-4EBB-9D4D-C48057BCD6BB}" srcOrd="4" destOrd="0" presId="urn:microsoft.com/office/officeart/2005/8/layout/pyramid2"/>
    <dgm:cxn modelId="{5B1607C1-2CCC-42FA-8FB1-D46181F7AF46}" type="presParOf" srcId="{5FD07BEE-56A1-4014-ADAD-DAE67C8B2986}" destId="{73C06E0D-EE54-40F5-B71D-F9196EBC4E3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7DF49-3A6C-4652-9385-460A8AF9DAF8}">
      <dsp:nvSpPr>
        <dsp:cNvPr id="0" name=""/>
        <dsp:cNvSpPr/>
      </dsp:nvSpPr>
      <dsp:spPr>
        <a:xfrm>
          <a:off x="-28642" y="0"/>
          <a:ext cx="4456773" cy="44567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4D176-C264-4E14-B802-54737D73BC7D}">
      <dsp:nvSpPr>
        <dsp:cNvPr id="0" name=""/>
        <dsp:cNvSpPr/>
      </dsp:nvSpPr>
      <dsp:spPr>
        <a:xfrm>
          <a:off x="742841" y="302615"/>
          <a:ext cx="5833550" cy="1191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Вариант. Привлечения специалистов Центров ППМС по особому регламенту и графику, включение этой работы в их функционал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013" y="360787"/>
        <a:ext cx="5717206" cy="1075318"/>
      </dsp:txXfrm>
    </dsp:sp>
    <dsp:sp modelId="{B1DEBD24-3817-4AA0-808E-84125599C29A}">
      <dsp:nvSpPr>
        <dsp:cNvPr id="0" name=""/>
        <dsp:cNvSpPr/>
      </dsp:nvSpPr>
      <dsp:spPr>
        <a:xfrm>
          <a:off x="772063" y="1733550"/>
          <a:ext cx="5752263" cy="131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Вариант. Привлечение специалистов  психологических служб и педагогов дополнительного образования ОДОД в рамках сетевых общеобразовательных программ или договоров о сотрудничестве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288" y="1797775"/>
        <a:ext cx="5623813" cy="1187208"/>
      </dsp:txXfrm>
    </dsp:sp>
    <dsp:sp modelId="{121F928A-2E23-4EBB-9D4D-C48057BCD6BB}">
      <dsp:nvSpPr>
        <dsp:cNvPr id="0" name=""/>
        <dsp:cNvSpPr/>
      </dsp:nvSpPr>
      <dsp:spPr>
        <a:xfrm>
          <a:off x="691355" y="3452613"/>
          <a:ext cx="5913678" cy="7694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Вариант. Привлечение специалистов «успешных» школ-партнеров на основе эффективных контрактов.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918" y="3490176"/>
        <a:ext cx="5838552" cy="69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0405-2481-4A3D-B5ED-1F3880E59A09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C5329-FA83-4CF8-9018-6DE08F2F8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4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6D8D1-380F-4431-A505-F4CFAF96E12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69F8-2E03-497F-9BB1-727E226FA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3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9F8-2E03-497F-9BB1-727E226FAC1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2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5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2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7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4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8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04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70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4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8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7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4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1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8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0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5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9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00809"/>
            <a:ext cx="9071930" cy="14571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318" y="150878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1" y="375416"/>
            <a:ext cx="422701" cy="10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54997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Департамент образования Ярославской области 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7" y="260535"/>
            <a:ext cx="7236232" cy="10562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8472" y="486055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Серафимович Ирина Владимировна, </a:t>
            </a:r>
            <a:r>
              <a:rPr lang="ru-RU" dirty="0" err="1" smtClean="0"/>
              <a:t>к.пс.н</a:t>
            </a:r>
            <a:r>
              <a:rPr lang="ru-RU" dirty="0" smtClean="0"/>
              <a:t>., проректор ГАУ ДПО ЯО ИРО</a:t>
            </a:r>
          </a:p>
          <a:p>
            <a:r>
              <a:rPr lang="ru-RU" dirty="0" smtClean="0"/>
              <a:t>Сальникова </a:t>
            </a:r>
            <a:r>
              <a:rPr lang="ru-RU" dirty="0"/>
              <a:t>Юлия Николаевна, </a:t>
            </a:r>
            <a:r>
              <a:rPr lang="ru-RU" dirty="0" err="1"/>
              <a:t>к.п.н.,доцент</a:t>
            </a:r>
            <a:r>
              <a:rPr lang="ru-RU" dirty="0"/>
              <a:t> ЦОМ ГАУ ДПО ЯО ИРО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8208" y="2124623"/>
            <a:ext cx="791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введении в ШНОР и ШНСУ штатных должностей специалистов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(вариативные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текущей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соответствии с условиями реализации субсидии, во всех школах должны быть введены ставки узких специалистов – психологов, дефектологов, логопедов, социальных педагогов, педагогов дополнительного образования.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30 школах такие специалисты отсутствуют, в том числе, в 2 городских школах и 28 сельских школах. </a:t>
            </a:r>
          </a:p>
        </p:txBody>
      </p:sp>
    </p:spTree>
    <p:extLst>
      <p:ext uri="{BB962C8B-B14F-4D97-AF65-F5344CB8AC3E}">
        <p14:creationId xmlns:p14="http://schemas.microsoft.com/office/powerpoint/2010/main" val="311326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755576" y="2132856"/>
          <a:ext cx="7560840" cy="3096343"/>
        </p:xfrm>
        <a:graphic>
          <a:graphicData uri="http://schemas.openxmlformats.org/drawingml/2006/table">
            <a:tbl>
              <a:tblPr/>
              <a:tblGrid>
                <a:gridCol w="1201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8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6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6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61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89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89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89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82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1926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Доля ставки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ОО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Педагог-психолог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Педагог-дефектолог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Логопед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Соц.педагог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Педагог доп.обр.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Отсутствие ставки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(Ставка)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64704"/>
            <a:ext cx="7920880" cy="3534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Сравнительный анализ наличия ставок</a:t>
            </a:r>
            <a:endParaRPr kumimoji="0" lang="ru-RU" sz="32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/>
              <a:t>Анализ образовательной инфраструктуры муниципальных систем образования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60485"/>
              </p:ext>
            </p:extLst>
          </p:nvPr>
        </p:nvGraphicFramePr>
        <p:xfrm>
          <a:off x="755576" y="1200755"/>
          <a:ext cx="7560839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47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психолого-педагогических и медико-социальных  центров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организаций </a:t>
                      </a:r>
                      <a:r>
                        <a:rPr lang="ru-RU" sz="1600" dirty="0" err="1">
                          <a:effectLst/>
                        </a:rPr>
                        <a:t>доп.образования</a:t>
                      </a:r>
                      <a:r>
                        <a:rPr lang="ru-RU" sz="1600" dirty="0">
                          <a:effectLst/>
                        </a:rPr>
                        <a:t>, социальных служб в штате которых имеются соответствующие специалисты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Большесельский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Борисоглебский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Гаврилов-Ямский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Данилов</a:t>
                      </a:r>
                      <a:r>
                        <a:rPr lang="en-US" sz="2000">
                          <a:effectLst/>
                        </a:rPr>
                        <a:t>c</a:t>
                      </a:r>
                      <a:r>
                        <a:rPr lang="ru-RU" sz="2000">
                          <a:effectLst/>
                        </a:rPr>
                        <a:t>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Мышкинский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Пошехонский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Ростовский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26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Рыбинск и Рыбинский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Тутаевский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Угличский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1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Ярославль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23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0105339"/>
              </p:ext>
            </p:extLst>
          </p:nvPr>
        </p:nvGraphicFramePr>
        <p:xfrm>
          <a:off x="1043608" y="1780538"/>
          <a:ext cx="6576392" cy="445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76672"/>
            <a:ext cx="7846652" cy="130386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Модели мобильного медико-психолого-педагогического сопровождения школ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8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798735" cy="64145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элементы для эффективного функционирования модели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56341"/>
              </p:ext>
            </p:extLst>
          </p:nvPr>
        </p:nvGraphicFramePr>
        <p:xfrm>
          <a:off x="683568" y="1334151"/>
          <a:ext cx="7920880" cy="508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7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0208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Структурные</a:t>
                      </a:r>
                      <a:r>
                        <a:rPr lang="ru-RU" baseline="0" dirty="0" smtClean="0"/>
                        <a:t> элементы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ТИП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работы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5623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Коррдинатор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взаимодействию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1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 плана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58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Коммерческое предложение от лица обоих организаций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33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Ориентация мероприятий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включение всех субъектов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обр.процесса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√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8448" y="6493196"/>
            <a:ext cx="664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 </a:t>
            </a:r>
            <a:r>
              <a:rPr lang="ru-RU" dirty="0" smtClean="0"/>
              <a:t>Обязательные элементы</a:t>
            </a:r>
            <a:r>
              <a:rPr lang="ru-RU" b="1" dirty="0" smtClean="0"/>
              <a:t>; √ </a:t>
            </a:r>
            <a:r>
              <a:rPr lang="ru-RU" dirty="0" smtClean="0"/>
              <a:t>рекомендуемые элементы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62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Благодарим Вас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2862</TotalTime>
  <Words>369</Words>
  <Application>Microsoft Office PowerPoint</Application>
  <PresentationFormat>Экран (4:3)</PresentationFormat>
  <Paragraphs>153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Презентация PowerPoint</vt:lpstr>
      <vt:lpstr>Описание текущей ситуации</vt:lpstr>
      <vt:lpstr>Презентация PowerPoint</vt:lpstr>
      <vt:lpstr>Презентация PowerPoint</vt:lpstr>
      <vt:lpstr>Презентация PowerPoint</vt:lpstr>
      <vt:lpstr>Рекомендуемые элементы для эффективного функционирования модели</vt:lpstr>
      <vt:lpstr>Благодарим Вас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Галина Валентиновна Куприянова</cp:lastModifiedBy>
  <cp:revision>196</cp:revision>
  <cp:lastPrinted>2020-09-28T06:33:17Z</cp:lastPrinted>
  <dcterms:created xsi:type="dcterms:W3CDTF">2020-04-28T10:20:12Z</dcterms:created>
  <dcterms:modified xsi:type="dcterms:W3CDTF">2020-09-28T09:26:46Z</dcterms:modified>
</cp:coreProperties>
</file>