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61" r:id="rId4"/>
    <p:sldId id="263" r:id="rId5"/>
    <p:sldId id="269" r:id="rId6"/>
    <p:sldId id="265" r:id="rId7"/>
    <p:sldId id="264" r:id="rId8"/>
    <p:sldId id="266" r:id="rId9"/>
    <p:sldId id="267" r:id="rId10"/>
    <p:sldId id="268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19257-E2A2-4731-BCEF-2C1A65260D51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E7B68-7BB0-4D25-A16F-B9B11F679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16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 заключении партнерских договоров между </a:t>
            </a:r>
            <a:r>
              <a:rPr lang="ru-RU" dirty="0" smtClean="0"/>
              <a:t>ШНОР </a:t>
            </a:r>
            <a:r>
              <a:rPr lang="ru-RU" dirty="0"/>
              <a:t>и школами-партнерами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733256"/>
            <a:ext cx="6400800" cy="622920"/>
          </a:xfrm>
        </p:spPr>
        <p:txBody>
          <a:bodyPr/>
          <a:lstStyle/>
          <a:p>
            <a:r>
              <a:rPr lang="en-US" dirty="0" smtClean="0"/>
              <a:t>29 </a:t>
            </a:r>
            <a:r>
              <a:rPr lang="ru-RU" dirty="0" smtClean="0"/>
              <a:t>сентября</a:t>
            </a:r>
            <a:r>
              <a:rPr lang="en-US" dirty="0" smtClean="0"/>
              <a:t> 2020 </a:t>
            </a: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606958"/>
              </p:ext>
            </p:extLst>
          </p:nvPr>
        </p:nvGraphicFramePr>
        <p:xfrm>
          <a:off x="467544" y="260648"/>
          <a:ext cx="1277432" cy="119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Точечный рисунок" r:id="rId3" imgW="2676899" imgH="2495238" progId="Paint.Picture">
                  <p:embed/>
                </p:oleObj>
              </mc:Choice>
              <mc:Fallback>
                <p:oleObj name="Точечный рисунок" r:id="rId3" imgW="2676899" imgH="24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0648"/>
                        <a:ext cx="1277432" cy="1196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42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-1" y="1628800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839066"/>
              </p:ext>
            </p:extLst>
          </p:nvPr>
        </p:nvGraphicFramePr>
        <p:xfrm>
          <a:off x="467544" y="260648"/>
          <a:ext cx="12763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Точечный рисунок" r:id="rId3" imgW="2676899" imgH="2495238" progId="Paint.Picture">
                  <p:embed/>
                </p:oleObj>
              </mc:Choice>
              <mc:Fallback>
                <p:oleObj name="Точечный рисунок" r:id="rId3" imgW="2676899" imgH="2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0648"/>
                        <a:ext cx="12763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237007"/>
              </p:ext>
            </p:extLst>
          </p:nvPr>
        </p:nvGraphicFramePr>
        <p:xfrm>
          <a:off x="2175605" y="3717032"/>
          <a:ext cx="4824538" cy="2804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12269"/>
                <a:gridCol w="2412269"/>
              </a:tblGrid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МР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соглашений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Борисоглебский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г. Рыбинск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г. Ярославль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Гаврилов-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Ямский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Пошехонский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Ростовский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Угличский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Ярославский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474943"/>
              </p:ext>
            </p:extLst>
          </p:nvPr>
        </p:nvGraphicFramePr>
        <p:xfrm>
          <a:off x="473074" y="1844824"/>
          <a:ext cx="8229600" cy="16215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86642"/>
                <a:gridCol w="1396514"/>
                <a:gridCol w="1490707"/>
                <a:gridCol w="1048409"/>
                <a:gridCol w="1851096"/>
                <a:gridCol w="1556232"/>
              </a:tblGrid>
              <a:tr h="16215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Июнь 2020 – октябрь 2020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Заключение партнерских договоров (договоров о сотрудничестве) ШНОР и ШНСУ (вошедших в региональную программу), со школами-партнерами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Заключены договоры о сотрудничестве ШНОР и ШНСУ, со школами-партнерами в муниципальных образованиях, не менее 5 договоров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Перечень школ-партнеров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Копии договоров ШНОР и ШНСУ со школами-партнерами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Программы (планы совместной деятельности)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093" marR="6409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Гиперссылка на страницы сайтов школ- участников программы сопровождения (раздел партнеры)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093" marR="640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01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r>
              <a:rPr lang="ru-RU" sz="1800" dirty="0"/>
              <a:t>Перечень школ,</a:t>
            </a:r>
            <a:br>
              <a:rPr lang="ru-RU" sz="1800" dirty="0"/>
            </a:br>
            <a:r>
              <a:rPr lang="ru-RU" sz="1800" dirty="0"/>
              <a:t>определенных по результатам проведенного анализа образовательных  </a:t>
            </a:r>
            <a:r>
              <a:rPr lang="ru-RU" sz="1800" dirty="0" smtClean="0"/>
              <a:t>результатов </a:t>
            </a:r>
            <a:r>
              <a:rPr lang="ru-RU" sz="1800" dirty="0"/>
              <a:t>и внешних социальных условий работы школ Ярославской области  </a:t>
            </a:r>
            <a:r>
              <a:rPr lang="ru-RU" sz="1800" dirty="0" smtClean="0"/>
              <a:t>как </a:t>
            </a:r>
            <a:r>
              <a:rPr lang="ru-RU" sz="1800" dirty="0"/>
              <a:t>школы с низкими результатами обучения</a:t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47642"/>
              </p:ext>
            </p:extLst>
          </p:nvPr>
        </p:nvGraphicFramePr>
        <p:xfrm>
          <a:off x="2411760" y="2060848"/>
          <a:ext cx="4824538" cy="2804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12269"/>
                <a:gridCol w="2412269"/>
              </a:tblGrid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МР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ОО - ШНОР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Борисоглебский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</a:rPr>
                        <a:t>г. Рыбинск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г. Ярославль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Гаврилов-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Ямский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Пошехонский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Ростовский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Угличский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Ярославский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-1" y="1628800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673919"/>
              </p:ext>
            </p:extLst>
          </p:nvPr>
        </p:nvGraphicFramePr>
        <p:xfrm>
          <a:off x="323528" y="260648"/>
          <a:ext cx="12763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Точечный рисунок" r:id="rId3" imgW="2676899" imgH="2495238" progId="Paint.Picture">
                  <p:embed/>
                </p:oleObj>
              </mc:Choice>
              <mc:Fallback>
                <p:oleObj name="Точечный рисунок" r:id="rId3" imgW="2676899" imgH="2495238" progId="Paint.Picture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60648"/>
                        <a:ext cx="12763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12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Соглашения в г</a:t>
            </a:r>
            <a:r>
              <a:rPr lang="ru-RU" dirty="0"/>
              <a:t>. </a:t>
            </a:r>
            <a:r>
              <a:rPr lang="ru-RU" dirty="0" smtClean="0"/>
              <a:t>Рыбинск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1" y="1628800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76532"/>
              </p:ext>
            </p:extLst>
          </p:nvPr>
        </p:nvGraphicFramePr>
        <p:xfrm>
          <a:off x="467544" y="260648"/>
          <a:ext cx="12763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Точечный рисунок" r:id="rId3" imgW="2676899" imgH="2495238" progId="Paint.Picture">
                  <p:embed/>
                </p:oleObj>
              </mc:Choice>
              <mc:Fallback>
                <p:oleObj name="Точечный рисунок" r:id="rId3" imgW="2676899" imgH="2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0648"/>
                        <a:ext cx="12763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9186"/>
              </p:ext>
            </p:extLst>
          </p:nvPr>
        </p:nvGraphicFramePr>
        <p:xfrm>
          <a:off x="664973" y="1988840"/>
          <a:ext cx="7723450" cy="16123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1725"/>
                <a:gridCol w="3861725"/>
              </a:tblGrid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Школа – участник проекта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Школа - консультант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Муниципальное общеобразовательное учреждение основная общеобразовательная школа № 15 </a:t>
                      </a:r>
                      <a:endParaRPr lang="ru-RU" sz="12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Муниципальное общеобразовательное учреждение основная общеобразовательная школа № 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Муниципальное общеобразовательное учреждение основная общеобразовательная школа № 43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Муниципальное общеобразовательное учреждение основная общеобразовательная школа № 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Муниципальное общеобразовательное учреждение средняя общеобразовательная школа № 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Муниципальное общеобразовательное учреждение средняя общеобразовательная школа № 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t="11107" r="50000" b="5494"/>
          <a:stretch/>
        </p:blipFill>
        <p:spPr bwMode="auto">
          <a:xfrm>
            <a:off x="1115616" y="3910899"/>
            <a:ext cx="1872208" cy="253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09" y="3910898"/>
            <a:ext cx="2203254" cy="275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10899"/>
            <a:ext cx="189529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2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Соглашения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Гаврилов-Ямском МР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1" y="1628800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76532"/>
              </p:ext>
            </p:extLst>
          </p:nvPr>
        </p:nvGraphicFramePr>
        <p:xfrm>
          <a:off x="467544" y="260648"/>
          <a:ext cx="12763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Точечный рисунок" r:id="rId3" imgW="2676899" imgH="2495238" progId="Paint.Picture">
                  <p:embed/>
                </p:oleObj>
              </mc:Choice>
              <mc:Fallback>
                <p:oleObj name="Точечный рисунок" r:id="rId3" imgW="2676899" imgH="2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0648"/>
                        <a:ext cx="12763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18260"/>
              </p:ext>
            </p:extLst>
          </p:nvPr>
        </p:nvGraphicFramePr>
        <p:xfrm>
          <a:off x="467544" y="2060848"/>
          <a:ext cx="7723450" cy="14546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1725"/>
                <a:gridCol w="3861725"/>
              </a:tblGrid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Школа – участник проекта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Школа - консультант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Вышеславская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основная школа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Великосельская средняя школа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бюджетное учреждение «Митинская основная школа»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бюджетное учреждение «Ильинская основная школа»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23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Соглашения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>
                <a:solidFill>
                  <a:srgbClr val="000000"/>
                </a:solidFill>
                <a:cs typeface="Times New Roman"/>
              </a:rPr>
              <a:t>Ростовском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МР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1" y="1628800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574234"/>
              </p:ext>
            </p:extLst>
          </p:nvPr>
        </p:nvGraphicFramePr>
        <p:xfrm>
          <a:off x="467544" y="260648"/>
          <a:ext cx="12763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Точечный рисунок" r:id="rId3" imgW="2676899" imgH="2495238" progId="Paint.Picture">
                  <p:embed/>
                </p:oleObj>
              </mc:Choice>
              <mc:Fallback>
                <p:oleObj name="Точечный рисунок" r:id="rId3" imgW="2676899" imgH="2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0648"/>
                        <a:ext cx="12763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526965"/>
              </p:ext>
            </p:extLst>
          </p:nvPr>
        </p:nvGraphicFramePr>
        <p:xfrm>
          <a:off x="539552" y="1772816"/>
          <a:ext cx="7723450" cy="48196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1725"/>
                <a:gridCol w="3861725"/>
              </a:tblGrid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Школа – участник проекта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Школа - консультант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«Школа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им.Евгения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Родионова»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СОШ №4 г. Ростов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Коленовская средняя общеобразовательная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Татищевская основная общеобразовательная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Семибратовская средняя общеобразовательная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Коленовская средняя общеобразовательная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Чепоровская основная общеобразовательная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Петровская средняя общеобразовательная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Коленовская средняя общеобразовательная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Кладовицкая основная общеобразовательная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Семибратовская средняя общеобразовательная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Коленовская средняя общеобразовательная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Васильковская основная общеобразовательная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Семибратовская средняя общеобразовательная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Коленовская средняя общеобразовательная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средняя общеобразовательная школа N 2 г.Ростова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СОШ №4 г. Ростов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Коленовская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средняя общеобразовательная школа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7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Соглашения 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 smtClean="0"/>
              <a:t>Угличском</a:t>
            </a:r>
            <a:r>
              <a:rPr lang="ru-RU" dirty="0" smtClean="0"/>
              <a:t> МР</a:t>
            </a:r>
            <a:endParaRPr lang="ru-RU" dirty="0"/>
          </a:p>
        </p:txBody>
      </p:sp>
      <p:pic>
        <p:nvPicPr>
          <p:cNvPr id="10242" name="Picture 2" descr="C:\Users\shlyahtina\Desktop\ШНОР\соглашения школ с ШВОР\МОУ СОШ №6 соглашение 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14540"/>
            <a:ext cx="222071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76532"/>
              </p:ext>
            </p:extLst>
          </p:nvPr>
        </p:nvGraphicFramePr>
        <p:xfrm>
          <a:off x="468313" y="260350"/>
          <a:ext cx="12763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Точечный рисунок" r:id="rId4" imgW="2676899" imgH="2495238" progId="Paint.Picture">
                  <p:embed/>
                </p:oleObj>
              </mc:Choice>
              <mc:Fallback>
                <p:oleObj name="Точечный рисунок" r:id="rId4" imgW="2676899" imgH="2495238" progId="Paint.Picture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0350"/>
                        <a:ext cx="12763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-1" y="1628800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559484"/>
              </p:ext>
            </p:extLst>
          </p:nvPr>
        </p:nvGraphicFramePr>
        <p:xfrm>
          <a:off x="467544" y="1772816"/>
          <a:ext cx="7723450" cy="18402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61725"/>
                <a:gridCol w="3861725"/>
              </a:tblGrid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Школа – участник проекта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Школа - консультант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средняя общеобразовательная школа № 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Головинская средняя общеобразовательная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Муниципальное общеобразовательное учреждение средняя общеобразовательная школа № 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85157"/>
            <a:ext cx="2269741" cy="304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71410"/>
            <a:ext cx="2176528" cy="307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09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Соглашения 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smtClean="0"/>
              <a:t>Борисоглебском МР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660426"/>
              </p:ext>
            </p:extLst>
          </p:nvPr>
        </p:nvGraphicFramePr>
        <p:xfrm>
          <a:off x="1826576" y="1916832"/>
          <a:ext cx="5522596" cy="27165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1298"/>
                <a:gridCol w="2761298"/>
              </a:tblGrid>
              <a:tr h="14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Школа – участник проекта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Школа - консультант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Муниципальное общеобразовательное учреждение </a:t>
                      </a:r>
                      <a:r>
                        <a:rPr lang="ru-RU" sz="1200" dirty="0" err="1">
                          <a:effectLst/>
                        </a:rPr>
                        <a:t>Березниковская</a:t>
                      </a:r>
                      <a:r>
                        <a:rPr lang="ru-RU" sz="1200" dirty="0">
                          <a:effectLst/>
                        </a:rPr>
                        <a:t> основная общеобразовательная школа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МОУ СОШ №</a:t>
                      </a:r>
                      <a:r>
                        <a:rPr lang="ru-RU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 п. Борисоглебский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Муниципальное общеобразовательное учреждение  Высоковская средняя общеобразовательная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МОУ СОШ №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 п. Борисоглебский</a:t>
                      </a:r>
                      <a:endParaRPr lang="ru-RU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Муниципальное общеобразовательное учреждение Краснооктябрьская средняя общеобразовательная школа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МОУ </a:t>
                      </a:r>
                      <a:r>
                        <a:rPr lang="ru-RU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Вощажниковская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СОШ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Муниципальное общеобразовательное учреждение </a:t>
                      </a:r>
                      <a:r>
                        <a:rPr lang="ru-RU" sz="1200" dirty="0" err="1">
                          <a:effectLst/>
                        </a:rPr>
                        <a:t>Юркинская</a:t>
                      </a:r>
                      <a:r>
                        <a:rPr lang="ru-RU" sz="1200" dirty="0">
                          <a:effectLst/>
                        </a:rPr>
                        <a:t> основная общеобразовательная школа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МОУ </a:t>
                      </a:r>
                      <a:r>
                        <a:rPr lang="ru-RU" sz="11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Вощажниковская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СОШ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-1" y="1628800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76532"/>
              </p:ext>
            </p:extLst>
          </p:nvPr>
        </p:nvGraphicFramePr>
        <p:xfrm>
          <a:off x="467544" y="260648"/>
          <a:ext cx="12763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Точечный рисунок" r:id="rId3" imgW="2676899" imgH="2495238" progId="Paint.Picture">
                  <p:embed/>
                </p:oleObj>
              </mc:Choice>
              <mc:Fallback>
                <p:oleObj name="Точечный рисунок" r:id="rId3" imgW="2676899" imgH="2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0648"/>
                        <a:ext cx="12763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92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Соглашения 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г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. 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Ярославль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1" y="1628800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839066"/>
              </p:ext>
            </p:extLst>
          </p:nvPr>
        </p:nvGraphicFramePr>
        <p:xfrm>
          <a:off x="467544" y="260648"/>
          <a:ext cx="12763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Точечный рисунок" r:id="rId3" imgW="2676899" imgH="2495238" progId="Paint.Picture">
                  <p:embed/>
                </p:oleObj>
              </mc:Choice>
              <mc:Fallback>
                <p:oleObj name="Точечный рисунок" r:id="rId3" imgW="2676899" imgH="2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0648"/>
                        <a:ext cx="12763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24401"/>
              </p:ext>
            </p:extLst>
          </p:nvPr>
        </p:nvGraphicFramePr>
        <p:xfrm>
          <a:off x="707744" y="1916832"/>
          <a:ext cx="7760260" cy="47320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83936"/>
                <a:gridCol w="3312368"/>
                <a:gridCol w="3463956"/>
              </a:tblGrid>
              <a:tr h="33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Ярославль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«Санаторная школа-интернат № 6»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11»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33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Ярославль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44»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49»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33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Ярославль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99»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27»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33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Ярославль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66»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26»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33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Ярославль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8»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26»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33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Ярославль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7»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72»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33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Ярославль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60»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72»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33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Ярославль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«Основная школа № 46»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№11»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33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Ярославль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«Основная школа № 41»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72»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33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Ярославль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«Основная школа № 50 им. Валерия Харитонова»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№11»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33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Ярославль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32 им. В. В. Терешковой»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72»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33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Ярославль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16»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«Средняя школа № 27»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502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Ярославль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Муниципальное общеобразовательное учреждение «Основная школа № 35 им.Героя Советского Союза Н.А. Кривова»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Муниципальное общеобразовательное учреждение «Средняя школа №11»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01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Соглашения 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Ярославском МР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1" y="1628800"/>
            <a:ext cx="9175751" cy="0"/>
          </a:xfrm>
          <a:prstGeom prst="line">
            <a:avLst/>
          </a:prstGeom>
          <a:ln w="31750" cap="sq">
            <a:solidFill>
              <a:srgbClr val="C00000"/>
            </a:solidFill>
          </a:ln>
          <a:effectLst>
            <a:outerShdw blurRad="50800" dist="38100" dir="5400000" algn="t" rotWithShape="0">
              <a:schemeClr val="tx2">
                <a:lumMod val="7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839066"/>
              </p:ext>
            </p:extLst>
          </p:nvPr>
        </p:nvGraphicFramePr>
        <p:xfrm>
          <a:off x="467544" y="260648"/>
          <a:ext cx="127635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Точечный рисунок" r:id="rId3" imgW="2676899" imgH="2495238" progId="Paint.Picture">
                  <p:embed/>
                </p:oleObj>
              </mc:Choice>
              <mc:Fallback>
                <p:oleObj name="Точечный рисунок" r:id="rId3" imgW="2676899" imgH="2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60648"/>
                        <a:ext cx="127635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058939"/>
              </p:ext>
            </p:extLst>
          </p:nvPr>
        </p:nvGraphicFramePr>
        <p:xfrm>
          <a:off x="395536" y="2492896"/>
          <a:ext cx="8229600" cy="13815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82546"/>
                <a:gridCol w="3847054"/>
              </a:tblGrid>
              <a:tr h="355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Муниципальное общеобразовательное учреждение «Лучинская средняя школа»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37" marR="632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муниципальное общеобразовательное учреждение "</a:t>
                      </a:r>
                      <a:r>
                        <a:rPr lang="ru-RU" sz="2000" dirty="0" err="1" smtClean="0">
                          <a:effectLst/>
                        </a:rPr>
                        <a:t>Красноткацкая</a:t>
                      </a:r>
                      <a:r>
                        <a:rPr lang="ru-RU" sz="2000" dirty="0" smtClean="0">
                          <a:effectLst/>
                        </a:rPr>
                        <a:t> средняя школа"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237" marR="6323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012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753</Words>
  <Application>Microsoft Office PowerPoint</Application>
  <PresentationFormat>Экран (4:3)</PresentationFormat>
  <Paragraphs>144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Точечный рисунок</vt:lpstr>
      <vt:lpstr>О заключении партнерских договоров между ШНОР и школами-партнерами</vt:lpstr>
      <vt:lpstr>Перечень школ, определенных по результатам проведенного анализа образовательных  результатов и внешних социальных условий работы школ Ярославской области  как школы с низкими результатами обучения </vt:lpstr>
      <vt:lpstr>Соглашения в г. Рыбинск</vt:lpstr>
      <vt:lpstr>Соглашения  в Гаврилов-Ямском МР</vt:lpstr>
      <vt:lpstr>Соглашения  в Ростовском МР</vt:lpstr>
      <vt:lpstr>Соглашения  в Угличском МР</vt:lpstr>
      <vt:lpstr>Соглашения  в Борисоглебском МР</vt:lpstr>
      <vt:lpstr>Соглашения  в г. Ярославль</vt:lpstr>
      <vt:lpstr>Соглашения  в Ярославском МР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заключении партнерских договоров между ШНОР и школами-партнерами</dc:title>
  <dc:creator>Наталья Владимировна Шляхтина</dc:creator>
  <cp:lastModifiedBy>Наталья Владимировна Шляхтина</cp:lastModifiedBy>
  <cp:revision>9</cp:revision>
  <cp:lastPrinted>2020-09-28T06:51:12Z</cp:lastPrinted>
  <dcterms:created xsi:type="dcterms:W3CDTF">2020-09-25T08:14:32Z</dcterms:created>
  <dcterms:modified xsi:type="dcterms:W3CDTF">2020-09-29T11:31:45Z</dcterms:modified>
</cp:coreProperties>
</file>