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7" r:id="rId3"/>
    <p:sldId id="257" r:id="rId4"/>
    <p:sldId id="262" r:id="rId5"/>
    <p:sldId id="260" r:id="rId6"/>
    <p:sldId id="261" r:id="rId7"/>
    <p:sldId id="258" r:id="rId8"/>
    <p:sldId id="259" r:id="rId9"/>
    <p:sldId id="268" r:id="rId10"/>
    <p:sldId id="269" r:id="rId11"/>
    <p:sldId id="266" r:id="rId12"/>
    <p:sldId id="263" r:id="rId13"/>
    <p:sldId id="264" r:id="rId14"/>
    <p:sldId id="265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7601A-CD3B-44C1-B98B-6EFB4DEE852A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E4-02C8-4E8C-88FE-8B88DDEA3C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7601A-CD3B-44C1-B98B-6EFB4DEE852A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E4-02C8-4E8C-88FE-8B88DDEA3C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7601A-CD3B-44C1-B98B-6EFB4DEE852A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E4-02C8-4E8C-88FE-8B88DDEA3CE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7601A-CD3B-44C1-B98B-6EFB4DEE852A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E4-02C8-4E8C-88FE-8B88DDEA3CE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7601A-CD3B-44C1-B98B-6EFB4DEE852A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E4-02C8-4E8C-88FE-8B88DDEA3C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7601A-CD3B-44C1-B98B-6EFB4DEE852A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E4-02C8-4E8C-88FE-8B88DDEA3CE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7601A-CD3B-44C1-B98B-6EFB4DEE852A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E4-02C8-4E8C-88FE-8B88DDEA3C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7601A-CD3B-44C1-B98B-6EFB4DEE852A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E4-02C8-4E8C-88FE-8B88DDEA3C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7601A-CD3B-44C1-B98B-6EFB4DEE852A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E4-02C8-4E8C-88FE-8B88DDEA3C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7601A-CD3B-44C1-B98B-6EFB4DEE852A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E4-02C8-4E8C-88FE-8B88DDEA3CE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7601A-CD3B-44C1-B98B-6EFB4DEE852A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65E4-02C8-4E8C-88FE-8B88DDEA3CE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2B7601A-CD3B-44C1-B98B-6EFB4DEE852A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EC765E4-02C8-4E8C-88FE-8B88DDEA3CE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 «Разработка механизмов реализации междисциплинарных программ в рамках ООП»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14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 smtClean="0"/>
              <a:t>Критерии </a:t>
            </a:r>
            <a:r>
              <a:rPr lang="ru-RU" i="1" dirty="0"/>
              <a:t>оценки рабочих программ на наличие связи с междисциплинарными </a:t>
            </a:r>
            <a:r>
              <a:rPr lang="ru-RU" i="1" dirty="0" smtClean="0"/>
              <a:t>программами.</a:t>
            </a:r>
          </a:p>
          <a:p>
            <a:r>
              <a:rPr lang="ru-RU" i="1" dirty="0" smtClean="0"/>
              <a:t>Методические рекомендации  </a:t>
            </a:r>
            <a:r>
              <a:rPr lang="ru-RU" i="1" dirty="0"/>
              <a:t>по проектированию рабочих программ с учетом содержания и планируемых результатов освоения междисциплинарных </a:t>
            </a:r>
            <a:r>
              <a:rPr lang="ru-RU" i="1" dirty="0" smtClean="0"/>
              <a:t>программ.</a:t>
            </a:r>
          </a:p>
          <a:p>
            <a:r>
              <a:rPr lang="ru-RU" i="1" dirty="0" smtClean="0"/>
              <a:t>Примеры </a:t>
            </a:r>
            <a:r>
              <a:rPr lang="ru-RU" i="1" dirty="0"/>
              <a:t>рабочих программ, включающих содержание и планируемые результаты освоения междисциплинарных программ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Задача 2. Разработать </a:t>
            </a:r>
            <a:r>
              <a:rPr lang="ru-RU" dirty="0"/>
              <a:t>комплекс методических материалов по </a:t>
            </a:r>
            <a:r>
              <a:rPr lang="ru-RU" dirty="0" smtClean="0"/>
              <a:t>МП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243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Новая структура методического сопровождения введения ФГОС ООО.</a:t>
            </a:r>
          </a:p>
          <a:p>
            <a:r>
              <a:rPr lang="ru-RU" dirty="0" smtClean="0"/>
              <a:t>Рабочие программы учителей-предметников.</a:t>
            </a:r>
          </a:p>
          <a:p>
            <a:r>
              <a:rPr lang="ru-RU" dirty="0" smtClean="0"/>
              <a:t>Введение предмета «Основы проектной деятельности» (лицей № 86).</a:t>
            </a:r>
          </a:p>
          <a:p>
            <a:r>
              <a:rPr lang="ru-RU" dirty="0" smtClean="0"/>
              <a:t>Реализация проекта «Научи меня читать»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Механизмы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05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" y="0"/>
            <a:ext cx="9145016" cy="731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2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3591"/>
            <a:ext cx="9178738" cy="734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71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91"/>
            <a:ext cx="9475591" cy="758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34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Модель </a:t>
            </a:r>
            <a:r>
              <a:rPr lang="ru-RU" i="1" dirty="0" err="1"/>
              <a:t>внутришкольного</a:t>
            </a:r>
            <a:r>
              <a:rPr lang="ru-RU" i="1" dirty="0"/>
              <a:t> контроля по реализации междисциплинарных </a:t>
            </a:r>
            <a:r>
              <a:rPr lang="ru-RU" i="1" dirty="0" smtClean="0"/>
              <a:t>программ.</a:t>
            </a:r>
          </a:p>
          <a:p>
            <a:r>
              <a:rPr lang="ru-RU" i="1" dirty="0" smtClean="0"/>
              <a:t>Модель </a:t>
            </a:r>
            <a:r>
              <a:rPr lang="ru-RU" i="1" dirty="0"/>
              <a:t>системы оценки достижения планируемых результатов освоения междисциплинарных </a:t>
            </a:r>
            <a:r>
              <a:rPr lang="ru-RU" i="1" dirty="0" smtClean="0"/>
              <a:t>программ.</a:t>
            </a:r>
          </a:p>
          <a:p>
            <a:r>
              <a:rPr lang="ru-RU" i="1" dirty="0" smtClean="0"/>
              <a:t>Апробация модели внутрифирменного обучения.</a:t>
            </a:r>
          </a:p>
          <a:p>
            <a:r>
              <a:rPr lang="ru-RU" i="1" dirty="0" smtClean="0"/>
              <a:t>Апробация модели методического сопровождения введения ФГОС ООО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25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2675466"/>
            <a:ext cx="8208912" cy="3849877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Разработать структуру междисциплинарной программы и механизмы ее </a:t>
            </a:r>
            <a:r>
              <a:rPr lang="ru-RU" dirty="0" smtClean="0"/>
              <a:t>реализации.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hlinkClick r:id="rId2" action="ppaction://hlinksldjump"/>
              </a:rPr>
              <a:t>Разработать комплекс методических материалов по междисциплинарным </a:t>
            </a:r>
            <a:r>
              <a:rPr lang="ru-RU" dirty="0" smtClean="0">
                <a:hlinkClick r:id="rId2" action="ppaction://hlinksldjump"/>
              </a:rPr>
              <a:t>программам</a:t>
            </a:r>
            <a:r>
              <a:rPr lang="ru-RU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hlinkClick r:id="rId3" action="ppaction://hlinksldjump"/>
              </a:rPr>
              <a:t>Обучить педагогические </a:t>
            </a:r>
            <a:r>
              <a:rPr lang="ru-RU" dirty="0" smtClean="0">
                <a:hlinkClick r:id="rId3" action="ppaction://hlinksldjump"/>
              </a:rPr>
              <a:t>коллективы</a:t>
            </a:r>
            <a:r>
              <a:rPr lang="ru-RU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hlinkClick r:id="rId4" action="ppaction://hlinksldjump"/>
              </a:rPr>
              <a:t>Составить рабочие программы  по учебным предметам, отражающие междисциплинарные </a:t>
            </a:r>
            <a:r>
              <a:rPr lang="ru-RU" dirty="0" smtClean="0">
                <a:hlinkClick r:id="rId4" action="ppaction://hlinksldjump"/>
              </a:rPr>
              <a:t>программы.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Составить программы  учебных курсов, отражающие содержание междисциплинарных </a:t>
            </a:r>
            <a:r>
              <a:rPr lang="ru-RU" dirty="0" smtClean="0"/>
              <a:t>программ.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hlinkClick r:id="rId5" action="ppaction://hlinksldjump"/>
              </a:rPr>
              <a:t>Создать систему оценки планируемых результатов освоения междисциплинарных </a:t>
            </a:r>
            <a:r>
              <a:rPr lang="ru-RU" dirty="0" smtClean="0">
                <a:hlinkClick r:id="rId5" action="ppaction://hlinksldjump"/>
              </a:rPr>
              <a:t>программ.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Провести анализ реализации проекта.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Подготовительный этап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40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Проведен семинар на тему «Механизмы реализации междисциплинарной программы «Стратегии смыслового чтения и работы с </a:t>
            </a:r>
            <a:r>
              <a:rPr lang="ru-RU" dirty="0" smtClean="0"/>
              <a:t>текстом: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4 сентября 2014 - МОУ лицей № 86 (40 человек)</a:t>
            </a:r>
          </a:p>
          <a:p>
            <a:pPr marL="0" indent="0">
              <a:buNone/>
            </a:pPr>
            <a:r>
              <a:rPr lang="ru-RU" dirty="0"/>
              <a:t>9 октября 2014 года - МОУ СОШ № 87 (35 человек)</a:t>
            </a:r>
          </a:p>
          <a:p>
            <a:pPr marL="0" indent="0">
              <a:buNone/>
            </a:pPr>
            <a:r>
              <a:rPr lang="ru-RU" dirty="0"/>
              <a:t>16 октября 2014 года – МОУ СОШ № 31 (30 человек)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Задача 3. Обучение педагогических коллективов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88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Проведены 4 семинара (технология критического мышления, проблемно-диалогическая технология, дифференцированное обучение, проектные и исследовательские технологии)</a:t>
            </a:r>
          </a:p>
          <a:p>
            <a:pPr lvl="0"/>
            <a:r>
              <a:rPr lang="ru-RU" dirty="0"/>
              <a:t>Даны и проанализированы 22 открытых урока с использование вышеперечисленных технологий.</a:t>
            </a:r>
          </a:p>
          <a:p>
            <a:pPr lvl="0"/>
            <a:r>
              <a:rPr lang="ru-RU" dirty="0"/>
              <a:t>Проведена научно-практическая конференция: «Проектирование и анализ современного урока» </a:t>
            </a:r>
          </a:p>
          <a:p>
            <a:r>
              <a:rPr lang="ru-RU" dirty="0"/>
              <a:t>Проведены заседания методических объединений по теме «Реализация междисциплинарных программ: первые результаты»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Задача </a:t>
            </a:r>
            <a:r>
              <a:rPr lang="ru-RU" dirty="0" smtClean="0"/>
              <a:t>3. </a:t>
            </a:r>
            <a:r>
              <a:rPr lang="ru-RU" dirty="0"/>
              <a:t>Обучение педагогических </a:t>
            </a:r>
            <a:r>
              <a:rPr lang="ru-RU" dirty="0" smtClean="0"/>
              <a:t>коллективов (МОУ СОШ № 87)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81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Участие учителей школы в работе </a:t>
            </a:r>
            <a:r>
              <a:rPr lang="ru-RU" dirty="0" err="1"/>
              <a:t>вебинара</a:t>
            </a:r>
            <a:r>
              <a:rPr lang="ru-RU" dirty="0"/>
              <a:t> «Организация </a:t>
            </a:r>
            <a:r>
              <a:rPr lang="ru-RU" dirty="0" err="1"/>
              <a:t>межпредметного</a:t>
            </a:r>
            <a:r>
              <a:rPr lang="ru-RU" dirty="0"/>
              <a:t> взаимодействия учителей 5-6 классов в условиях ФГОС», организованным МОУ лицеем 86.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Задача </a:t>
            </a:r>
            <a:r>
              <a:rPr lang="ru-RU" dirty="0" smtClean="0"/>
              <a:t>3. </a:t>
            </a:r>
            <a:r>
              <a:rPr lang="ru-RU" dirty="0"/>
              <a:t>Обучение педагогических </a:t>
            </a:r>
            <a:r>
              <a:rPr lang="ru-RU" dirty="0" smtClean="0"/>
              <a:t>коллективов (МОУ СОШ № 31)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81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675466"/>
            <a:ext cx="7876397" cy="3921885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/>
              <a:t>Педагогический совет "Разработка механизмов реализации междисциплинарных программ в рамках образовательной программы основного общего образования", 28.08.2014</a:t>
            </a:r>
          </a:p>
          <a:p>
            <a:pPr lvl="0"/>
            <a:r>
              <a:rPr lang="ru-RU" dirty="0"/>
              <a:t>Семинар «Стратегия смыслового чтения», 04.09.2014</a:t>
            </a:r>
          </a:p>
          <a:p>
            <a:pPr lvl="0"/>
            <a:r>
              <a:rPr lang="ru-RU" dirty="0"/>
              <a:t>Заседание кафедр и методических объединений по теме «Стратегия смыслового чтения»</a:t>
            </a:r>
          </a:p>
          <a:p>
            <a:pPr lvl="0"/>
            <a:r>
              <a:rPr lang="ru-RU" dirty="0"/>
              <a:t>Комплексная работа 5-6 класс</a:t>
            </a:r>
          </a:p>
          <a:p>
            <a:pPr lvl="0"/>
            <a:r>
              <a:rPr lang="ru-RU" dirty="0"/>
              <a:t>Заседание проблемно-творческой группы «Создание «Положения о </a:t>
            </a:r>
            <a:r>
              <a:rPr lang="ru-RU" dirty="0" err="1"/>
              <a:t>метапредметных</a:t>
            </a:r>
            <a:r>
              <a:rPr lang="ru-RU" dirty="0"/>
              <a:t> методических объединений», 2.10.2014</a:t>
            </a:r>
          </a:p>
          <a:p>
            <a:pPr lvl="0"/>
            <a:r>
              <a:rPr lang="ru-RU" dirty="0" smtClean="0"/>
              <a:t>Семинар-практикум, 16.10.2014</a:t>
            </a:r>
          </a:p>
          <a:p>
            <a:r>
              <a:rPr lang="ru-RU" dirty="0" smtClean="0"/>
              <a:t>Проведен </a:t>
            </a:r>
            <a:r>
              <a:rPr lang="ru-RU" dirty="0" err="1" smtClean="0"/>
              <a:t>вебинар</a:t>
            </a:r>
            <a:r>
              <a:rPr lang="ru-RU" dirty="0" smtClean="0"/>
              <a:t> </a:t>
            </a:r>
            <a:r>
              <a:rPr lang="ru-RU" dirty="0"/>
              <a:t>«Организация </a:t>
            </a:r>
            <a:r>
              <a:rPr lang="ru-RU" dirty="0" err="1"/>
              <a:t>межпредметного</a:t>
            </a:r>
            <a:r>
              <a:rPr lang="ru-RU" dirty="0"/>
              <a:t> взаимодействия учителей 5-6 классов в условиях ФГОС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Задача </a:t>
            </a:r>
            <a:r>
              <a:rPr lang="ru-RU" dirty="0" smtClean="0"/>
              <a:t>3. </a:t>
            </a:r>
            <a:r>
              <a:rPr lang="ru-RU" dirty="0"/>
              <a:t>Обучение педагогических </a:t>
            </a:r>
            <a:r>
              <a:rPr lang="ru-RU" dirty="0" smtClean="0"/>
              <a:t>коллективов (МОУ лицей № 86)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81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Подготовлена модель внутрифирменного обучения по освоению междисциплинарных программ </a:t>
            </a:r>
            <a:r>
              <a:rPr lang="ru-RU" b="1" i="1" dirty="0"/>
              <a:t>(вне плана</a:t>
            </a:r>
            <a:r>
              <a:rPr lang="ru-RU" b="1" i="1" dirty="0" smtClean="0"/>
              <a:t>)</a:t>
            </a:r>
          </a:p>
          <a:p>
            <a:r>
              <a:rPr lang="ru-RU" i="1" dirty="0" smtClean="0"/>
              <a:t>Подготовлена модель методического сопровождения образовательного процесса в условиях реализации ФГОС на ступени основного общего образования </a:t>
            </a:r>
            <a:r>
              <a:rPr lang="ru-RU" b="1" i="1" dirty="0" smtClean="0"/>
              <a:t>(вне плана).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Задача </a:t>
            </a:r>
            <a:r>
              <a:rPr lang="ru-RU" dirty="0" smtClean="0"/>
              <a:t>3. </a:t>
            </a:r>
            <a:r>
              <a:rPr lang="ru-RU" dirty="0"/>
              <a:t>Обучение педагогических коллективов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244408" y="6381328"/>
            <a:ext cx="648072" cy="28803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23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Составлены </a:t>
            </a:r>
            <a:r>
              <a:rPr lang="ru-RU" dirty="0"/>
              <a:t>критерии оценки рабочих программ.</a:t>
            </a:r>
          </a:p>
          <a:p>
            <a:r>
              <a:rPr lang="ru-RU" dirty="0" smtClean="0"/>
              <a:t>Проанализированы </a:t>
            </a:r>
            <a:r>
              <a:rPr lang="ru-RU" dirty="0"/>
              <a:t>рабочие программы:</a:t>
            </a:r>
          </a:p>
          <a:p>
            <a:pPr marL="0" indent="722313">
              <a:buNone/>
            </a:pPr>
            <a:r>
              <a:rPr lang="ru-RU" dirty="0"/>
              <a:t>6 РП – МОУ лицей № 86 (6 класс)</a:t>
            </a:r>
          </a:p>
          <a:p>
            <a:pPr marL="0" indent="722313">
              <a:buNone/>
            </a:pPr>
            <a:r>
              <a:rPr lang="ru-RU" dirty="0"/>
              <a:t>7РП – МОУ СОШ № 87 (7 класс)</a:t>
            </a:r>
          </a:p>
          <a:p>
            <a:pPr marL="0" indent="722313">
              <a:buNone/>
            </a:pPr>
            <a:r>
              <a:rPr lang="ru-RU" dirty="0"/>
              <a:t>6 РП – МОУ СОШ № 31 (5 класс).</a:t>
            </a:r>
          </a:p>
          <a:p>
            <a:r>
              <a:rPr lang="ru-RU" dirty="0" smtClean="0"/>
              <a:t>Обозначены </a:t>
            </a:r>
            <a:r>
              <a:rPr lang="ru-RU" dirty="0"/>
              <a:t>основные </a:t>
            </a:r>
            <a:r>
              <a:rPr lang="ru-RU" dirty="0" smtClean="0"/>
              <a:t>проблемы </a:t>
            </a:r>
            <a:r>
              <a:rPr lang="ru-RU" dirty="0"/>
              <a:t>(Аналитический отчет)</a:t>
            </a:r>
          </a:p>
          <a:p>
            <a:r>
              <a:rPr lang="ru-RU" dirty="0" smtClean="0"/>
              <a:t>Скорректированы </a:t>
            </a:r>
            <a:r>
              <a:rPr lang="ru-RU" dirty="0"/>
              <a:t>рабочие </a:t>
            </a:r>
            <a:r>
              <a:rPr lang="ru-RU" dirty="0" smtClean="0"/>
              <a:t>программы.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Задача 4. Составить </a:t>
            </a:r>
            <a:r>
              <a:rPr lang="ru-RU" sz="3600" dirty="0"/>
              <a:t>рабочие программы  по учебным предметам, отражающие </a:t>
            </a:r>
            <a:r>
              <a:rPr lang="ru-RU" sz="3600" dirty="0" smtClean="0"/>
              <a:t>МП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244408" y="6381328"/>
            <a:ext cx="648072" cy="28803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87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 Подготовлены диагностические материалы 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smtClean="0"/>
              <a:t>Проведена диагностика </a:t>
            </a:r>
            <a:r>
              <a:rPr lang="ru-RU" dirty="0"/>
              <a:t>грамотности чтения в 5 классах (МОУ лицей № 86, МОУ СОШ № 87, МОУ СОШ № 31), в 6 классах (МОУ лицей № </a:t>
            </a:r>
            <a:r>
              <a:rPr lang="ru-RU" dirty="0" smtClean="0"/>
              <a:t>86). </a:t>
            </a:r>
          </a:p>
          <a:p>
            <a:pPr marL="0" indent="0">
              <a:buNone/>
            </a:pPr>
            <a:r>
              <a:rPr lang="ru-RU" dirty="0" smtClean="0"/>
              <a:t>3. Проанализированы </a:t>
            </a:r>
            <a:r>
              <a:rPr lang="ru-RU" dirty="0"/>
              <a:t>результаты диагностики грамотности чтения (аналитический отчет)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Задача 6. Создать </a:t>
            </a:r>
            <a:r>
              <a:rPr lang="ru-RU" sz="3600" dirty="0"/>
              <a:t>систему оценки планируемых результатов освоения </a:t>
            </a:r>
            <a:r>
              <a:rPr lang="ru-RU" sz="3600" dirty="0" smtClean="0"/>
              <a:t>МП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244408" y="6381328"/>
            <a:ext cx="648072" cy="28803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16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125</TotalTime>
  <Words>564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Проект «Разработка механизмов реализации междисциплинарных программ в рамках ООП»</vt:lpstr>
      <vt:lpstr>Подготовительный этап</vt:lpstr>
      <vt:lpstr>Задача 3. Обучение педагогических коллективов</vt:lpstr>
      <vt:lpstr>Задача 3. Обучение педагогических коллективов (МОУ СОШ № 87)</vt:lpstr>
      <vt:lpstr>Задача 3. Обучение педагогических коллективов (МОУ СОШ № 31)</vt:lpstr>
      <vt:lpstr>Задача 3. Обучение педагогических коллективов (МОУ лицей № 86)</vt:lpstr>
      <vt:lpstr>Задача 3. Обучение педагогических коллективов</vt:lpstr>
      <vt:lpstr> Задача 4. Составить рабочие программы  по учебным предметам, отражающие МП </vt:lpstr>
      <vt:lpstr> Задача 6. Создать систему оценки планируемых результатов освоения МП </vt:lpstr>
      <vt:lpstr>Задача 2. Разработать комплекс методических материалов по МП</vt:lpstr>
      <vt:lpstr>Механизмы </vt:lpstr>
      <vt:lpstr>Презентация PowerPoint</vt:lpstr>
      <vt:lpstr>Презентация PowerPoint</vt:lpstr>
      <vt:lpstr>Презентация PowerPoint</vt:lpstr>
      <vt:lpstr>Планы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Витальевна Киселёва</dc:creator>
  <cp:lastModifiedBy>Наталья Витальевна Киселёва</cp:lastModifiedBy>
  <cp:revision>10</cp:revision>
  <dcterms:created xsi:type="dcterms:W3CDTF">2014-11-17T10:46:49Z</dcterms:created>
  <dcterms:modified xsi:type="dcterms:W3CDTF">2014-11-18T06:01:08Z</dcterms:modified>
</cp:coreProperties>
</file>