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87355"/>
            <a:ext cx="12190475" cy="2902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039" y="2243150"/>
            <a:ext cx="5046345" cy="1423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26212" y="3904233"/>
            <a:ext cx="4333240" cy="821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 u="sng">
                <a:solidFill>
                  <a:srgbClr val="04AE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 u="sng">
                <a:solidFill>
                  <a:srgbClr val="04AE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557" y="0"/>
            <a:ext cx="7488682" cy="383730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9756" y="3020695"/>
            <a:ext cx="5762244" cy="38373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5551" y="1078229"/>
            <a:ext cx="4752365" cy="480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5551" y="1666713"/>
            <a:ext cx="5617845" cy="309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 u="sng">
                <a:solidFill>
                  <a:srgbClr val="04AEE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44985" y="6399783"/>
            <a:ext cx="155575" cy="172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image" Target="../media/image16.pn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6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18.png"/><Relationship Id="rId5" Type="http://schemas.openxmlformats.org/officeDocument/2006/relationships/image" Target="../media/image38.png"/><Relationship Id="rId10" Type="http://schemas.openxmlformats.org/officeDocument/2006/relationships/hyperlink" Target="mailto:vopros@prosv.ru" TargetMode="External"/><Relationship Id="rId4" Type="http://schemas.openxmlformats.org/officeDocument/2006/relationships/image" Target="../media/image37.png"/><Relationship Id="rId9" Type="http://schemas.openxmlformats.org/officeDocument/2006/relationships/hyperlink" Target="mailto:chek@pros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436" y="6427656"/>
            <a:ext cx="4388485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Все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права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защищены.</a:t>
            </a:r>
            <a:r>
              <a:rPr sz="600" spc="-3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Никакая</a:t>
            </a:r>
            <a:r>
              <a:rPr sz="600" spc="-1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часть</a:t>
            </a:r>
            <a:r>
              <a:rPr sz="600" spc="1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презентации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 не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может</a:t>
            </a:r>
            <a:r>
              <a:rPr sz="600" spc="1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быть</a:t>
            </a:r>
            <a:r>
              <a:rPr sz="600" spc="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воспроизведена</a:t>
            </a:r>
            <a:r>
              <a:rPr sz="600" spc="-1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в какой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бы</a:t>
            </a:r>
            <a:r>
              <a:rPr sz="600" spc="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то</a:t>
            </a:r>
            <a:r>
              <a:rPr sz="600" spc="1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ни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было форме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и какими бы</a:t>
            </a:r>
            <a:r>
              <a:rPr sz="600" spc="1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то ни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было</a:t>
            </a:r>
            <a:r>
              <a:rPr sz="600" spc="6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средствами,</a:t>
            </a:r>
            <a:endParaRPr sz="600">
              <a:latin typeface="Arial Narrow"/>
              <a:cs typeface="Arial Narrow"/>
            </a:endParaRPr>
          </a:p>
          <a:p>
            <a:pPr marR="252095">
              <a:lnSpc>
                <a:spcPct val="100000"/>
              </a:lnSpc>
            </a:pP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включая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размещение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в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сети Интернет и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в</a:t>
            </a:r>
            <a:r>
              <a:rPr sz="600" spc="1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корпоративных</a:t>
            </a:r>
            <a:r>
              <a:rPr sz="600" spc="-2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сетях,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а также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запись</a:t>
            </a:r>
            <a:r>
              <a:rPr sz="600" spc="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в память ЭВМ,</a:t>
            </a:r>
            <a:r>
              <a:rPr sz="600" spc="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для</a:t>
            </a:r>
            <a:r>
              <a:rPr sz="600" spc="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частного</a:t>
            </a:r>
            <a:r>
              <a:rPr sz="600" spc="-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или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публичного</a:t>
            </a:r>
            <a:r>
              <a:rPr sz="600" spc="1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использования,</a:t>
            </a:r>
            <a:r>
              <a:rPr sz="600" spc="50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без</a:t>
            </a:r>
            <a:r>
              <a:rPr sz="600" spc="3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письменного</a:t>
            </a:r>
            <a:r>
              <a:rPr sz="600" spc="2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разрешения</a:t>
            </a:r>
            <a:r>
              <a:rPr sz="600" spc="1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владельца</a:t>
            </a:r>
            <a:r>
              <a:rPr sz="600" spc="5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авторских</a:t>
            </a:r>
            <a:r>
              <a:rPr sz="600" spc="1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прав.</a:t>
            </a:r>
            <a:endParaRPr sz="6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Группа</a:t>
            </a:r>
            <a:r>
              <a:rPr sz="600" spc="4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компаний</a:t>
            </a:r>
            <a:r>
              <a:rPr sz="600" spc="25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10" dirty="0">
                <a:solidFill>
                  <a:srgbClr val="A6A6A6"/>
                </a:solidFill>
                <a:latin typeface="Arial Narrow"/>
                <a:cs typeface="Arial Narrow"/>
              </a:rPr>
              <a:t>"Просвещение",</a:t>
            </a:r>
            <a:r>
              <a:rPr sz="600" dirty="0">
                <a:solidFill>
                  <a:srgbClr val="A6A6A6"/>
                </a:solidFill>
                <a:latin typeface="Arial Narrow"/>
                <a:cs typeface="Arial Narrow"/>
              </a:rPr>
              <a:t> 2024</a:t>
            </a:r>
            <a:r>
              <a:rPr sz="600" spc="40" dirty="0">
                <a:solidFill>
                  <a:srgbClr val="A6A6A6"/>
                </a:solidFill>
                <a:latin typeface="Arial Narrow"/>
                <a:cs typeface="Arial Narrow"/>
              </a:rPr>
              <a:t> </a:t>
            </a:r>
            <a:r>
              <a:rPr sz="600" spc="-25" dirty="0">
                <a:solidFill>
                  <a:srgbClr val="A6A6A6"/>
                </a:solidFill>
                <a:latin typeface="Arial Narrow"/>
                <a:cs typeface="Arial Narrow"/>
              </a:rPr>
              <a:t>г.</a:t>
            </a:r>
            <a:endParaRPr sz="6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7555" cy="6858000"/>
            <a:chOff x="0" y="0"/>
            <a:chExt cx="1218755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621" y="0"/>
              <a:ext cx="6804050" cy="38373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66900"/>
              <a:ext cx="7325867" cy="49910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56147" y="124"/>
              <a:ext cx="6431280" cy="6857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763768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25602" y="5922670"/>
            <a:ext cx="385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FFFFFF"/>
                </a:solidFill>
                <a:latin typeface="Trebuchet MS"/>
                <a:cs typeface="Trebuchet MS"/>
              </a:rPr>
              <a:t>2025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>
              <a:lnSpc>
                <a:spcPts val="3579"/>
              </a:lnSpc>
              <a:spcBef>
                <a:spcPts val="440"/>
              </a:spcBef>
            </a:pP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Всероссийский</a:t>
            </a:r>
            <a:r>
              <a:rPr sz="32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культурно- </a:t>
            </a:r>
            <a:r>
              <a:rPr sz="3200" dirty="0">
                <a:solidFill>
                  <a:srgbClr val="FFFFFF"/>
                </a:solidFill>
                <a:latin typeface="Trebuchet MS"/>
                <a:cs typeface="Trebuchet MS"/>
              </a:rPr>
              <a:t>просветительский</a:t>
            </a:r>
            <a:r>
              <a:rPr sz="3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Trebuchet MS"/>
                <a:cs typeface="Trebuchet MS"/>
              </a:rPr>
              <a:t>проект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ts val="3500"/>
              </a:lnSpc>
            </a:pPr>
            <a:r>
              <a:rPr sz="3200" b="1" dirty="0">
                <a:solidFill>
                  <a:srgbClr val="FFFFFF"/>
                </a:solidFill>
                <a:latin typeface="Trebuchet MS"/>
                <a:cs typeface="Trebuchet MS"/>
              </a:rPr>
              <a:t>«Наша</a:t>
            </a:r>
            <a:r>
              <a:rPr sz="3200" b="1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rebuchet MS"/>
                <a:cs typeface="Trebuchet MS"/>
              </a:rPr>
              <a:t>Победа»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8912" y="102107"/>
            <a:ext cx="11753215" cy="6756400"/>
            <a:chOff x="438912" y="102107"/>
            <a:chExt cx="11753215" cy="67564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912" y="771144"/>
              <a:ext cx="2388108" cy="816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22035" y="4229099"/>
              <a:ext cx="6563867" cy="26288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1188" y="3218687"/>
              <a:ext cx="8020811" cy="363931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03692" y="102107"/>
              <a:ext cx="3848100" cy="6755889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algn="just">
              <a:lnSpc>
                <a:spcPts val="2050"/>
              </a:lnSpc>
              <a:spcBef>
                <a:spcPts val="259"/>
              </a:spcBef>
            </a:pPr>
            <a:r>
              <a:rPr sz="1800" u="none" spc="-10" dirty="0">
                <a:solidFill>
                  <a:srgbClr val="F1F1F1"/>
                </a:solidFill>
              </a:rPr>
              <a:t>приуроченный</a:t>
            </a:r>
            <a:r>
              <a:rPr sz="1800" u="none" spc="-45" dirty="0">
                <a:solidFill>
                  <a:srgbClr val="F1F1F1"/>
                </a:solidFill>
              </a:rPr>
              <a:t> </a:t>
            </a:r>
            <a:r>
              <a:rPr sz="1800" u="none" dirty="0">
                <a:solidFill>
                  <a:srgbClr val="F1F1F1"/>
                </a:solidFill>
              </a:rPr>
              <a:t>к</a:t>
            </a:r>
            <a:r>
              <a:rPr sz="1800" u="none" spc="-20" dirty="0">
                <a:solidFill>
                  <a:srgbClr val="F1F1F1"/>
                </a:solidFill>
              </a:rPr>
              <a:t> </a:t>
            </a:r>
            <a:r>
              <a:rPr sz="1800" u="none" dirty="0">
                <a:solidFill>
                  <a:srgbClr val="F1F1F1"/>
                </a:solidFill>
              </a:rPr>
              <a:t>празднованию</a:t>
            </a:r>
            <a:r>
              <a:rPr sz="1800" u="none" spc="-30" dirty="0">
                <a:solidFill>
                  <a:srgbClr val="F1F1F1"/>
                </a:solidFill>
              </a:rPr>
              <a:t> </a:t>
            </a:r>
            <a:r>
              <a:rPr sz="1800" u="none" spc="-10" dirty="0">
                <a:solidFill>
                  <a:srgbClr val="F1F1F1"/>
                </a:solidFill>
              </a:rPr>
              <a:t>80-летия </a:t>
            </a:r>
            <a:r>
              <a:rPr sz="1800" u="none" dirty="0">
                <a:solidFill>
                  <a:srgbClr val="F1F1F1"/>
                </a:solidFill>
              </a:rPr>
              <a:t>Победы</a:t>
            </a:r>
            <a:r>
              <a:rPr sz="1800" u="none" spc="-65" dirty="0">
                <a:solidFill>
                  <a:srgbClr val="F1F1F1"/>
                </a:solidFill>
              </a:rPr>
              <a:t> </a:t>
            </a:r>
            <a:r>
              <a:rPr sz="1800" u="none" dirty="0">
                <a:solidFill>
                  <a:srgbClr val="F1F1F1"/>
                </a:solidFill>
              </a:rPr>
              <a:t>в</a:t>
            </a:r>
            <a:r>
              <a:rPr sz="1800" u="none" spc="-45" dirty="0">
                <a:solidFill>
                  <a:srgbClr val="F1F1F1"/>
                </a:solidFill>
              </a:rPr>
              <a:t> </a:t>
            </a:r>
            <a:r>
              <a:rPr sz="1800" u="none" dirty="0">
                <a:solidFill>
                  <a:srgbClr val="F1F1F1"/>
                </a:solidFill>
              </a:rPr>
              <a:t>Великой</a:t>
            </a:r>
            <a:r>
              <a:rPr sz="1800" u="none" spc="-50" dirty="0">
                <a:solidFill>
                  <a:srgbClr val="F1F1F1"/>
                </a:solidFill>
              </a:rPr>
              <a:t> </a:t>
            </a:r>
            <a:r>
              <a:rPr sz="1800" u="none" dirty="0">
                <a:solidFill>
                  <a:srgbClr val="F1F1F1"/>
                </a:solidFill>
              </a:rPr>
              <a:t>Отечественной</a:t>
            </a:r>
            <a:r>
              <a:rPr sz="1800" u="none" spc="-50" dirty="0">
                <a:solidFill>
                  <a:srgbClr val="F1F1F1"/>
                </a:solidFill>
              </a:rPr>
              <a:t> </a:t>
            </a:r>
            <a:r>
              <a:rPr sz="1800" u="none" spc="-10" dirty="0">
                <a:solidFill>
                  <a:srgbClr val="F1F1F1"/>
                </a:solidFill>
              </a:rPr>
              <a:t>войне 1941-</a:t>
            </a:r>
            <a:r>
              <a:rPr sz="1800" u="none" dirty="0">
                <a:solidFill>
                  <a:srgbClr val="F1F1F1"/>
                </a:solidFill>
              </a:rPr>
              <a:t>1945</a:t>
            </a:r>
            <a:r>
              <a:rPr sz="1800" u="none" spc="-40" dirty="0">
                <a:solidFill>
                  <a:srgbClr val="F1F1F1"/>
                </a:solidFill>
              </a:rPr>
              <a:t> </a:t>
            </a:r>
            <a:r>
              <a:rPr sz="1800" u="none" spc="-10" dirty="0">
                <a:solidFill>
                  <a:srgbClr val="F1F1F1"/>
                </a:solidFill>
              </a:rPr>
              <a:t>годов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70385" y="6392062"/>
            <a:ext cx="9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7E7E7E"/>
                </a:solidFill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3971" y="0"/>
            <a:ext cx="11808460" cy="6858000"/>
            <a:chOff x="383971" y="0"/>
            <a:chExt cx="1180846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557" y="0"/>
              <a:ext cx="7488682" cy="38373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755" y="3020694"/>
              <a:ext cx="5762244" cy="3837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971" y="350646"/>
              <a:ext cx="383387" cy="26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150" y="485923"/>
              <a:ext cx="91720" cy="40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0127" y="326263"/>
              <a:ext cx="4107040" cy="3478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9686" y="734695"/>
              <a:ext cx="4422216" cy="32321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старт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—</a:t>
            </a:r>
            <a:r>
              <a:rPr spc="-2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март</a:t>
            </a:r>
            <a:r>
              <a:rPr spc="-35" dirty="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2025</a:t>
            </a:r>
            <a:r>
              <a:rPr spc="-15" dirty="0">
                <a:latin typeface="Trebuchet MS"/>
                <a:cs typeface="Trebuchet MS"/>
              </a:rPr>
              <a:t> </a:t>
            </a:r>
            <a:r>
              <a:rPr spc="-20" dirty="0">
                <a:latin typeface="Trebuchet MS"/>
                <a:cs typeface="Trebuchet MS"/>
              </a:rPr>
              <a:t>года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5551" y="5267401"/>
            <a:ext cx="3590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Участники</a:t>
            </a:r>
            <a:r>
              <a:rPr sz="16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проекта</a:t>
            </a:r>
            <a:endParaRPr sz="16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5"/>
              </a:spcBef>
              <a:buChar char="•"/>
              <a:tabLst>
                <a:tab pos="186055" algn="l"/>
              </a:tabLst>
            </a:pP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Педагоги</a:t>
            </a:r>
            <a:r>
              <a:rPr sz="16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ученики</a:t>
            </a:r>
            <a:r>
              <a:rPr sz="16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(1-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11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класс)</a:t>
            </a:r>
            <a:endParaRPr sz="16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buChar char="•"/>
              <a:tabLst>
                <a:tab pos="186055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Семьи</a:t>
            </a:r>
            <a:r>
              <a:rPr sz="1600" spc="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детьми</a:t>
            </a:r>
            <a:endParaRPr sz="160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buChar char="•"/>
              <a:tabLst>
                <a:tab pos="184785" algn="l"/>
              </a:tabLst>
            </a:pP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Преподаватели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студенты</a:t>
            </a:r>
            <a:r>
              <a:rPr sz="16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средних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высших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учебных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заведений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50508" y="230124"/>
            <a:ext cx="5841491" cy="6627873"/>
            <a:chOff x="6350508" y="230124"/>
            <a:chExt cx="5841491" cy="6627873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27208" y="230124"/>
              <a:ext cx="1261872" cy="3581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2016" y="5533643"/>
              <a:ext cx="2919983" cy="13243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50508" y="1371599"/>
              <a:ext cx="5370576" cy="305714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pc="-10" dirty="0"/>
              <a:t>pobeda.prosv.ru</a:t>
            </a: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600" u="none" dirty="0">
                <a:solidFill>
                  <a:srgbClr val="434343"/>
                </a:solidFill>
              </a:rPr>
              <a:t>пространство</a:t>
            </a:r>
            <a:r>
              <a:rPr sz="1600" u="none" spc="-4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для</a:t>
            </a:r>
            <a:r>
              <a:rPr sz="1600" u="none" spc="-120" dirty="0">
                <a:solidFill>
                  <a:srgbClr val="434343"/>
                </a:solidFill>
              </a:rPr>
              <a:t> </a:t>
            </a:r>
            <a:r>
              <a:rPr sz="1600" b="1" u="none" dirty="0">
                <a:solidFill>
                  <a:srgbClr val="434343"/>
                </a:solidFill>
                <a:latin typeface="Trebuchet MS"/>
                <a:cs typeface="Trebuchet MS"/>
              </a:rPr>
              <a:t>эмоционального</a:t>
            </a:r>
            <a:r>
              <a:rPr sz="1600" b="1" u="none" spc="-8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b="1" u="none" spc="-10" dirty="0">
                <a:solidFill>
                  <a:srgbClr val="434343"/>
                </a:solidFill>
                <a:latin typeface="Trebuchet MS"/>
                <a:cs typeface="Trebuchet MS"/>
              </a:rPr>
              <a:t>соприкосновения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600" b="1" u="none" dirty="0">
                <a:solidFill>
                  <a:srgbClr val="434343"/>
                </a:solidFill>
                <a:latin typeface="Trebuchet MS"/>
                <a:cs typeface="Trebuchet MS"/>
              </a:rPr>
              <a:t>с</a:t>
            </a:r>
            <a:r>
              <a:rPr sz="1600" b="1" u="none" spc="-5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b="1" u="none" dirty="0">
                <a:solidFill>
                  <a:srgbClr val="434343"/>
                </a:solidFill>
                <a:latin typeface="Trebuchet MS"/>
                <a:cs typeface="Trebuchet MS"/>
              </a:rPr>
              <a:t>историей</a:t>
            </a:r>
            <a:r>
              <a:rPr sz="1600" b="1" u="none" spc="-45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b="1" u="none" dirty="0">
                <a:solidFill>
                  <a:srgbClr val="434343"/>
                </a:solidFill>
                <a:latin typeface="Trebuchet MS"/>
                <a:cs typeface="Trebuchet MS"/>
              </a:rPr>
              <a:t>Великой</a:t>
            </a:r>
            <a:r>
              <a:rPr sz="1600" b="1" u="none" spc="-4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b="1" u="none" spc="-10" dirty="0">
                <a:solidFill>
                  <a:srgbClr val="434343"/>
                </a:solidFill>
                <a:latin typeface="Trebuchet MS"/>
                <a:cs typeface="Trebuchet MS"/>
              </a:rPr>
              <a:t>Отечественной</a:t>
            </a:r>
            <a:r>
              <a:rPr sz="1600" b="1" u="none" spc="-30" dirty="0">
                <a:solidFill>
                  <a:srgbClr val="434343"/>
                </a:solidFill>
                <a:latin typeface="Trebuchet MS"/>
                <a:cs typeface="Trebuchet MS"/>
              </a:rPr>
              <a:t> </a:t>
            </a:r>
            <a:r>
              <a:rPr sz="1600" b="1" u="none" dirty="0">
                <a:solidFill>
                  <a:srgbClr val="434343"/>
                </a:solidFill>
                <a:latin typeface="Trebuchet MS"/>
                <a:cs typeface="Trebuchet MS"/>
              </a:rPr>
              <a:t>войны </a:t>
            </a:r>
            <a:r>
              <a:rPr sz="1600" u="none" dirty="0">
                <a:solidFill>
                  <a:srgbClr val="434343"/>
                </a:solidFill>
              </a:rPr>
              <a:t>через</a:t>
            </a:r>
            <a:r>
              <a:rPr sz="1600" u="none" spc="-60" dirty="0">
                <a:solidFill>
                  <a:srgbClr val="434343"/>
                </a:solidFill>
              </a:rPr>
              <a:t> </a:t>
            </a:r>
            <a:r>
              <a:rPr sz="1600" u="none" spc="-10" dirty="0">
                <a:solidFill>
                  <a:srgbClr val="434343"/>
                </a:solidFill>
              </a:rPr>
              <a:t>личные </a:t>
            </a:r>
            <a:r>
              <a:rPr sz="1600" u="none" dirty="0">
                <a:solidFill>
                  <a:srgbClr val="434343"/>
                </a:solidFill>
              </a:rPr>
              <a:t>рассказы</a:t>
            </a:r>
            <a:r>
              <a:rPr sz="1600" u="none" spc="-3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и</a:t>
            </a:r>
            <a:r>
              <a:rPr sz="1600" u="none" spc="-6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свидетельства,</a:t>
            </a:r>
            <a:r>
              <a:rPr sz="1600" u="none" spc="-30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чтобы</a:t>
            </a:r>
            <a:r>
              <a:rPr sz="1600" u="none" spc="-3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лучше</a:t>
            </a:r>
            <a:r>
              <a:rPr sz="1600" u="none" spc="-55" dirty="0">
                <a:solidFill>
                  <a:srgbClr val="434343"/>
                </a:solidFill>
              </a:rPr>
              <a:t> </a:t>
            </a:r>
            <a:r>
              <a:rPr sz="1600" u="none" spc="-10" dirty="0">
                <a:solidFill>
                  <a:srgbClr val="434343"/>
                </a:solidFill>
              </a:rPr>
              <a:t>понять</a:t>
            </a:r>
            <a:endParaRPr sz="1600">
              <a:latin typeface="Trebuchet MS"/>
              <a:cs typeface="Trebuchet MS"/>
            </a:endParaRPr>
          </a:p>
          <a:p>
            <a:pPr marL="12700" marR="128270">
              <a:lnSpc>
                <a:spcPct val="100000"/>
              </a:lnSpc>
            </a:pPr>
            <a:r>
              <a:rPr sz="1600" u="none" dirty="0">
                <a:solidFill>
                  <a:srgbClr val="434343"/>
                </a:solidFill>
              </a:rPr>
              <a:t>и</a:t>
            </a:r>
            <a:r>
              <a:rPr sz="1600" u="none" spc="-5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прочувствовать</a:t>
            </a:r>
            <a:r>
              <a:rPr sz="1600" u="none" spc="-20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подвиг</a:t>
            </a:r>
            <a:r>
              <a:rPr sz="1600" u="none" spc="-70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советского</a:t>
            </a:r>
            <a:r>
              <a:rPr sz="1600" u="none" spc="-1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народа</a:t>
            </a:r>
            <a:r>
              <a:rPr sz="1600" u="none" spc="-30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и</a:t>
            </a:r>
            <a:r>
              <a:rPr sz="1600" u="none" spc="-60" dirty="0">
                <a:solidFill>
                  <a:srgbClr val="434343"/>
                </a:solidFill>
              </a:rPr>
              <a:t> </a:t>
            </a:r>
            <a:r>
              <a:rPr sz="1600" u="none" spc="-10" dirty="0">
                <a:solidFill>
                  <a:srgbClr val="434343"/>
                </a:solidFill>
              </a:rPr>
              <a:t>ценность </a:t>
            </a:r>
            <a:r>
              <a:rPr sz="1600" u="none" dirty="0">
                <a:solidFill>
                  <a:srgbClr val="434343"/>
                </a:solidFill>
              </a:rPr>
              <a:t>Великой</a:t>
            </a:r>
            <a:r>
              <a:rPr sz="1600" u="none" spc="-50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Победы,</a:t>
            </a:r>
            <a:r>
              <a:rPr sz="1600" u="none" spc="-1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укрепить</a:t>
            </a:r>
            <a:r>
              <a:rPr sz="1600" u="none" spc="-6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связь</a:t>
            </a:r>
            <a:r>
              <a:rPr sz="1600" u="none" spc="-40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с</a:t>
            </a:r>
            <a:r>
              <a:rPr sz="1600" u="none" spc="-5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прошлым</a:t>
            </a:r>
            <a:r>
              <a:rPr sz="1600" u="none" spc="-30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своей</a:t>
            </a:r>
            <a:r>
              <a:rPr sz="1600" u="none" spc="-40" dirty="0">
                <a:solidFill>
                  <a:srgbClr val="434343"/>
                </a:solidFill>
              </a:rPr>
              <a:t> </a:t>
            </a:r>
            <a:r>
              <a:rPr sz="1600" u="none" spc="-10" dirty="0">
                <a:solidFill>
                  <a:srgbClr val="434343"/>
                </a:solidFill>
              </a:rPr>
              <a:t>семьи </a:t>
            </a:r>
            <a:r>
              <a:rPr sz="1600" u="none" dirty="0">
                <a:solidFill>
                  <a:srgbClr val="434343"/>
                </a:solidFill>
              </a:rPr>
              <a:t>и</a:t>
            </a:r>
            <a:r>
              <a:rPr sz="1600" u="none" spc="10" dirty="0">
                <a:solidFill>
                  <a:srgbClr val="434343"/>
                </a:solidFill>
              </a:rPr>
              <a:t> </a:t>
            </a:r>
            <a:r>
              <a:rPr sz="1600" u="none" spc="-10" dirty="0">
                <a:solidFill>
                  <a:srgbClr val="434343"/>
                </a:solidFill>
              </a:rPr>
              <a:t>страны.</a:t>
            </a:r>
            <a:endParaRPr sz="1600"/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/>
          </a:p>
          <a:p>
            <a:pPr marL="12700" marR="196850">
              <a:lnSpc>
                <a:spcPct val="100600"/>
              </a:lnSpc>
            </a:pPr>
            <a:r>
              <a:rPr sz="1600" u="none" dirty="0">
                <a:solidFill>
                  <a:srgbClr val="FF0000"/>
                </a:solidFill>
              </a:rPr>
              <a:t>цель</a:t>
            </a:r>
            <a:r>
              <a:rPr sz="1600" u="none" spc="-60" dirty="0">
                <a:solidFill>
                  <a:srgbClr val="FF0000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</a:rPr>
              <a:t>—</a:t>
            </a:r>
            <a:r>
              <a:rPr sz="1600" u="none" spc="-65" dirty="0">
                <a:solidFill>
                  <a:srgbClr val="434343"/>
                </a:solidFill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укрепление</a:t>
            </a:r>
            <a:r>
              <a:rPr sz="1600" u="none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связи</a:t>
            </a:r>
            <a:r>
              <a:rPr sz="1600" u="none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поколений,</a:t>
            </a:r>
            <a:r>
              <a:rPr sz="1600" u="none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сохранение</a:t>
            </a:r>
            <a:r>
              <a:rPr sz="1600" u="none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434343"/>
                </a:solidFill>
                <a:latin typeface="Arial"/>
                <a:cs typeface="Arial"/>
              </a:rPr>
              <a:t>памяти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о</a:t>
            </a:r>
            <a:r>
              <a:rPr sz="1600" u="none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подвиге</a:t>
            </a:r>
            <a:r>
              <a:rPr sz="1600" u="none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434343"/>
                </a:solidFill>
                <a:latin typeface="Arial"/>
                <a:cs typeface="Arial"/>
              </a:rPr>
              <a:t>советского</a:t>
            </a:r>
            <a:r>
              <a:rPr sz="1600" u="none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народа</a:t>
            </a:r>
            <a:r>
              <a:rPr sz="1600" u="none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u="none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434343"/>
                </a:solidFill>
                <a:latin typeface="Arial"/>
                <a:cs typeface="Arial"/>
              </a:rPr>
              <a:t>формирование</a:t>
            </a:r>
            <a:endParaRPr sz="1600">
              <a:latin typeface="Arial"/>
              <a:cs typeface="Arial"/>
            </a:endParaRPr>
          </a:p>
          <a:p>
            <a:pPr marL="12700" marR="532130">
              <a:lnSpc>
                <a:spcPct val="100000"/>
              </a:lnSpc>
            </a:pPr>
            <a:r>
              <a:rPr sz="1600" u="none" spc="-10" dirty="0">
                <a:solidFill>
                  <a:srgbClr val="434343"/>
                </a:solidFill>
                <a:latin typeface="Arial"/>
                <a:cs typeface="Arial"/>
              </a:rPr>
              <a:t>уважительного отношения</a:t>
            </a:r>
            <a:r>
              <a:rPr sz="1600" u="none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к</a:t>
            </a:r>
            <a:r>
              <a:rPr sz="1600" u="none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историческим</a:t>
            </a:r>
            <a:r>
              <a:rPr sz="1600" u="none" spc="-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434343"/>
                </a:solidFill>
                <a:latin typeface="Arial"/>
                <a:cs typeface="Arial"/>
              </a:rPr>
              <a:t>событиям, определившим</a:t>
            </a:r>
            <a:r>
              <a:rPr sz="1600" u="none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434343"/>
                </a:solidFill>
                <a:latin typeface="Arial"/>
                <a:cs typeface="Arial"/>
              </a:rPr>
              <a:t>судьбу</a:t>
            </a:r>
            <a:r>
              <a:rPr sz="1600" u="none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dirty="0">
                <a:solidFill>
                  <a:srgbClr val="434343"/>
                </a:solidFill>
                <a:latin typeface="Arial"/>
                <a:cs typeface="Arial"/>
              </a:rPr>
              <a:t>нашей</a:t>
            </a:r>
            <a:r>
              <a:rPr sz="1600" u="none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u="none" spc="-10" dirty="0">
                <a:solidFill>
                  <a:srgbClr val="434343"/>
                </a:solidFill>
                <a:latin typeface="Arial"/>
                <a:cs typeface="Arial"/>
              </a:rPr>
              <a:t>Родины.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508" y="4620640"/>
            <a:ext cx="1879092" cy="18913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70385" y="6392062"/>
            <a:ext cx="920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7E7E7E"/>
                </a:solidFill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6005" y="0"/>
            <a:ext cx="11536045" cy="6858000"/>
            <a:chOff x="656005" y="0"/>
            <a:chExt cx="115360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1557" y="0"/>
              <a:ext cx="7488682" cy="38373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9756" y="3020694"/>
              <a:ext cx="5762244" cy="3837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005" y="579120"/>
              <a:ext cx="6994601" cy="35572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08761" y="1729866"/>
            <a:ext cx="49415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Акция</a:t>
            </a:r>
            <a:r>
              <a:rPr sz="1800" spc="-9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направлена</a:t>
            </a:r>
            <a:r>
              <a:rPr sz="18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на</a:t>
            </a:r>
            <a:r>
              <a:rPr sz="18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вовлечение</a:t>
            </a:r>
            <a:r>
              <a:rPr sz="18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школьников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8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их</a:t>
            </a:r>
            <a:r>
              <a:rPr sz="18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семей</a:t>
            </a:r>
            <a:r>
              <a:rPr sz="18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в</a:t>
            </a:r>
            <a:r>
              <a:rPr sz="18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изучение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8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сохранение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исторической</a:t>
            </a:r>
            <a:r>
              <a:rPr sz="18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памяти</a:t>
            </a:r>
            <a:r>
              <a:rPr sz="18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через</a:t>
            </a:r>
            <a:r>
              <a:rPr sz="18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призму</a:t>
            </a:r>
            <a:r>
              <a:rPr sz="18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34343"/>
                </a:solidFill>
                <a:latin typeface="Arial"/>
                <a:cs typeface="Arial"/>
              </a:rPr>
              <a:t>их</a:t>
            </a:r>
            <a:endParaRPr sz="1800">
              <a:latin typeface="Arial"/>
              <a:cs typeface="Arial"/>
            </a:endParaRPr>
          </a:p>
          <a:p>
            <a:pPr marL="12700" marR="145415">
              <a:lnSpc>
                <a:spcPct val="100000"/>
              </a:lnSpc>
            </a:pP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собственных</a:t>
            </a:r>
            <a:r>
              <a:rPr sz="18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семейных</a:t>
            </a:r>
            <a:r>
              <a:rPr sz="18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историй</a:t>
            </a:r>
            <a:r>
              <a:rPr sz="1800" spc="-7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или</a:t>
            </a:r>
            <a:r>
              <a:rPr sz="1800" spc="-7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историй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родного</a:t>
            </a:r>
            <a:r>
              <a:rPr sz="1800" spc="-1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края.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95215" y="2855974"/>
            <a:ext cx="7664196" cy="40020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931532" y="2014220"/>
            <a:ext cx="2592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34343"/>
                </a:solidFill>
                <a:latin typeface="Arial"/>
                <a:cs typeface="Arial"/>
              </a:rPr>
              <a:t>#Победа80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434343"/>
                </a:solidFill>
                <a:latin typeface="Arial"/>
                <a:cs typeface="Arial"/>
              </a:rPr>
              <a:t>официальный</a:t>
            </a:r>
            <a:r>
              <a:rPr sz="12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34343"/>
                </a:solidFill>
                <a:latin typeface="Arial"/>
                <a:cs typeface="Arial"/>
              </a:rPr>
              <a:t>хештег</a:t>
            </a:r>
            <a:r>
              <a:rPr sz="1200" spc="-7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"/>
                <a:cs typeface="Arial"/>
              </a:rPr>
              <a:t>празднования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7025" y="2562859"/>
            <a:ext cx="3100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#Победа80_Просвещение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434343"/>
                </a:solidFill>
                <a:latin typeface="Arial"/>
                <a:cs typeface="Arial"/>
              </a:rPr>
              <a:t>основной</a:t>
            </a:r>
            <a:r>
              <a:rPr sz="12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34343"/>
                </a:solidFill>
                <a:latin typeface="Arial"/>
                <a:cs typeface="Arial"/>
              </a:rPr>
              <a:t>хештег</a:t>
            </a:r>
            <a:r>
              <a:rPr sz="12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34343"/>
                </a:solidFill>
                <a:latin typeface="Arial"/>
                <a:cs typeface="Arial"/>
              </a:rPr>
              <a:t>Акции</a:t>
            </a:r>
            <a:r>
              <a:rPr sz="12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34343"/>
                </a:solidFill>
                <a:latin typeface="Arial"/>
                <a:cs typeface="Arial"/>
              </a:rPr>
              <a:t>ГК</a:t>
            </a:r>
            <a:r>
              <a:rPr sz="12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Arial"/>
                <a:cs typeface="Arial"/>
              </a:rPr>
              <a:t>«Просвещение»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761" y="3376041"/>
            <a:ext cx="446024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Акция</a:t>
            </a:r>
            <a:r>
              <a:rPr sz="1800" spc="-7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проходит</a:t>
            </a:r>
            <a:r>
              <a:rPr sz="18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на</a:t>
            </a:r>
            <a:r>
              <a:rPr sz="18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сайте</a:t>
            </a:r>
            <a:r>
              <a:rPr sz="18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«Наша</a:t>
            </a:r>
            <a:r>
              <a:rPr sz="18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Победа»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8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в </a:t>
            </a:r>
            <a:r>
              <a:rPr sz="1800" spc="-25" dirty="0">
                <a:solidFill>
                  <a:srgbClr val="434343"/>
                </a:solidFill>
                <a:latin typeface="Arial"/>
                <a:cs typeface="Arial"/>
              </a:rPr>
              <a:t>VK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Категории</a:t>
            </a:r>
            <a:r>
              <a:rPr sz="1600" b="1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для</a:t>
            </a:r>
            <a:r>
              <a:rPr sz="1600" b="1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34343"/>
                </a:solidFill>
                <a:latin typeface="Arial"/>
                <a:cs typeface="Arial"/>
              </a:rPr>
              <a:t>акции: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8761" y="4810505"/>
            <a:ext cx="242316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Наш</a:t>
            </a:r>
            <a:r>
              <a:rPr sz="16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школьный</a:t>
            </a:r>
            <a:r>
              <a:rPr sz="16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музей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Малая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 Родина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Труженики</a:t>
            </a:r>
            <a:r>
              <a:rPr sz="16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тыла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История</a:t>
            </a:r>
            <a:r>
              <a:rPr sz="16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моей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семьи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На</a:t>
            </a:r>
            <a:r>
              <a:rPr sz="1600" spc="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передовой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Письма с</a:t>
            </a:r>
            <a:r>
              <a:rPr sz="16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фронта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Дети</a:t>
            </a:r>
            <a:r>
              <a:rPr sz="16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войны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dirty="0"/>
              <a:t>период</a:t>
            </a:r>
            <a:r>
              <a:rPr spc="-20" dirty="0"/>
              <a:t> </a:t>
            </a:r>
            <a:r>
              <a:rPr dirty="0"/>
              <a:t>акции</a:t>
            </a:r>
            <a:r>
              <a:rPr spc="-25" dirty="0"/>
              <a:t> </a:t>
            </a:r>
            <a:r>
              <a:rPr dirty="0"/>
              <a:t>—</a:t>
            </a:r>
            <a:r>
              <a:rPr spc="-10" dirty="0"/>
              <a:t> </a:t>
            </a:r>
            <a:r>
              <a:rPr dirty="0"/>
              <a:t>27</a:t>
            </a:r>
            <a:r>
              <a:rPr spc="-15" dirty="0"/>
              <a:t> </a:t>
            </a:r>
            <a:r>
              <a:rPr spc="-25" dirty="0"/>
              <a:t>марта-</a:t>
            </a:r>
            <a:r>
              <a:rPr dirty="0"/>
              <a:t>31</a:t>
            </a:r>
            <a:r>
              <a:rPr spc="-5" dirty="0"/>
              <a:t> </a:t>
            </a:r>
            <a:r>
              <a:rPr dirty="0"/>
              <a:t>мая</a:t>
            </a:r>
            <a:r>
              <a:rPr spc="5" dirty="0"/>
              <a:t> </a:t>
            </a:r>
            <a:r>
              <a:rPr dirty="0"/>
              <a:t>2025</a:t>
            </a:r>
            <a:r>
              <a:rPr spc="-5" dirty="0"/>
              <a:t> </a:t>
            </a:r>
            <a:r>
              <a:rPr spc="-20" dirty="0"/>
              <a:t>года</a:t>
            </a: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27207" y="230124"/>
            <a:ext cx="1261872" cy="3581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72016" y="5533643"/>
            <a:ext cx="2919983" cy="13243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823" y="0"/>
            <a:ext cx="11545570" cy="6858000"/>
            <a:chOff x="646823" y="0"/>
            <a:chExt cx="115455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823" y="328548"/>
              <a:ext cx="7022071" cy="3285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278" y="786892"/>
              <a:ext cx="169570" cy="1841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997" y="710946"/>
              <a:ext cx="1727657" cy="330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4860" y="712216"/>
              <a:ext cx="4805171" cy="32893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93826" y="1334261"/>
            <a:ext cx="5603240" cy="4799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 marR="602615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Формат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передач</a:t>
            </a:r>
            <a:r>
              <a:rPr sz="16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о</a:t>
            </a:r>
            <a:r>
              <a:rPr sz="1600" spc="-7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защитниках</a:t>
            </a:r>
            <a:r>
              <a:rPr sz="16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Отечества: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интервью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с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историками;</a:t>
            </a:r>
            <a:r>
              <a:rPr sz="1600" spc="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документалистами;</a:t>
            </a:r>
            <a:r>
              <a:rPr sz="1600" spc="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представителями общественных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организаций</a:t>
            </a:r>
            <a:r>
              <a:rPr sz="16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фондов;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работниками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музеев</a:t>
            </a:r>
            <a:r>
              <a:rPr sz="16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архивов;</a:t>
            </a:r>
            <a:r>
              <a:rPr sz="16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психологами</a:t>
            </a:r>
            <a:r>
              <a:rPr sz="16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педагогами.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7305">
              <a:lnSpc>
                <a:spcPct val="100000"/>
              </a:lnSpc>
            </a:pPr>
            <a:r>
              <a:rPr sz="1600" b="1" spc="-10" dirty="0">
                <a:solidFill>
                  <a:srgbClr val="434343"/>
                </a:solidFill>
                <a:latin typeface="Arial"/>
                <a:cs typeface="Arial"/>
              </a:rPr>
              <a:t>Темы: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255904" indent="-228600">
              <a:lnSpc>
                <a:spcPct val="100000"/>
              </a:lnSpc>
              <a:buAutoNum type="arabicPeriod"/>
              <a:tabLst>
                <a:tab pos="255904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Вечный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зов</a:t>
            </a:r>
            <a:r>
              <a:rPr sz="16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памяти:</a:t>
            </a:r>
            <a:r>
              <a:rPr sz="16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читаем</a:t>
            </a:r>
            <a:r>
              <a:rPr sz="16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стихи</a:t>
            </a:r>
            <a:r>
              <a:rPr sz="16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поэтов-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фронтовиков</a:t>
            </a:r>
            <a:endParaRPr sz="1600">
              <a:latin typeface="Arial"/>
              <a:cs typeface="Arial"/>
            </a:endParaRPr>
          </a:p>
          <a:p>
            <a:pPr marL="255904" indent="-228600">
              <a:lnSpc>
                <a:spcPct val="100000"/>
              </a:lnSpc>
              <a:buAutoNum type="arabicPeriod"/>
              <a:tabLst>
                <a:tab pos="255904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Смелого</a:t>
            </a:r>
            <a:r>
              <a:rPr sz="16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пуля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боится: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образ</a:t>
            </a:r>
            <a:r>
              <a:rPr sz="1600" spc="-7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защитника</a:t>
            </a:r>
            <a:r>
              <a:rPr sz="16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</a:t>
            </a:r>
            <a:r>
              <a:rPr sz="16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военной</a:t>
            </a:r>
            <a:r>
              <a:rPr sz="16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прозе</a:t>
            </a:r>
            <a:endParaRPr sz="1600">
              <a:latin typeface="Arial"/>
              <a:cs typeface="Arial"/>
            </a:endParaRPr>
          </a:p>
          <a:p>
            <a:pPr marL="255904" indent="-228600">
              <a:lnSpc>
                <a:spcPct val="100000"/>
              </a:lnSpc>
              <a:buAutoNum type="arabicPeriod"/>
              <a:tabLst>
                <a:tab pos="255904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Как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говорить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с</a:t>
            </a:r>
            <a:r>
              <a:rPr sz="16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детьми</a:t>
            </a:r>
            <a:r>
              <a:rPr sz="16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войне: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бережно,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честно,</a:t>
            </a:r>
            <a:r>
              <a:rPr sz="16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434343"/>
                </a:solidFill>
                <a:latin typeface="Arial"/>
                <a:cs typeface="Arial"/>
              </a:rPr>
              <a:t>по-</a:t>
            </a:r>
            <a:endParaRPr sz="1600">
              <a:latin typeface="Arial"/>
              <a:cs typeface="Arial"/>
            </a:endParaRPr>
          </a:p>
          <a:p>
            <a:pPr marL="255904">
              <a:lnSpc>
                <a:spcPct val="100000"/>
              </a:lnSpc>
            </a:pP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человечески</a:t>
            </a:r>
            <a:endParaRPr sz="1600">
              <a:latin typeface="Arial"/>
              <a:cs typeface="Arial"/>
            </a:endParaRPr>
          </a:p>
          <a:p>
            <a:pPr marL="255904" marR="689610" indent="-2286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55904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Когда</a:t>
            </a:r>
            <a:r>
              <a:rPr sz="16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человек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перестаёт</a:t>
            </a:r>
            <a:r>
              <a:rPr sz="16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им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быть:</a:t>
            </a:r>
            <a:r>
              <a:rPr sz="16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как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говорить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о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преступлениях</a:t>
            </a:r>
            <a:r>
              <a:rPr sz="1600" spc="-7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против</a:t>
            </a:r>
            <a:r>
              <a:rPr sz="1600" spc="-9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человечности</a:t>
            </a:r>
            <a:endParaRPr sz="1600">
              <a:latin typeface="Arial"/>
              <a:cs typeface="Arial"/>
            </a:endParaRPr>
          </a:p>
          <a:p>
            <a:pPr marL="255904" indent="-228600">
              <a:lnSpc>
                <a:spcPct val="100000"/>
              </a:lnSpc>
              <a:buAutoNum type="arabicPeriod" startAt="4"/>
              <a:tabLst>
                <a:tab pos="255904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Битва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за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Москву:</a:t>
            </a:r>
            <a:r>
              <a:rPr sz="16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военные</a:t>
            </a:r>
            <a:r>
              <a:rPr sz="16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операции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их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значение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85"/>
              </a:spcBef>
              <a:buClr>
                <a:srgbClr val="434343"/>
              </a:buClr>
              <a:buFont typeface="Arial"/>
              <a:buAutoNum type="arabicPeriod" startAt="4"/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Направления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вебинаров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для</a:t>
            </a:r>
            <a:r>
              <a:rPr sz="16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педагогов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родителей:</a:t>
            </a:r>
            <a:endParaRPr sz="1600">
              <a:latin typeface="Arial"/>
              <a:cs typeface="Arial"/>
            </a:endParaRPr>
          </a:p>
          <a:p>
            <a:pPr marL="355600" lvl="1" indent="-3429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5600" algn="l"/>
              </a:tabLst>
            </a:pP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Патриотическое</a:t>
            </a:r>
            <a:r>
              <a:rPr sz="16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воспитание</a:t>
            </a:r>
            <a:endParaRPr sz="1600">
              <a:latin typeface="Arial"/>
              <a:cs typeface="Arial"/>
            </a:endParaRPr>
          </a:p>
          <a:p>
            <a:pPr marL="355600" lvl="1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Военная</a:t>
            </a:r>
            <a:r>
              <a:rPr sz="16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история</a:t>
            </a:r>
            <a:endParaRPr sz="1600">
              <a:latin typeface="Arial"/>
              <a:cs typeface="Arial"/>
            </a:endParaRPr>
          </a:p>
          <a:p>
            <a:pPr marL="355600" lvl="1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Игры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литература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для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детей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27207" y="230124"/>
            <a:ext cx="1261872" cy="358139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510528" y="1306067"/>
            <a:ext cx="5681980" cy="5552440"/>
            <a:chOff x="6510528" y="1306067"/>
            <a:chExt cx="5681980" cy="55524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72016" y="5533643"/>
              <a:ext cx="2919983" cy="13243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0528" y="1306067"/>
              <a:ext cx="5178552" cy="46421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65208" y="1363979"/>
              <a:ext cx="1274063" cy="41147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954" y="332866"/>
            <a:ext cx="5153228" cy="3242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0628" y="1112266"/>
            <a:ext cx="56769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Факты</a:t>
            </a:r>
            <a:r>
              <a:rPr sz="1600" b="1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о</a:t>
            </a:r>
            <a:r>
              <a:rPr sz="1600" b="1" spc="3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войне</a:t>
            </a:r>
            <a:r>
              <a:rPr sz="1600" b="1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фотографиях,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картинах, письмах,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других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архивных</a:t>
            </a:r>
            <a:r>
              <a:rPr sz="16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документах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 marR="9144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Подборка</a:t>
            </a:r>
            <a:r>
              <a:rPr sz="1600" b="1" spc="-7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художественных</a:t>
            </a:r>
            <a:r>
              <a:rPr sz="16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произведений</a:t>
            </a:r>
            <a:r>
              <a:rPr sz="16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(книги,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картины,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памятники),</a:t>
            </a:r>
            <a:r>
              <a:rPr sz="16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объединённые</a:t>
            </a:r>
            <a:r>
              <a:rPr sz="1600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общей</a:t>
            </a:r>
            <a:r>
              <a:rPr sz="1600" spc="-8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тематикой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solidFill>
                  <a:srgbClr val="434343"/>
                </a:solidFill>
                <a:latin typeface="Arial"/>
                <a:cs typeface="Arial"/>
              </a:rPr>
              <a:t>Игра-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квест</a:t>
            </a:r>
            <a:r>
              <a:rPr sz="1600" b="1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(анонс</a:t>
            </a:r>
            <a:r>
              <a:rPr sz="16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</a:t>
            </a:r>
            <a:r>
              <a:rPr sz="16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апреле)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02323" y="3985259"/>
            <a:ext cx="5789930" cy="2872740"/>
            <a:chOff x="6402323" y="3985259"/>
            <a:chExt cx="5789930" cy="28727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2016" y="5533643"/>
              <a:ext cx="2919983" cy="13243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2323" y="3985259"/>
              <a:ext cx="5137404" cy="200253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626363" y="230124"/>
            <a:ext cx="11062970" cy="5763895"/>
            <a:chOff x="626363" y="230124"/>
            <a:chExt cx="11062970" cy="57638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27207" y="230124"/>
              <a:ext cx="1261872" cy="3581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2323" y="925068"/>
              <a:ext cx="5137404" cy="28559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6363" y="3998976"/>
              <a:ext cx="5366004" cy="19949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526" y="328168"/>
            <a:ext cx="4993068" cy="3074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1588" y="929386"/>
            <a:ext cx="106197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Факты</a:t>
            </a:r>
            <a:r>
              <a:rPr sz="1600" b="1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об</a:t>
            </a:r>
            <a:r>
              <a:rPr sz="1600" b="1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издательстве в</a:t>
            </a:r>
            <a:r>
              <a:rPr sz="1600" b="1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период</a:t>
            </a:r>
            <a:r>
              <a:rPr sz="1600" b="1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войны</a:t>
            </a:r>
            <a:r>
              <a:rPr sz="1600" b="1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34343"/>
                </a:solidFill>
                <a:latin typeface="Arial"/>
                <a:cs typeface="Arial"/>
              </a:rPr>
              <a:t>1941-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1945</a:t>
            </a:r>
            <a:r>
              <a:rPr sz="1600" b="1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гг</a:t>
            </a:r>
            <a:r>
              <a:rPr sz="1600" b="1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фотографиях,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письмах,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других</a:t>
            </a:r>
            <a:r>
              <a:rPr sz="16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архивных</a:t>
            </a:r>
            <a:r>
              <a:rPr sz="16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документах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Фильм</a:t>
            </a:r>
            <a:r>
              <a:rPr sz="1600" b="1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об</a:t>
            </a:r>
            <a:r>
              <a:rPr sz="1600" b="1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издательстве</a:t>
            </a:r>
            <a:r>
              <a:rPr sz="1600" b="1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434343"/>
                </a:solidFill>
                <a:latin typeface="Arial"/>
                <a:cs typeface="Arial"/>
              </a:rPr>
              <a:t>«Просвещение»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</a:t>
            </a:r>
            <a:r>
              <a:rPr sz="16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годы</a:t>
            </a:r>
            <a:r>
              <a:rPr sz="1600" spc="-6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войны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ко</a:t>
            </a:r>
            <a:r>
              <a:rPr sz="16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34343"/>
                </a:solidFill>
                <a:latin typeface="Arial"/>
                <a:cs typeface="Arial"/>
              </a:rPr>
              <a:t>дню</a:t>
            </a:r>
            <a:r>
              <a:rPr sz="16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34343"/>
                </a:solidFill>
                <a:latin typeface="Arial"/>
                <a:cs typeface="Arial"/>
              </a:rPr>
              <a:t>Победы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5695" y="230124"/>
            <a:ext cx="11073765" cy="6560820"/>
            <a:chOff x="615695" y="230124"/>
            <a:chExt cx="11073765" cy="65608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7207" y="230124"/>
              <a:ext cx="1261872" cy="3581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411" y="2001012"/>
              <a:ext cx="5337048" cy="22997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99" y="2001012"/>
              <a:ext cx="5259324" cy="2322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95" y="4489702"/>
              <a:ext cx="5362956" cy="230123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085332" y="4489703"/>
            <a:ext cx="6106795" cy="2368550"/>
            <a:chOff x="6085332" y="4489703"/>
            <a:chExt cx="6106795" cy="236855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72016" y="5533643"/>
              <a:ext cx="2919983" cy="13243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5332" y="4489703"/>
              <a:ext cx="5269992" cy="236829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5292" y="0"/>
            <a:ext cx="11757025" cy="6858000"/>
            <a:chOff x="435292" y="0"/>
            <a:chExt cx="117570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292" y="2419350"/>
              <a:ext cx="3691445" cy="2796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016" y="960119"/>
              <a:ext cx="1876044" cy="5334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16" y="0"/>
              <a:ext cx="11682984" cy="453085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78358" y="2853309"/>
            <a:ext cx="5665470" cy="197294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80"/>
              </a:spcBef>
            </a:pPr>
            <a:r>
              <a:rPr sz="1800" b="1" dirty="0">
                <a:solidFill>
                  <a:srgbClr val="434343"/>
                </a:solidFill>
                <a:latin typeface="Arial"/>
                <a:cs typeface="Arial"/>
              </a:rPr>
              <a:t>Богаенко</a:t>
            </a:r>
            <a:r>
              <a:rPr sz="1800" b="1" spc="-9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343"/>
                </a:solidFill>
                <a:latin typeface="Arial"/>
                <a:cs typeface="Arial"/>
              </a:rPr>
              <a:t>Наталья</a:t>
            </a:r>
            <a:r>
              <a:rPr sz="1800" b="1" spc="-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34343"/>
                </a:solidFill>
                <a:latin typeface="Arial"/>
                <a:cs typeface="Arial"/>
              </a:rPr>
              <a:t>Николаевна</a:t>
            </a:r>
            <a:endParaRPr sz="1800">
              <a:latin typeface="Arial"/>
              <a:cs typeface="Arial"/>
            </a:endParaRPr>
          </a:p>
          <a:p>
            <a:pPr marL="17145">
              <a:lnSpc>
                <a:spcPts val="2050"/>
              </a:lnSpc>
              <a:spcBef>
                <a:spcPts val="780"/>
              </a:spcBef>
            </a:pP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Начальник</a:t>
            </a:r>
            <a:r>
              <a:rPr sz="1800" spc="-10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434343"/>
                </a:solidFill>
                <a:latin typeface="Arial"/>
                <a:cs typeface="Arial"/>
              </a:rPr>
              <a:t>отдела</a:t>
            </a:r>
            <a:r>
              <a:rPr sz="1800" spc="-8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контент-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маркетинга</a:t>
            </a:r>
            <a:r>
              <a:rPr sz="1800" spc="-8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434343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17145">
              <a:lnSpc>
                <a:spcPts val="2050"/>
              </a:lnSpc>
            </a:pP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специальных</a:t>
            </a:r>
            <a:r>
              <a:rPr sz="18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проектов</a:t>
            </a:r>
            <a:r>
              <a:rPr sz="18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ГК</a:t>
            </a:r>
            <a:r>
              <a:rPr sz="1800" spc="-5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«Просвещение»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434343"/>
                </a:solidFill>
                <a:latin typeface="Arial"/>
                <a:cs typeface="Arial"/>
              </a:rPr>
              <a:t>Конрат</a:t>
            </a:r>
            <a:r>
              <a:rPr sz="1800" b="1" spc="-7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34343"/>
                </a:solidFill>
                <a:latin typeface="Arial"/>
                <a:cs typeface="Arial"/>
              </a:rPr>
              <a:t>Ксения</a:t>
            </a:r>
            <a:r>
              <a:rPr sz="1800" b="1" spc="-8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34343"/>
                </a:solidFill>
                <a:latin typeface="Arial"/>
                <a:cs typeface="Arial"/>
              </a:rPr>
              <a:t>Игоревна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Руководитель</a:t>
            </a:r>
            <a:r>
              <a:rPr sz="18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434343"/>
                </a:solidFill>
                <a:latin typeface="Arial"/>
                <a:cs typeface="Arial"/>
              </a:rPr>
              <a:t>интернет-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проектов</a:t>
            </a:r>
            <a:r>
              <a:rPr sz="18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ГК</a:t>
            </a:r>
            <a:r>
              <a:rPr sz="18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«Просвещение»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86600" y="5612892"/>
            <a:ext cx="3496055" cy="1069847"/>
            <a:chOff x="7086600" y="5612892"/>
            <a:chExt cx="3496055" cy="1069847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3572" y="6416040"/>
              <a:ext cx="1527048" cy="2666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75420" y="5748528"/>
              <a:ext cx="1507235" cy="4251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86600" y="5612892"/>
              <a:ext cx="1540763" cy="6964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075420" y="6406896"/>
              <a:ext cx="1185672" cy="26974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78358" y="5136641"/>
            <a:ext cx="2903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434343"/>
                </a:solidFill>
                <a:latin typeface="Arial"/>
                <a:cs typeface="Arial"/>
              </a:rPr>
              <a:t>Оргкомитет:</a:t>
            </a:r>
            <a:r>
              <a:rPr sz="18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0075A1"/>
                </a:solidFill>
                <a:uFill>
                  <a:solidFill>
                    <a:srgbClr val="0075A1"/>
                  </a:solidFill>
                </a:uFill>
                <a:latin typeface="Arial"/>
                <a:cs typeface="Arial"/>
                <a:hlinkClick r:id="rId9"/>
              </a:rPr>
              <a:t>chek@prosv.ru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14" name="object 14"/>
          <p:cNvSpPr txBox="1"/>
          <p:nvPr/>
        </p:nvSpPr>
        <p:spPr>
          <a:xfrm>
            <a:off x="378358" y="5685231"/>
            <a:ext cx="38373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По</a:t>
            </a:r>
            <a:r>
              <a:rPr sz="1800" spc="-4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всем</a:t>
            </a:r>
            <a:r>
              <a:rPr sz="1800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34343"/>
                </a:solidFill>
                <a:latin typeface="Arial"/>
                <a:cs typeface="Arial"/>
              </a:rPr>
              <a:t>вопросам:</a:t>
            </a:r>
            <a:r>
              <a:rPr sz="18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u="sng" spc="-10" dirty="0">
                <a:solidFill>
                  <a:srgbClr val="0075A1"/>
                </a:solidFill>
                <a:uFill>
                  <a:solidFill>
                    <a:srgbClr val="0075A1"/>
                  </a:solidFill>
                </a:uFill>
                <a:latin typeface="Arial"/>
                <a:cs typeface="Arial"/>
                <a:hlinkClick r:id="rId10"/>
              </a:rPr>
              <a:t>vopros@prosv.ru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66229" y="5109209"/>
            <a:ext cx="184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34343"/>
                </a:solidFill>
                <a:latin typeface="Arial"/>
                <a:cs typeface="Arial"/>
              </a:rPr>
              <a:t>При</a:t>
            </a:r>
            <a:r>
              <a:rPr sz="1800" b="1" spc="-4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34343"/>
                </a:solidFill>
                <a:latin typeface="Arial"/>
                <a:cs typeface="Arial"/>
              </a:rPr>
              <a:t>поддержке: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5400" y="4980559"/>
            <a:ext cx="1833372" cy="16960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5A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3168</TotalTime>
  <Words>445</Words>
  <Application>Microsoft Office PowerPoint</Application>
  <PresentationFormat>Широкоэкранный</PresentationFormat>
  <Paragraphs>76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Trebuchet MS</vt:lpstr>
      <vt:lpstr>Wingdings</vt:lpstr>
      <vt:lpstr>Office Theme</vt:lpstr>
      <vt:lpstr>Всероссийский культурно- просветительский проект «Наша Победа»</vt:lpstr>
      <vt:lpstr>старт — март 2025 года</vt:lpstr>
      <vt:lpstr>период акции — 27 марта-31 мая 2025 года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Ольга Сергеевна</dc:creator>
  <cp:lastModifiedBy>Долбилова Юлия Викторовна</cp:lastModifiedBy>
  <cp:revision>4</cp:revision>
  <dcterms:created xsi:type="dcterms:W3CDTF">2025-04-01T10:01:48Z</dcterms:created>
  <dcterms:modified xsi:type="dcterms:W3CDTF">2025-04-04T13:29:45Z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2025-04-01T00:00:00Z</vt:filetime>
  </property>
  <property fmtid="{D5CDD505-2E9C-101B-9397-08002B2CF9AE}" pid="5" name="Producer">
    <vt:lpwstr>3-Heights(TM) PDF Security Shell 4.8.25.2 (http://www.pdf-tools.com)</vt:lpwstr>
  </property>
</Properties>
</file>