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71" r:id="rId4"/>
    <p:sldId id="278" r:id="rId5"/>
    <p:sldId id="259" r:id="rId6"/>
    <p:sldId id="260" r:id="rId7"/>
    <p:sldId id="286" r:id="rId8"/>
    <p:sldId id="261" r:id="rId9"/>
    <p:sldId id="262" r:id="rId10"/>
    <p:sldId id="263" r:id="rId11"/>
    <p:sldId id="264" r:id="rId12"/>
    <p:sldId id="265" r:id="rId13"/>
    <p:sldId id="285" r:id="rId14"/>
    <p:sldId id="277" r:id="rId15"/>
    <p:sldId id="274" r:id="rId16"/>
    <p:sldId id="284" r:id="rId17"/>
    <p:sldId id="266" r:id="rId18"/>
    <p:sldId id="272" r:id="rId19"/>
    <p:sldId id="267" r:id="rId20"/>
    <p:sldId id="287" r:id="rId21"/>
    <p:sldId id="279" r:id="rId22"/>
    <p:sldId id="280" r:id="rId23"/>
    <p:sldId id="282" r:id="rId24"/>
    <p:sldId id="281" r:id="rId25"/>
    <p:sldId id="289" r:id="rId26"/>
    <p:sldId id="290" r:id="rId27"/>
    <p:sldId id="276" r:id="rId28"/>
    <p:sldId id="268" r:id="rId29"/>
    <p:sldId id="273" r:id="rId30"/>
    <p:sldId id="269" r:id="rId31"/>
    <p:sldId id="275" r:id="rId32"/>
    <p:sldId id="270" r:id="rId3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6" d="100"/>
          <a:sy n="86" d="100"/>
        </p:scale>
        <p:origin x="-90" y="-3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Овал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7BB5729-3B5E-4789-B3EC-69C0A5A9A09E}" type="datetimeFigureOut">
              <a:rPr lang="ru-RU"/>
              <a:pPr>
                <a:defRPr/>
              </a:pPr>
              <a:t>26.02.2015</a:t>
            </a:fld>
            <a:endParaRPr lang="ru-RU"/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3EADC86-0F74-4128-BFB9-0D31FB78E2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B3F19-6029-40FF-8A17-C37A9E255F8D}" type="datetimeFigureOut">
              <a:rPr lang="ru-RU"/>
              <a:pPr>
                <a:defRPr/>
              </a:pPr>
              <a:t>26.02.2015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7F97C6-266B-4253-8A89-94ECD171F9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B46C21-367E-47C4-A31F-F089E3D17A6E}" type="datetimeFigureOut">
              <a:rPr lang="ru-RU"/>
              <a:pPr>
                <a:defRPr/>
              </a:pPr>
              <a:t>26.02.2015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88BAF9-9F09-486D-B33F-01943A6507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F1FBE-4AC6-4AB0-B4A3-1436793784AF}" type="datetimeFigureOut">
              <a:rPr lang="ru-RU"/>
              <a:pPr>
                <a:defRPr/>
              </a:pPr>
              <a:t>26.02.2015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E7ADD2-EF46-44C1-91AB-9C975B35A8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Овал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7" name="Овал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9A42267-F2FC-4F17-A320-D7A5576284E3}" type="datetimeFigureOut">
              <a:rPr lang="ru-RU"/>
              <a:pPr>
                <a:defRPr/>
              </a:pPr>
              <a:t>26.02.2015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CB0AB1A-E988-4672-8AEA-CE6EB3FFBD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B36A61-F2CB-4BF5-8896-C1A7C33D7FA8}" type="datetimeFigureOut">
              <a:rPr lang="ru-RU"/>
              <a:pPr>
                <a:defRPr/>
              </a:pPr>
              <a:t>26.02.2015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B8EB5-F55D-411D-867D-EB9BA92C4D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9393BAA-F310-40B1-B596-6215EC552660}" type="datetimeFigureOut">
              <a:rPr lang="ru-RU"/>
              <a:pPr>
                <a:defRPr/>
              </a:pPr>
              <a:t>26.02.2015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92DE351-979F-47FD-9450-7B7791DA06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8DB92F-C34F-4007-B381-50696FDCDD67}" type="datetimeFigureOut">
              <a:rPr lang="ru-RU"/>
              <a:pPr>
                <a:defRPr/>
              </a:pPr>
              <a:t>26.02.2015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EB27F1-6BA5-41A7-AAC0-D3B0D40C91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Прямоугольник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D970A82-E6F3-4734-8A14-A782C9D8BA45}" type="datetimeFigureOut">
              <a:rPr lang="ru-RU"/>
              <a:pPr>
                <a:defRPr/>
              </a:pPr>
              <a:t>26.02.2015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46B5165-A086-47E5-AEC8-C03AB0E840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2BDD359-8650-4E4E-833B-F11D2B872F72}" type="datetimeFigureOut">
              <a:rPr lang="ru-RU"/>
              <a:pPr>
                <a:defRPr/>
              </a:pPr>
              <a:t>26.02.2015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6CB5A8A-23C9-4599-B254-FA3CC7CB8D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</a:endParaRPr>
          </a:p>
        </p:txBody>
      </p:sp>
      <p:sp>
        <p:nvSpPr>
          <p:cNvPr id="6" name="Блок-схема: процесс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7" name="Блок-схема: процесс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B7F6D87-F009-4535-ADD3-8E4C1B54C7EC}" type="datetimeFigureOut">
              <a:rPr lang="ru-RU"/>
              <a:pPr>
                <a:defRPr/>
              </a:pPr>
              <a:t>26.02.2015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C96DEA3-17D7-494C-84E2-A0716B4F78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57" name="Текст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fld id="{35614D97-CDE1-4DC1-86B2-F2050CD80740}" type="datetimeFigureOut">
              <a:rPr lang="ru-RU"/>
              <a:pPr>
                <a:defRPr/>
              </a:pPr>
              <a:t>26.02.2015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33016FBD-C2BC-410A-ABB5-82DD28525B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889" r:id="rId2"/>
    <p:sldLayoutId id="2147483895" r:id="rId3"/>
    <p:sldLayoutId id="2147483890" r:id="rId4"/>
    <p:sldLayoutId id="2147483896" r:id="rId5"/>
    <p:sldLayoutId id="2147483891" r:id="rId6"/>
    <p:sldLayoutId id="2147483897" r:id="rId7"/>
    <p:sldLayoutId id="2147483898" r:id="rId8"/>
    <p:sldLayoutId id="2147483899" r:id="rId9"/>
    <p:sldLayoutId id="2147483892" r:id="rId10"/>
    <p:sldLayoutId id="214748389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5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571500" y="0"/>
            <a:ext cx="8358218" cy="1142985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i="1" dirty="0" smtClean="0">
                <a:solidFill>
                  <a:schemeClr val="tx2">
                    <a:satMod val="130000"/>
                  </a:schemeClr>
                </a:solidFill>
              </a:rPr>
              <a:t>Подготовка к военной службе учащихся юношей МБОУ </a:t>
            </a:r>
            <a:r>
              <a:rPr lang="ru-RU" sz="3200" i="1" dirty="0" err="1" smtClean="0">
                <a:solidFill>
                  <a:schemeClr val="tx2">
                    <a:satMod val="130000"/>
                  </a:schemeClr>
                </a:solidFill>
              </a:rPr>
              <a:t>Левашовская</a:t>
            </a:r>
            <a:r>
              <a:rPr lang="ru-RU" sz="3200" i="1" dirty="0" smtClean="0">
                <a:solidFill>
                  <a:schemeClr val="tx2">
                    <a:satMod val="130000"/>
                  </a:schemeClr>
                </a:solidFill>
              </a:rPr>
              <a:t>   СОШ</a:t>
            </a:r>
            <a:endParaRPr lang="ru-RU" sz="3200" b="1" i="1" dirty="0" smtClean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9220" name="Прямоугольник 5"/>
          <p:cNvSpPr>
            <a:spLocks noChangeArrowheads="1"/>
          </p:cNvSpPr>
          <p:nvPr/>
        </p:nvSpPr>
        <p:spPr bwMode="auto">
          <a:xfrm>
            <a:off x="1214414" y="5286388"/>
            <a:ext cx="757242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2" algn="r"/>
            <a:r>
              <a:rPr lang="ru-RU" dirty="0"/>
              <a:t>Из опыта работы преподавателя –организатора ОБЖ  </a:t>
            </a:r>
            <a:r>
              <a:rPr lang="ru-RU" dirty="0" err="1"/>
              <a:t>Шихмагомедовой</a:t>
            </a:r>
            <a:r>
              <a:rPr lang="ru-RU" dirty="0"/>
              <a:t> Ирины Вениаминовны</a:t>
            </a:r>
          </a:p>
        </p:txBody>
      </p:sp>
      <p:sp>
        <p:nvSpPr>
          <p:cNvPr id="9221" name="Прямоугольник 6"/>
          <p:cNvSpPr>
            <a:spLocks noChangeArrowheads="1"/>
          </p:cNvSpPr>
          <p:nvPr/>
        </p:nvSpPr>
        <p:spPr bwMode="auto">
          <a:xfrm>
            <a:off x="3000364" y="6286520"/>
            <a:ext cx="31432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vl="2"/>
            <a:r>
              <a:rPr lang="ru-RU" dirty="0"/>
              <a:t>с. </a:t>
            </a:r>
            <a:r>
              <a:rPr lang="ru-RU" dirty="0" err="1"/>
              <a:t>Левашово</a:t>
            </a:r>
            <a:r>
              <a:rPr lang="ru-RU" dirty="0"/>
              <a:t> 2014г.</a:t>
            </a:r>
          </a:p>
        </p:txBody>
      </p:sp>
      <p:pic>
        <p:nvPicPr>
          <p:cNvPr id="7" name="Рисунок 6" descr="lev_school_w300_h17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4480" y="1142984"/>
            <a:ext cx="6072230" cy="392909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571500" y="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400" dirty="0" smtClean="0">
                <a:solidFill>
                  <a:schemeClr val="tx2">
                    <a:satMod val="130000"/>
                  </a:schemeClr>
                </a:solidFill>
              </a:rPr>
              <a:t>На сборах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5750" y="4786313"/>
            <a:ext cx="4183063" cy="785812"/>
          </a:xfrm>
        </p:spPr>
        <p:txBody>
          <a:bodyPr rtlCol="0"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600" b="1" i="1" dirty="0" smtClean="0"/>
              <a:t>Сборка и разборка автомата.</a:t>
            </a:r>
            <a:endParaRPr lang="ru-RU" sz="2600" b="1" i="1" dirty="0"/>
          </a:p>
        </p:txBody>
      </p:sp>
      <p:sp>
        <p:nvSpPr>
          <p:cNvPr id="18436" name="Текст 4"/>
          <p:cNvSpPr>
            <a:spLocks noGrp="1"/>
          </p:cNvSpPr>
          <p:nvPr>
            <p:ph type="body" sz="half" idx="3"/>
          </p:nvPr>
        </p:nvSpPr>
        <p:spPr>
          <a:xfrm>
            <a:off x="4643438" y="4786313"/>
            <a:ext cx="4214812" cy="785812"/>
          </a:xfrm>
        </p:spPr>
        <p:txBody>
          <a:bodyPr/>
          <a:lstStyle/>
          <a:p>
            <a:pPr marL="63500" eaLnBrk="1" hangingPunct="1">
              <a:buFont typeface="Arial" charset="0"/>
              <a:buNone/>
            </a:pPr>
            <a:r>
              <a:rPr lang="ru-RU" sz="2000" b="1" i="1" smtClean="0"/>
              <a:t>«Тяжело в учении – легко  в бою!» </a:t>
            </a:r>
          </a:p>
        </p:txBody>
      </p:sp>
      <p:pic>
        <p:nvPicPr>
          <p:cNvPr id="18437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0063" y="1071563"/>
            <a:ext cx="3960812" cy="3357562"/>
          </a:xfrm>
        </p:spPr>
      </p:pic>
      <p:pic>
        <p:nvPicPr>
          <p:cNvPr id="1843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0563" y="1071563"/>
            <a:ext cx="4319587" cy="3357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8439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0563" y="1071563"/>
            <a:ext cx="4319587" cy="3357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 bwMode="auto">
          <a:xfrm>
            <a:off x="857250" y="428625"/>
            <a:ext cx="7572375" cy="500063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ru-RU" sz="4800" smtClean="0"/>
              <a:t>Результаты сборов</a:t>
            </a:r>
          </a:p>
        </p:txBody>
      </p:sp>
      <p:sp>
        <p:nvSpPr>
          <p:cNvPr id="19459" name="Текст 2"/>
          <p:cNvSpPr>
            <a:spLocks noGrp="1"/>
          </p:cNvSpPr>
          <p:nvPr>
            <p:ph type="body" sz="half" idx="2"/>
          </p:nvPr>
        </p:nvSpPr>
        <p:spPr>
          <a:xfrm>
            <a:off x="838200" y="4857750"/>
            <a:ext cx="4419600" cy="714375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sz="1800" b="1" i="1" smtClean="0"/>
              <a:t>Стрелковая подготовка – одно из любимых занятий обучающихся во время проведения учебных сборов.</a:t>
            </a:r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1269" name="Содержимое 8"/>
          <p:cNvSpPr>
            <a:spLocks noGrp="1"/>
          </p:cNvSpPr>
          <p:nvPr>
            <p:ph sz="quarter" idx="4294967295"/>
          </p:nvPr>
        </p:nvSpPr>
        <p:spPr>
          <a:xfrm>
            <a:off x="5357813" y="1000125"/>
            <a:ext cx="3571875" cy="5572125"/>
          </a:xfrm>
        </p:spPr>
        <p:txBody>
          <a:bodyPr>
            <a:normAutofit fontScale="92500" lnSpcReduction="20000"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К участию в учебных сборах  в 2013 году были привлечены   все обучающиеся –юноши 10 класса, в количестве  3х человек.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Общая оценка за сборы 25% - «5», 75 % - «4».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В 2014 году – 2 человека, 50% - «5», 50%- «4».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b="1" dirty="0" smtClean="0"/>
          </a:p>
        </p:txBody>
      </p:sp>
      <p:pic>
        <p:nvPicPr>
          <p:cNvPr id="1946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250" y="1143000"/>
            <a:ext cx="4357688" cy="3606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428625" y="357188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tx2">
                    <a:satMod val="130000"/>
                  </a:schemeClr>
                </a:solidFill>
              </a:rPr>
              <a:t>Внеклассная работа по подготовке к военной службе</a:t>
            </a:r>
            <a:br>
              <a:rPr lang="ru-RU" sz="3200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ru-RU" sz="3200" dirty="0" smtClean="0">
                <a:solidFill>
                  <a:schemeClr val="tx2">
                    <a:satMod val="130000"/>
                  </a:schemeClr>
                </a:solidFill>
              </a:rPr>
              <a:t>Школьные военно-спортивные соревнования.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750" y="4724400"/>
            <a:ext cx="4043363" cy="1500188"/>
          </a:xfrm>
        </p:spPr>
        <p:txBody>
          <a:bodyPr rtlCol="0"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dirty="0" smtClean="0"/>
              <a:t>Занятия физической культурой  проходят на школьном стадионе, в  спортивном  и тренажерном зале, имеются элементы полосы препятствий. В2014 году построена современная спортивная площадка.</a:t>
            </a:r>
            <a:endParaRPr lang="ru-RU" b="1" i="1" dirty="0"/>
          </a:p>
        </p:txBody>
      </p:sp>
      <p:sp>
        <p:nvSpPr>
          <p:cNvPr id="20484" name="Текст 4"/>
          <p:cNvSpPr>
            <a:spLocks noGrp="1"/>
          </p:cNvSpPr>
          <p:nvPr>
            <p:ph type="body" sz="half" idx="3"/>
          </p:nvPr>
        </p:nvSpPr>
        <p:spPr>
          <a:xfrm>
            <a:off x="4714875" y="4714875"/>
            <a:ext cx="4071938" cy="1428750"/>
          </a:xfrm>
        </p:spPr>
        <p:txBody>
          <a:bodyPr/>
          <a:lstStyle/>
          <a:p>
            <a:pPr marL="63500" eaLnBrk="1" hangingPunct="1"/>
            <a:r>
              <a:rPr lang="ru-RU" sz="1400" b="1" i="1" dirty="0" smtClean="0"/>
              <a:t>Площадка используется  для проведения:  учебных сборов, конкурсов по основам военной службы , соревнований по военно-спортивному многоборью.</a:t>
            </a:r>
          </a:p>
        </p:txBody>
      </p:sp>
      <p:pic>
        <p:nvPicPr>
          <p:cNvPr id="20485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71500" y="1714500"/>
            <a:ext cx="4035425" cy="2714625"/>
          </a:xfrm>
        </p:spPr>
      </p:pic>
      <p:pic>
        <p:nvPicPr>
          <p:cNvPr id="20486" name="Picture 7" descr="E:\Ирине Вениаминовне\DSC_072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14875" y="1747838"/>
            <a:ext cx="3984625" cy="26479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3600" dirty="0" smtClean="0"/>
              <a:t>Внеклассная работа по подготовке к военной службе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21507" name="Содержимое 4"/>
          <p:cNvSpPr>
            <a:spLocks noGrp="1"/>
          </p:cNvSpPr>
          <p:nvPr>
            <p:ph idx="1"/>
          </p:nvPr>
        </p:nvSpPr>
        <p:spPr>
          <a:xfrm>
            <a:off x="1071538" y="1447800"/>
            <a:ext cx="7862912" cy="5124472"/>
          </a:xfrm>
        </p:spPr>
        <p:txBody>
          <a:bodyPr/>
          <a:lstStyle/>
          <a:p>
            <a:pPr marL="392113" indent="-273050"/>
            <a:r>
              <a:rPr lang="ru-RU" sz="2000" b="1" i="1" dirty="0" smtClean="0"/>
              <a:t>Стало традицией в школе в рамках Дней здоровья проводить  военно-спортивную игру «Снежный десант», который включает в себя: лыжную эстафету, бег по пересеченной местности,  эвакуацию пострадавшего из зоны заражения, поиск «мин», стрельбу,  передвижение в мешках, перетягивание каната.</a:t>
            </a:r>
          </a:p>
          <a:p>
            <a:pPr marL="392113" indent="-273050"/>
            <a:r>
              <a:rPr lang="ru-RU" sz="2000" b="1" i="1" dirty="0" smtClean="0"/>
              <a:t>  Все это помогает ребятам проявить свои лучшие качества: силу, выносливость, товарищество, ловкость, ответственность друг перед другом.</a:t>
            </a:r>
          </a:p>
          <a:p>
            <a:pPr marL="392113" indent="-273050"/>
            <a:r>
              <a:rPr lang="ru-RU" sz="2000" b="1" i="1" dirty="0" smtClean="0"/>
              <a:t>В любую погоду в сложных обстоятельствах  проверяются моральные и физические способности участников военно-спортивных игр.</a:t>
            </a:r>
          </a:p>
          <a:p>
            <a:pPr marL="392113" indent="-273050"/>
            <a:r>
              <a:rPr lang="ru-RU" sz="2000" b="1" i="1" dirty="0" smtClean="0"/>
              <a:t>В конце игры - обязательная контрольная разборка действий, чтобы в следующий раз получить еще </a:t>
            </a:r>
            <a:r>
              <a:rPr lang="ru-RU" sz="2400" b="1" i="1" dirty="0" smtClean="0"/>
              <a:t>более высокую оценку.</a:t>
            </a:r>
          </a:p>
          <a:p>
            <a:pPr marL="392113" indent="-273050"/>
            <a:endParaRPr lang="ru-RU" sz="2000" b="1" i="1" dirty="0" smtClean="0"/>
          </a:p>
        </p:txBody>
      </p:sp>
      <p:sp>
        <p:nvSpPr>
          <p:cNvPr id="21509" name="Текст 2"/>
          <p:cNvSpPr>
            <a:spLocks noGrp="1"/>
          </p:cNvSpPr>
          <p:nvPr>
            <p:ph type="body" idx="4294967295"/>
          </p:nvPr>
        </p:nvSpPr>
        <p:spPr>
          <a:xfrm>
            <a:off x="0" y="328613"/>
            <a:ext cx="4022725" cy="639762"/>
          </a:xfrm>
        </p:spPr>
        <p:txBody>
          <a:bodyPr/>
          <a:lstStyle/>
          <a:p>
            <a:pPr marL="63500">
              <a:buFont typeface="Wingdings 2" pitchFamily="18" charset="2"/>
              <a:buNone/>
            </a:pPr>
            <a:r>
              <a:rPr lang="ru-RU" b="1" i="1" dirty="0" smtClean="0"/>
              <a:t> 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/>
              <a:t>Военно-спортивные игры  в школе</a:t>
            </a:r>
            <a:endParaRPr lang="ru-RU" dirty="0"/>
          </a:p>
        </p:txBody>
      </p:sp>
      <p:sp>
        <p:nvSpPr>
          <p:cNvPr id="22531" name="Текст 2"/>
          <p:cNvSpPr>
            <a:spLocks noGrp="1"/>
          </p:cNvSpPr>
          <p:nvPr>
            <p:ph type="body" idx="1"/>
          </p:nvPr>
        </p:nvSpPr>
        <p:spPr>
          <a:xfrm>
            <a:off x="428596" y="4714884"/>
            <a:ext cx="4022725" cy="857256"/>
          </a:xfrm>
        </p:spPr>
        <p:txBody>
          <a:bodyPr/>
          <a:lstStyle/>
          <a:p>
            <a:pPr marL="63500"/>
            <a:r>
              <a:rPr lang="ru-RU" sz="3200" b="1" dirty="0" smtClean="0"/>
              <a:t>«В зоне заражения»</a:t>
            </a:r>
          </a:p>
        </p:txBody>
      </p:sp>
      <p:sp>
        <p:nvSpPr>
          <p:cNvPr id="22532" name="Текст 3"/>
          <p:cNvSpPr>
            <a:spLocks noGrp="1"/>
          </p:cNvSpPr>
          <p:nvPr>
            <p:ph type="body" sz="half" idx="3"/>
          </p:nvPr>
        </p:nvSpPr>
        <p:spPr>
          <a:xfrm>
            <a:off x="4643438" y="4714884"/>
            <a:ext cx="4022725" cy="1643074"/>
          </a:xfrm>
        </p:spPr>
        <p:txBody>
          <a:bodyPr/>
          <a:lstStyle/>
          <a:p>
            <a:pPr marL="63500"/>
            <a:r>
              <a:rPr lang="ru-RU" sz="2800" b="1" dirty="0" smtClean="0"/>
              <a:t>В военно-спортивных играх принимают участие мальчики 6-11 классов.</a:t>
            </a:r>
          </a:p>
        </p:txBody>
      </p:sp>
      <p:pic>
        <p:nvPicPr>
          <p:cNvPr id="22533" name="Picture 7" descr="E:\фьтки\Победа 2014  праздник военной песни  выпускной 4 кл\P1100880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200" y="1519238"/>
            <a:ext cx="4022725" cy="3016250"/>
          </a:xfrm>
          <a:noFill/>
        </p:spPr>
      </p:pic>
      <p:pic>
        <p:nvPicPr>
          <p:cNvPr id="22534" name="Picture 7" descr="E:\фьтки\Победа 2014  праздник военной песни  выпускной 4 кл\P1100865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64075" y="1519238"/>
            <a:ext cx="4022725" cy="3016250"/>
          </a:xfr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 bwMode="auto">
          <a:xfrm>
            <a:off x="571500" y="285750"/>
            <a:ext cx="8143875" cy="785813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ru-RU" sz="3200" smtClean="0"/>
              <a:t>Военно-спортивные  соревнования «Победа».</a:t>
            </a:r>
          </a:p>
        </p:txBody>
      </p:sp>
      <p:sp>
        <p:nvSpPr>
          <p:cNvPr id="23555" name="Текст 4"/>
          <p:cNvSpPr>
            <a:spLocks noGrp="1"/>
          </p:cNvSpPr>
          <p:nvPr>
            <p:ph type="body" sz="half" idx="2"/>
          </p:nvPr>
        </p:nvSpPr>
        <p:spPr>
          <a:xfrm>
            <a:off x="838200" y="4500563"/>
            <a:ext cx="4419600" cy="1357312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sz="2000" b="1" i="1" dirty="0" smtClean="0"/>
              <a:t>Участники районной игры «Победа».</a:t>
            </a:r>
          </a:p>
          <a:p>
            <a:pPr eaLnBrk="1" hangingPunct="1">
              <a:spcBef>
                <a:spcPct val="0"/>
              </a:spcBef>
            </a:pPr>
            <a:r>
              <a:rPr lang="ru-RU" sz="2000" b="1" i="1" dirty="0" smtClean="0"/>
              <a:t>В 2014 году  заняли  3  место в общекомандном зачете и </a:t>
            </a:r>
          </a:p>
          <a:p>
            <a:pPr eaLnBrk="1" hangingPunct="1">
              <a:spcBef>
                <a:spcPct val="0"/>
              </a:spcBef>
            </a:pPr>
            <a:r>
              <a:rPr lang="ru-RU" sz="2000" b="1" i="1" dirty="0" smtClean="0"/>
              <a:t>1 место по стрельбе из пистолета.</a:t>
            </a:r>
          </a:p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3316" name="Содержимое 3"/>
          <p:cNvSpPr>
            <a:spLocks noGrp="1"/>
          </p:cNvSpPr>
          <p:nvPr>
            <p:ph sz="quarter" idx="4294967295"/>
          </p:nvPr>
        </p:nvSpPr>
        <p:spPr>
          <a:xfrm>
            <a:off x="5214943" y="1000125"/>
            <a:ext cx="3929058" cy="5357833"/>
          </a:xfrm>
        </p:spPr>
        <p:txBody>
          <a:bodyPr>
            <a:normAutofit fontScale="85000" lnSpcReduction="10000"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Кропотливо ведется подготовка к районной игре «Победа». Технично, грамотно педагоги работают с отрядом «Гвардейцы» и,  как правило,  Левашовцы занимают призовые места по всем видам соревнований, лидируя и в общекомандном зачете.</a:t>
            </a:r>
          </a:p>
        </p:txBody>
      </p:sp>
      <p:pic>
        <p:nvPicPr>
          <p:cNvPr id="23557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57250" y="1071563"/>
            <a:ext cx="4419600" cy="3514725"/>
          </a:xfrm>
          <a:prstGeom prst="rect">
            <a:avLst/>
          </a:prstGeom>
          <a:noFill/>
          <a:ln w="9525"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 bwMode="auto">
          <a:xfrm>
            <a:off x="1071538" y="274638"/>
            <a:ext cx="7862912" cy="582594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ru-RU" sz="3200" dirty="0" smtClean="0"/>
              <a:t>«Победа-2014» </a:t>
            </a:r>
          </a:p>
        </p:txBody>
      </p:sp>
      <p:pic>
        <p:nvPicPr>
          <p:cNvPr id="24579" name="Picture 5" descr="E:\фьтки\Победа 2014  праздник военной песни  выпускной 4 кл\P110088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14414" y="857232"/>
            <a:ext cx="3657600" cy="2743200"/>
          </a:xfrm>
          <a:noFill/>
        </p:spPr>
      </p:pic>
      <p:pic>
        <p:nvPicPr>
          <p:cNvPr id="24580" name="Picture 2" descr="E:\фьтки\Победа 2014  праздник военной песни  выпускной 4 кл\P110083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143504" y="857232"/>
            <a:ext cx="3657600" cy="2743200"/>
          </a:xfrm>
          <a:noFill/>
        </p:spPr>
      </p:pic>
      <p:pic>
        <p:nvPicPr>
          <p:cNvPr id="6" name="Рисунок 5" descr="P1100888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488" y="3714752"/>
            <a:ext cx="3929090" cy="29468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i="1" dirty="0" smtClean="0">
                <a:solidFill>
                  <a:schemeClr val="tx2">
                    <a:satMod val="130000"/>
                  </a:schemeClr>
                </a:solidFill>
              </a:rPr>
              <a:t>Военно-патриотическое воспитание - сфера творчества</a:t>
            </a: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.</a:t>
            </a: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25603" name="Содержимое 3"/>
          <p:cNvSpPr>
            <a:spLocks noGrp="1"/>
          </p:cNvSpPr>
          <p:nvPr>
            <p:ph idx="1"/>
          </p:nvPr>
        </p:nvSpPr>
        <p:spPr>
          <a:xfrm>
            <a:off x="1071538" y="1447800"/>
            <a:ext cx="7929618" cy="5124472"/>
          </a:xfrm>
        </p:spPr>
        <p:txBody>
          <a:bodyPr/>
          <a:lstStyle/>
          <a:p>
            <a:pPr eaLnBrk="1" hangingPunct="1">
              <a:buFont typeface="Arial" charset="0"/>
              <a:buChar char="•"/>
            </a:pPr>
            <a:r>
              <a:rPr lang="ru-RU" sz="1800" b="1" i="1" dirty="0" smtClean="0"/>
              <a:t>Встречи с ветеранами войн и тружениками тыла, воинами ВС  РФ.</a:t>
            </a:r>
          </a:p>
          <a:p>
            <a:pPr eaLnBrk="1" hangingPunct="1">
              <a:buFont typeface="Arial" charset="0"/>
              <a:buChar char="•"/>
            </a:pPr>
            <a:r>
              <a:rPr lang="ru-RU" sz="1800" b="1" i="1" dirty="0" smtClean="0"/>
              <a:t>Традиционные линейки к памятным датам РФ: 9 декабря – день героев Отечества, 15 февраля – день вывода войск из Афганистана.</a:t>
            </a:r>
          </a:p>
          <a:p>
            <a:pPr eaLnBrk="1" hangingPunct="1">
              <a:buFont typeface="Arial" charset="0"/>
              <a:buChar char="•"/>
            </a:pPr>
            <a:r>
              <a:rPr lang="ru-RU" sz="1800" b="1" i="1" dirty="0" smtClean="0"/>
              <a:t>Конкурсы военной песни  и рисунков.</a:t>
            </a:r>
          </a:p>
          <a:p>
            <a:pPr eaLnBrk="1" hangingPunct="1">
              <a:buFont typeface="Arial" charset="0"/>
              <a:buChar char="•"/>
            </a:pPr>
            <a:r>
              <a:rPr lang="ru-RU" sz="1800" b="1" i="1" dirty="0" smtClean="0"/>
              <a:t>Линейки-митинги около установленной в школе мемориальной доски выпускнику школы  Е. Кондратенко, погибшему в Чечне.</a:t>
            </a:r>
          </a:p>
          <a:p>
            <a:pPr eaLnBrk="1" hangingPunct="1">
              <a:buFont typeface="Arial" charset="0"/>
              <a:buChar char="•"/>
            </a:pPr>
            <a:r>
              <a:rPr lang="ru-RU" sz="1800" b="1" i="1" dirty="0" smtClean="0"/>
              <a:t>Военно-спортивная игра «Снежный десант».</a:t>
            </a:r>
          </a:p>
          <a:p>
            <a:pPr eaLnBrk="1" hangingPunct="1">
              <a:buFont typeface="Arial" charset="0"/>
              <a:buChar char="•"/>
            </a:pPr>
            <a:r>
              <a:rPr lang="ru-RU" sz="1800" b="1" i="1" dirty="0" smtClean="0"/>
              <a:t>Первенство школы по стрельбе из ПВ посвященное «Дню защитника Отечества».</a:t>
            </a:r>
          </a:p>
          <a:p>
            <a:pPr eaLnBrk="1" hangingPunct="1">
              <a:buFont typeface="Arial" charset="0"/>
              <a:buChar char="•"/>
            </a:pPr>
            <a:r>
              <a:rPr lang="ru-RU" sz="1800" b="1" i="1" dirty="0" smtClean="0"/>
              <a:t>Беседы, посвященные   </a:t>
            </a:r>
            <a:r>
              <a:rPr lang="ru-RU" sz="1800" b="1" i="1" dirty="0" err="1" smtClean="0"/>
              <a:t>левашовцу</a:t>
            </a:r>
            <a:r>
              <a:rPr lang="ru-RU" sz="1800" b="1" i="1" dirty="0" smtClean="0"/>
              <a:t>  - герою Советского Союза </a:t>
            </a:r>
            <a:r>
              <a:rPr lang="ru-RU" sz="1800" b="1" i="1" dirty="0" err="1" smtClean="0"/>
              <a:t>Пургину</a:t>
            </a:r>
            <a:r>
              <a:rPr lang="ru-RU" sz="1800" b="1" i="1" dirty="0" smtClean="0"/>
              <a:t>  Николаю Ивановичу.</a:t>
            </a:r>
          </a:p>
          <a:p>
            <a:pPr eaLnBrk="1" hangingPunct="1">
              <a:buFont typeface="Arial" charset="0"/>
              <a:buChar char="•"/>
            </a:pPr>
            <a:r>
              <a:rPr lang="ru-RU" sz="1800" b="1" i="1" dirty="0" smtClean="0"/>
              <a:t> Участие в митинге, посвященному  «Дню Победы», возложение  цветов  к памятнику погибших воинов, несение почетного караула.</a:t>
            </a:r>
          </a:p>
          <a:p>
            <a:pPr eaLnBrk="1" hangingPunct="1">
              <a:buFont typeface="Arial" charset="0"/>
              <a:buChar char="•"/>
            </a:pPr>
            <a:r>
              <a:rPr lang="ru-RU" sz="1800" b="1" i="1" dirty="0" smtClean="0"/>
              <a:t> Уход за братской могилой. </a:t>
            </a:r>
          </a:p>
          <a:p>
            <a:pPr eaLnBrk="1" hangingPunct="1">
              <a:buFont typeface="Arial" charset="0"/>
              <a:buChar char="•"/>
            </a:pPr>
            <a:endParaRPr lang="ru-RU" dirty="0" smtClean="0"/>
          </a:p>
          <a:p>
            <a:pPr eaLnBrk="1" hangingPunct="1">
              <a:buFont typeface="Arial" charset="0"/>
              <a:buChar char="•"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 bwMode="auto">
          <a:xfrm>
            <a:off x="285750" y="214313"/>
            <a:ext cx="8643938" cy="642919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ru-RU" sz="4400" dirty="0" smtClean="0"/>
              <a:t>Навеки девятнадцатилетний</a:t>
            </a:r>
          </a:p>
        </p:txBody>
      </p:sp>
      <p:sp>
        <p:nvSpPr>
          <p:cNvPr id="27651" name="Рисунок 10"/>
          <p:cNvSpPr>
            <a:spLocks noGrp="1" noTextEdit="1"/>
          </p:cNvSpPr>
          <p:nvPr>
            <p:ph type="pic" idx="1"/>
          </p:nvPr>
        </p:nvSpPr>
        <p:spPr>
          <a:xfrm>
            <a:off x="838200" y="1143000"/>
            <a:ext cx="4419600" cy="3514725"/>
          </a:xfrm>
          <a:prstGeom prst="roundRect">
            <a:avLst>
              <a:gd name="adj" fmla="val 782"/>
            </a:avLst>
          </a:prstGeom>
          <a:ln w="9525"/>
        </p:spPr>
      </p:sp>
      <p:sp>
        <p:nvSpPr>
          <p:cNvPr id="15363" name="Текст 2"/>
          <p:cNvSpPr>
            <a:spLocks noGrp="1"/>
          </p:cNvSpPr>
          <p:nvPr>
            <p:ph type="body" sz="half" idx="2"/>
          </p:nvPr>
        </p:nvSpPr>
        <p:spPr>
          <a:xfrm>
            <a:off x="714375" y="4800600"/>
            <a:ext cx="4543425" cy="762000"/>
          </a:xfrm>
        </p:spPr>
        <p:txBody>
          <a:bodyPr>
            <a:normAutofit fontScale="250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9600" dirty="0" smtClean="0"/>
              <a:t>Уходят мальчики служить,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9600" dirty="0" smtClean="0"/>
              <a:t> Как в старину служили деды,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9600" dirty="0" smtClean="0"/>
              <a:t>Уходят мальчики служить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9600" dirty="0" smtClean="0"/>
              <a:t>  За мир , за счастье, за Победу</a:t>
            </a:r>
            <a:r>
              <a:rPr lang="ru-RU" sz="1800" dirty="0" smtClean="0"/>
              <a:t>!!!</a:t>
            </a:r>
          </a:p>
        </p:txBody>
      </p:sp>
      <p:sp>
        <p:nvSpPr>
          <p:cNvPr id="15366" name="Содержимое 5"/>
          <p:cNvSpPr>
            <a:spLocks noGrp="1"/>
          </p:cNvSpPr>
          <p:nvPr>
            <p:ph sz="quarter" idx="4294967295"/>
          </p:nvPr>
        </p:nvSpPr>
        <p:spPr>
          <a:xfrm>
            <a:off x="5429250" y="1143000"/>
            <a:ext cx="3500438" cy="4429125"/>
          </a:xfrm>
        </p:spPr>
        <p:txBody>
          <a:bodyPr>
            <a:normAutofit fontScale="92500" lnSpcReduction="10000"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В память о герое –выпускнике  нашей школы Кондратенко Евгении в 1997 году на стене школы была открыта мемориальная доска.</a:t>
            </a:r>
          </a:p>
        </p:txBody>
      </p:sp>
      <p:pic>
        <p:nvPicPr>
          <p:cNvPr id="27654" name="Picture 6" descr="E:\111_PANA\P111080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224" y="1142984"/>
            <a:ext cx="4367212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428625" y="285750"/>
            <a:ext cx="8286750" cy="10001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Вахта памяти 9 Мая</a:t>
            </a:r>
          </a:p>
        </p:txBody>
      </p:sp>
      <p:sp>
        <p:nvSpPr>
          <p:cNvPr id="28675" name="Текст 2"/>
          <p:cNvSpPr>
            <a:spLocks noGrp="1"/>
          </p:cNvSpPr>
          <p:nvPr>
            <p:ph type="body" idx="1"/>
          </p:nvPr>
        </p:nvSpPr>
        <p:spPr>
          <a:xfrm>
            <a:off x="285750" y="5000625"/>
            <a:ext cx="4214813" cy="1143000"/>
          </a:xfrm>
        </p:spPr>
        <p:txBody>
          <a:bodyPr/>
          <a:lstStyle/>
          <a:p>
            <a:pPr marL="63500" eaLnBrk="1" hangingPunct="1">
              <a:buFont typeface="Arial" charset="0"/>
              <a:buNone/>
            </a:pPr>
            <a:r>
              <a:rPr lang="ru-RU" sz="3200" smtClean="0"/>
              <a:t>В почетном карауле  у обелиска.</a:t>
            </a:r>
          </a:p>
        </p:txBody>
      </p:sp>
      <p:sp>
        <p:nvSpPr>
          <p:cNvPr id="28676" name="Текст 4"/>
          <p:cNvSpPr>
            <a:spLocks noGrp="1"/>
          </p:cNvSpPr>
          <p:nvPr>
            <p:ph type="body" sz="half" idx="3"/>
          </p:nvPr>
        </p:nvSpPr>
        <p:spPr>
          <a:xfrm>
            <a:off x="4643438" y="5000625"/>
            <a:ext cx="4071937" cy="1143000"/>
          </a:xfrm>
        </p:spPr>
        <p:txBody>
          <a:bodyPr/>
          <a:lstStyle/>
          <a:p>
            <a:pPr marL="63500" eaLnBrk="1" hangingPunct="1"/>
            <a:r>
              <a:rPr lang="ru-RU" sz="3200" smtClean="0"/>
              <a:t>У братской могилы.</a:t>
            </a:r>
          </a:p>
        </p:txBody>
      </p:sp>
      <p:pic>
        <p:nvPicPr>
          <p:cNvPr id="28677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2238" y="1571625"/>
            <a:ext cx="4357687" cy="3071813"/>
          </a:xfrm>
        </p:spPr>
      </p:pic>
      <p:pic>
        <p:nvPicPr>
          <p:cNvPr id="28678" name="Picture 2" descr="C:\Documents and Settings\Администратор\Рабочий стол\9 мая 2013\P1090017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14875" y="1571625"/>
            <a:ext cx="4122738" cy="30924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mtClean="0">
                <a:solidFill>
                  <a:schemeClr val="tx2">
                    <a:satMod val="130000"/>
                  </a:schemeClr>
                </a:solidFill>
              </a:rPr>
              <a:t>Цели  и задачи работы:</a:t>
            </a:r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Формирование у обучающихся готовности к службе в Вооруженных Силах Российской Федерации</a:t>
            </a:r>
          </a:p>
          <a:p>
            <a:pPr eaLnBrk="1" hangingPunct="1"/>
            <a:r>
              <a:rPr lang="ru-RU" smtClean="0"/>
              <a:t>Возрождение престижа военной службы и гражданско-патриотического воспитания</a:t>
            </a:r>
          </a:p>
          <a:p>
            <a:pPr eaLnBrk="1" hangingPunct="1"/>
            <a:r>
              <a:rPr lang="ru-RU" smtClean="0"/>
              <a:t>Выполнение государственной программы  изучения раздела «Основы военной службы»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86050" y="214290"/>
            <a:ext cx="3257544" cy="642942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6600" dirty="0" smtClean="0"/>
              <a:t>ЮДП</a:t>
            </a:r>
            <a:endParaRPr lang="ru-RU" sz="6600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214282" y="4143380"/>
            <a:ext cx="8643998" cy="2500330"/>
          </a:xfrm>
        </p:spPr>
        <p:txBody>
          <a:bodyPr/>
          <a:lstStyle/>
          <a:p>
            <a:endParaRPr lang="ru-RU" sz="2000" dirty="0" smtClean="0"/>
          </a:p>
          <a:p>
            <a:r>
              <a:rPr lang="ru-RU" sz="2400" dirty="0" smtClean="0"/>
              <a:t>В школе организован отряд юных помощников полиции. </a:t>
            </a:r>
          </a:p>
          <a:p>
            <a:r>
              <a:rPr lang="ru-RU" sz="2400" dirty="0" smtClean="0"/>
              <a:t>Разработан устав отряда.</a:t>
            </a:r>
          </a:p>
          <a:p>
            <a:r>
              <a:rPr lang="ru-RU" sz="2400" dirty="0" smtClean="0"/>
              <a:t>Занимается 10 человек по различным направлениям: криминалистика, строевая подготовка, огневая подготовка.</a:t>
            </a:r>
          </a:p>
          <a:p>
            <a:r>
              <a:rPr lang="ru-RU" sz="2400" dirty="0" smtClean="0"/>
              <a:t>Занятия проводят сотрудники Некрасовского ОМВД.</a:t>
            </a:r>
          </a:p>
          <a:p>
            <a:endParaRPr lang="ru-RU" sz="2000" dirty="0"/>
          </a:p>
        </p:txBody>
      </p:sp>
      <p:pic>
        <p:nvPicPr>
          <p:cNvPr id="9" name="Рисунок 8" descr="Z6K8QjsCrc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662" y="928670"/>
            <a:ext cx="7215238" cy="35004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71472" y="1"/>
            <a:ext cx="8572528" cy="92867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3600" b="1" dirty="0" smtClean="0"/>
              <a:t>Экскурсии и  встречи с воинами Вооруженных Сил</a:t>
            </a:r>
            <a:r>
              <a:rPr lang="ru-RU" sz="3600" dirty="0" smtClean="0"/>
              <a:t>.</a:t>
            </a:r>
            <a:endParaRPr lang="ru-RU" sz="3600" dirty="0"/>
          </a:p>
        </p:txBody>
      </p:sp>
      <p:sp>
        <p:nvSpPr>
          <p:cNvPr id="30723" name="Содержимое 7"/>
          <p:cNvSpPr>
            <a:spLocks noGrp="1"/>
          </p:cNvSpPr>
          <p:nvPr>
            <p:ph idx="1"/>
          </p:nvPr>
        </p:nvSpPr>
        <p:spPr>
          <a:xfrm>
            <a:off x="1000100" y="4929198"/>
            <a:ext cx="7929618" cy="1500198"/>
          </a:xfrm>
        </p:spPr>
        <p:txBody>
          <a:bodyPr/>
          <a:lstStyle/>
          <a:p>
            <a:r>
              <a:rPr lang="ru-RU" sz="2000" b="1" i="1" dirty="0" smtClean="0"/>
              <a:t>Экскурсии в расположенную в пяти километрах от села воинскую часть дают возможность почувствовать себя настоящим солдатом, отлично понимающим  что такое порядок и дисциплина, почувствовать в руках  настоящее огнестрельное оружие.</a:t>
            </a:r>
            <a:endParaRPr lang="ru-RU" sz="2400" b="1" i="1" dirty="0" smtClean="0"/>
          </a:p>
          <a:p>
            <a:endParaRPr lang="ru-RU" sz="2800" b="1" i="1" dirty="0" smtClean="0"/>
          </a:p>
        </p:txBody>
      </p:sp>
      <p:pic>
        <p:nvPicPr>
          <p:cNvPr id="4" name="Рисунок 3" descr="P110009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3042" y="1000108"/>
            <a:ext cx="6572296" cy="39290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/>
              <a:t>Знакомство с  жизнью и бытом военнослужащих</a:t>
            </a:r>
            <a:endParaRPr lang="ru-RU" dirty="0"/>
          </a:p>
        </p:txBody>
      </p:sp>
      <p:pic>
        <p:nvPicPr>
          <p:cNvPr id="31747" name="Picture 2" descr="E:\фьтки\Лагеря\P11001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57356" y="1447800"/>
            <a:ext cx="6527819" cy="48006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На экскурсии в воинской части</a:t>
            </a:r>
            <a:endParaRPr lang="ru-RU" dirty="0"/>
          </a:p>
        </p:txBody>
      </p:sp>
      <p:sp>
        <p:nvSpPr>
          <p:cNvPr id="32771" name="Текст 4"/>
          <p:cNvSpPr>
            <a:spLocks noGrp="1"/>
          </p:cNvSpPr>
          <p:nvPr>
            <p:ph type="body" idx="1"/>
          </p:nvPr>
        </p:nvSpPr>
        <p:spPr>
          <a:xfrm>
            <a:off x="500034" y="4643446"/>
            <a:ext cx="4022725" cy="639762"/>
          </a:xfrm>
        </p:spPr>
        <p:txBody>
          <a:bodyPr/>
          <a:lstStyle/>
          <a:p>
            <a:pPr marL="63500"/>
            <a:r>
              <a:rPr lang="ru-RU" dirty="0" smtClean="0"/>
              <a:t>Работа с воинскими частями по подготовке -к военной службе</a:t>
            </a:r>
          </a:p>
        </p:txBody>
      </p:sp>
      <p:sp>
        <p:nvSpPr>
          <p:cNvPr id="32772" name="Текст 6"/>
          <p:cNvSpPr>
            <a:spLocks noGrp="1"/>
          </p:cNvSpPr>
          <p:nvPr>
            <p:ph type="body" sz="half" idx="3"/>
          </p:nvPr>
        </p:nvSpPr>
        <p:spPr>
          <a:xfrm>
            <a:off x="4714876" y="4643446"/>
            <a:ext cx="4022725" cy="639762"/>
          </a:xfrm>
        </p:spPr>
        <p:txBody>
          <a:bodyPr/>
          <a:lstStyle/>
          <a:p>
            <a:pPr marL="63500"/>
            <a:r>
              <a:rPr lang="ru-RU" smtClean="0"/>
              <a:t>Современная военная техника  требует глубоких знаний.</a:t>
            </a:r>
          </a:p>
        </p:txBody>
      </p:sp>
      <p:pic>
        <p:nvPicPr>
          <p:cNvPr id="32773" name="Picture 2" descr="E:\фьтки\Лагеря\P1100100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200" y="1519238"/>
            <a:ext cx="4022725" cy="3016250"/>
          </a:xfrm>
          <a:noFill/>
        </p:spPr>
      </p:pic>
      <p:pic>
        <p:nvPicPr>
          <p:cNvPr id="32774" name="Picture 3" descr="E:\фьтки\Лагеря\P1100096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64075" y="1519238"/>
            <a:ext cx="4022725" cy="30162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На экскурсии</a:t>
            </a:r>
            <a:endParaRPr lang="ru-RU" dirty="0"/>
          </a:p>
        </p:txBody>
      </p:sp>
      <p:sp>
        <p:nvSpPr>
          <p:cNvPr id="33795" name="Текст 4"/>
          <p:cNvSpPr>
            <a:spLocks noGrp="1"/>
          </p:cNvSpPr>
          <p:nvPr>
            <p:ph type="body" idx="1"/>
          </p:nvPr>
        </p:nvSpPr>
        <p:spPr>
          <a:xfrm>
            <a:off x="428596" y="4714884"/>
            <a:ext cx="4022725" cy="639762"/>
          </a:xfrm>
        </p:spPr>
        <p:txBody>
          <a:bodyPr/>
          <a:lstStyle/>
          <a:p>
            <a:pPr marL="63500"/>
            <a:r>
              <a:rPr lang="ru-RU" dirty="0" smtClean="0"/>
              <a:t>На БМД с настоящим солдатом</a:t>
            </a:r>
          </a:p>
        </p:txBody>
      </p:sp>
      <p:sp>
        <p:nvSpPr>
          <p:cNvPr id="33796" name="Текст 6"/>
          <p:cNvSpPr>
            <a:spLocks noGrp="1"/>
          </p:cNvSpPr>
          <p:nvPr>
            <p:ph type="body" sz="half" idx="3"/>
          </p:nvPr>
        </p:nvSpPr>
        <p:spPr>
          <a:xfrm>
            <a:off x="4714876" y="4714884"/>
            <a:ext cx="4022725" cy="639762"/>
          </a:xfrm>
        </p:spPr>
        <p:txBody>
          <a:bodyPr/>
          <a:lstStyle/>
          <a:p>
            <a:pPr marL="63500"/>
            <a:r>
              <a:rPr lang="ru-RU" smtClean="0"/>
              <a:t>Так  живут военнослужащие </a:t>
            </a:r>
          </a:p>
        </p:txBody>
      </p:sp>
      <p:pic>
        <p:nvPicPr>
          <p:cNvPr id="33797" name="Picture 3" descr="E:\фьтки\Лагеря\P1100099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200" y="1519238"/>
            <a:ext cx="4022725" cy="3016250"/>
          </a:xfrm>
          <a:noFill/>
        </p:spPr>
      </p:pic>
      <p:pic>
        <p:nvPicPr>
          <p:cNvPr id="33798" name="Picture 4" descr="E:\фьтки\Лагеря\P1100105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64075" y="1519238"/>
            <a:ext cx="4022725" cy="30162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/>
              <a:t>Военная Академия радиационной, химической и биологической защиты имени маршала Советского Союза  С.К.Тимошенко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музее Академии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/>
              <a:t>Один из учебных корпусов Академии</a:t>
            </a:r>
            <a:endParaRPr lang="ru-RU" dirty="0"/>
          </a:p>
        </p:txBody>
      </p:sp>
      <p:pic>
        <p:nvPicPr>
          <p:cNvPr id="1026" name="Picture 2" descr="F:\28.01.2015\DSC_0215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1691458"/>
            <a:ext cx="4022725" cy="2671810"/>
          </a:xfrm>
          <a:prstGeom prst="rect">
            <a:avLst/>
          </a:prstGeom>
          <a:noFill/>
        </p:spPr>
      </p:pic>
      <p:pic>
        <p:nvPicPr>
          <p:cNvPr id="1027" name="Picture 3" descr="F:\28.01.2015\DSC_0217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64075" y="1691458"/>
            <a:ext cx="4022725" cy="26718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 учебной аудитории Академии</a:t>
            </a:r>
            <a:endParaRPr lang="ru-RU" dirty="0"/>
          </a:p>
        </p:txBody>
      </p:sp>
      <p:pic>
        <p:nvPicPr>
          <p:cNvPr id="2050" name="Picture 2" descr="F:\28.01.2015\DSC_018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5100" y="2641387"/>
            <a:ext cx="3657600" cy="2429301"/>
          </a:xfrm>
          <a:prstGeom prst="rect">
            <a:avLst/>
          </a:prstGeom>
          <a:noFill/>
        </p:spPr>
      </p:pic>
      <p:pic>
        <p:nvPicPr>
          <p:cNvPr id="2051" name="Picture 3" descr="F:\28.01.2015\DSC_017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76850" y="2641387"/>
            <a:ext cx="3657600" cy="24293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8472518" cy="64045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800" dirty="0" smtClean="0"/>
              <a:t>«Гвардейцы»-будущие защитники Родины</a:t>
            </a:r>
            <a:endParaRPr lang="ru-RU" sz="2800" dirty="0"/>
          </a:p>
        </p:txBody>
      </p:sp>
      <p:sp>
        <p:nvSpPr>
          <p:cNvPr id="34820" name="Текст 3"/>
          <p:cNvSpPr>
            <a:spLocks noGrp="1"/>
          </p:cNvSpPr>
          <p:nvPr>
            <p:ph type="body" idx="2"/>
          </p:nvPr>
        </p:nvSpPr>
        <p:spPr>
          <a:xfrm>
            <a:off x="4714876" y="4714884"/>
            <a:ext cx="3810000" cy="698500"/>
          </a:xfrm>
        </p:spPr>
        <p:txBody>
          <a:bodyPr/>
          <a:lstStyle/>
          <a:p>
            <a:pPr marL="63500"/>
            <a:r>
              <a:rPr lang="ru-RU" sz="2000" b="1" dirty="0" smtClean="0"/>
              <a:t>«Гвардейцы» на экскурсии в воинской части.</a:t>
            </a:r>
          </a:p>
        </p:txBody>
      </p:sp>
      <p:sp>
        <p:nvSpPr>
          <p:cNvPr id="34821" name="Содержимое 4"/>
          <p:cNvSpPr>
            <a:spLocks noGrp="1"/>
          </p:cNvSpPr>
          <p:nvPr>
            <p:ph sz="half" idx="1"/>
          </p:nvPr>
        </p:nvSpPr>
        <p:spPr>
          <a:xfrm>
            <a:off x="214282" y="1142984"/>
            <a:ext cx="4000528" cy="5286412"/>
          </a:xfrm>
        </p:spPr>
        <p:txBody>
          <a:bodyPr/>
          <a:lstStyle/>
          <a:p>
            <a:pPr marL="392113" indent="-273050"/>
            <a:r>
              <a:rPr lang="ru-RU" sz="2400" dirty="0" smtClean="0"/>
              <a:t>В декабре 2008 года юные защитники Родины  объединились в  крепкое звено  под названием «Гвардейцы». Его цель выполнение  государственной  программы по патриотическому воспитанию  граждан РФ, формировании общественного мнения о службе в ВС и защите Отечества.</a:t>
            </a:r>
          </a:p>
        </p:txBody>
      </p:sp>
      <p:pic>
        <p:nvPicPr>
          <p:cNvPr id="34822" name="Picture 2" descr="E:\фьтки\Лагеря\P1100115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429124" y="1285860"/>
            <a:ext cx="4429127" cy="321471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/>
          <p:cNvSpPr>
            <a:spLocks noGrp="1"/>
          </p:cNvSpPr>
          <p:nvPr>
            <p:ph type="title"/>
          </p:nvPr>
        </p:nvSpPr>
        <p:spPr bwMode="auto">
          <a:xfrm>
            <a:off x="5572125" y="857250"/>
            <a:ext cx="3357563" cy="642938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2400" smtClean="0"/>
              <a:t>Воинский учет</a:t>
            </a:r>
          </a:p>
        </p:txBody>
      </p:sp>
      <p:pic>
        <p:nvPicPr>
          <p:cNvPr id="17414" name="Picture 5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5844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sz="4400" b="1" smtClean="0"/>
              <a:t>Служу России!</a:t>
            </a:r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endParaRPr lang="ru-RU" smtClean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4294967295"/>
          </p:nvPr>
        </p:nvSpPr>
        <p:spPr>
          <a:xfrm>
            <a:off x="5286375" y="1643063"/>
            <a:ext cx="3857625" cy="4286250"/>
          </a:xfrm>
        </p:spPr>
        <p:txBody>
          <a:bodyPr rtlCol="0">
            <a:normAutofit fontScale="62500" lnSpcReduction="20000"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На уроки приглашаем </a:t>
            </a:r>
            <a:r>
              <a:rPr lang="ru-RU" dirty="0" smtClean="0"/>
              <a:t>сотрудников  </a:t>
            </a:r>
            <a:r>
              <a:rPr lang="ru-RU" dirty="0"/>
              <a:t>военного комиссариата, которые в живой, открытой беседе рассказывают  учащимся об обязанностях граждан и должностных лицах военного комиссариата по решению задач воинского учета. </a:t>
            </a:r>
            <a:endParaRPr lang="ru-RU" dirty="0" smtClean="0"/>
          </a:p>
          <a:p>
            <a:pPr marL="365760" indent="-283464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Проводят </a:t>
            </a:r>
            <a:r>
              <a:rPr lang="ru-RU" dirty="0" err="1" smtClean="0"/>
              <a:t>военно</a:t>
            </a:r>
            <a:r>
              <a:rPr lang="ru-RU" dirty="0" smtClean="0"/>
              <a:t>- профессиональную ориентацию, на овладение военно-учетными специальностями и выбор профессии офицера.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28625" y="214313"/>
            <a:ext cx="8358188" cy="790575"/>
          </a:xfrm>
          <a:prstGeom prst="rect">
            <a:avLst/>
          </a:prstGeom>
        </p:spPr>
        <p:txBody>
          <a:bodyPr anchor="b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satMod val="130000"/>
                  </a:schemeClr>
                </a:solidFill>
                <a:latin typeface="+mj-lt"/>
                <a:ea typeface="+mj-ea"/>
                <a:cs typeface="+mj-cs"/>
              </a:rPr>
              <a:t>Совместная работа с военными комиссариатами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7143750" cy="939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chemeClr val="tx2">
                    <a:satMod val="130000"/>
                  </a:schemeClr>
                </a:solidFill>
              </a:rPr>
              <a:t>Постановка на воинский учет</a:t>
            </a:r>
          </a:p>
        </p:txBody>
      </p:sp>
      <p:sp>
        <p:nvSpPr>
          <p:cNvPr id="36867" name="Содержимое 3"/>
          <p:cNvSpPr>
            <a:spLocks noGrp="1"/>
          </p:cNvSpPr>
          <p:nvPr>
            <p:ph idx="1"/>
          </p:nvPr>
        </p:nvSpPr>
        <p:spPr>
          <a:xfrm>
            <a:off x="1000125" y="1071563"/>
            <a:ext cx="7934325" cy="5176837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2400" i="1" smtClean="0"/>
              <a:t>Ежегодно проводится  первоначальная постановка  юношей на воинский учет.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400" i="1" smtClean="0"/>
              <a:t> Систематически школа оказывает содействие военкомату в подготовке документов для первичной постановки на воинский учет юношей. До 1 ноября ежегодно в отдел военного комиссариата Ярославской области по Некрасовскому району предоставляются списки юношей и пакет документов на каждого юношу:</a:t>
            </a:r>
          </a:p>
          <a:p>
            <a:pPr eaLnBrk="1" hangingPunct="1"/>
            <a:r>
              <a:rPr lang="ru-RU" sz="2400" i="1" smtClean="0"/>
              <a:t>Характеристики</a:t>
            </a:r>
          </a:p>
          <a:p>
            <a:pPr eaLnBrk="1" hangingPunct="1"/>
            <a:r>
              <a:rPr lang="ru-RU" sz="2400" i="1" smtClean="0"/>
              <a:t>Анкеты</a:t>
            </a:r>
          </a:p>
          <a:p>
            <a:pPr eaLnBrk="1" hangingPunct="1"/>
            <a:r>
              <a:rPr lang="ru-RU" sz="2400" i="1" smtClean="0"/>
              <a:t>Копии аттестатов за 9 класс</a:t>
            </a:r>
          </a:p>
          <a:p>
            <a:pPr eaLnBrk="1" hangingPunct="1"/>
            <a:r>
              <a:rPr lang="ru-RU" sz="2400" i="1" smtClean="0"/>
              <a:t>Справки с места жительства</a:t>
            </a:r>
          </a:p>
          <a:p>
            <a:pPr eaLnBrk="1" hangingPunct="1"/>
            <a:r>
              <a:rPr lang="ru-RU" sz="2400" i="1" smtClean="0"/>
              <a:t>Тестирование по профпригодности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b="1" i="1" dirty="0" smtClean="0">
                <a:solidFill>
                  <a:schemeClr val="tx2">
                    <a:satMod val="130000"/>
                  </a:schemeClr>
                </a:solidFill>
              </a:rPr>
              <a:t>Работа по подготовке к военной службе</a:t>
            </a:r>
          </a:p>
        </p:txBody>
      </p:sp>
      <p:sp>
        <p:nvSpPr>
          <p:cNvPr id="1126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2000" i="1" smtClean="0"/>
              <a:t>Изучение «Основ военной службы» в курсе ОБЖ;</a:t>
            </a:r>
          </a:p>
          <a:p>
            <a:pPr eaLnBrk="1" hangingPunct="1"/>
            <a:r>
              <a:rPr lang="ru-RU" sz="2000" i="1" smtClean="0"/>
              <a:t>Проведение учебных сборов с юношами 10 класса;</a:t>
            </a:r>
          </a:p>
          <a:p>
            <a:pPr eaLnBrk="1" hangingPunct="1"/>
            <a:r>
              <a:rPr lang="ru-RU" sz="2000" i="1" smtClean="0"/>
              <a:t>Работа с военным комиссариатом по вопросам постановки на воинский учет.</a:t>
            </a:r>
          </a:p>
          <a:p>
            <a:pPr eaLnBrk="1" hangingPunct="1"/>
            <a:r>
              <a:rPr lang="ru-RU" sz="2000" i="1" smtClean="0"/>
              <a:t>Участие в школьных военно-спортивных мероприятиях.</a:t>
            </a:r>
          </a:p>
          <a:p>
            <a:pPr eaLnBrk="1" hangingPunct="1"/>
            <a:r>
              <a:rPr lang="ru-RU" sz="2000" i="1" smtClean="0"/>
              <a:t>Проведение мероприятий, посвященных памятным датам и дням воинской славы .</a:t>
            </a:r>
          </a:p>
          <a:p>
            <a:pPr eaLnBrk="1" hangingPunct="1"/>
            <a:r>
              <a:rPr lang="ru-RU" sz="2000" i="1" smtClean="0"/>
              <a:t>Встречи  с участниками ВОВ и ветеранами боевых действий.</a:t>
            </a:r>
          </a:p>
          <a:p>
            <a:pPr eaLnBrk="1" hangingPunct="1"/>
            <a:r>
              <a:rPr lang="ru-RU" sz="2000" i="1" smtClean="0"/>
              <a:t>Создание  условий для организации подготовки юношей к военной службе.</a:t>
            </a:r>
          </a:p>
          <a:p>
            <a:pPr eaLnBrk="1" hangingPunct="1"/>
            <a:r>
              <a:rPr lang="ru-RU" sz="2000" i="1" smtClean="0"/>
              <a:t>Участие в  проведении районных и областных мероприятий, посвященных военно-патриотическому воспитанию и подготовке к военной службе.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400" dirty="0" smtClean="0">
                <a:solidFill>
                  <a:schemeClr val="tx2">
                    <a:satMod val="130000"/>
                  </a:schemeClr>
                </a:solidFill>
              </a:rPr>
              <a:t>Результаты работы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435100" y="1447800"/>
            <a:ext cx="7499350" cy="4981575"/>
          </a:xfrm>
        </p:spPr>
        <p:txBody>
          <a:bodyPr rtlCol="0">
            <a:normAutofit fontScale="92500"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Патриотическое воспитание –главное направление в работе всего коллектива.</a:t>
            </a:r>
          </a:p>
          <a:p>
            <a:pPr marL="365760" indent="-283464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Все обучающиеся поставлены своевременно на воинский учет.</a:t>
            </a:r>
          </a:p>
          <a:p>
            <a:pPr marL="365760" indent="-283464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 </a:t>
            </a:r>
            <a:r>
              <a:rPr lang="ru-RU" dirty="0" smtClean="0"/>
              <a:t>Команда школы «Гвардейцы» принимает участие во всех  военно-спортивных соревнованиях , занимает призовые места по многим видам соревнований , часто лидирует в общекомандном зачете.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400" dirty="0" smtClean="0">
                <a:solidFill>
                  <a:schemeClr val="tx2">
                    <a:satMod val="130000"/>
                  </a:schemeClr>
                </a:solidFill>
              </a:rPr>
              <a:t>Результаты работы</a:t>
            </a:r>
            <a:endParaRPr lang="ru-RU" sz="5400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8915" name="Текст 4"/>
          <p:cNvSpPr>
            <a:spLocks noGrp="1"/>
          </p:cNvSpPr>
          <p:nvPr>
            <p:ph idx="1"/>
          </p:nvPr>
        </p:nvSpPr>
        <p:spPr>
          <a:xfrm>
            <a:off x="928688" y="1214438"/>
            <a:ext cx="8005762" cy="5033962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2800" i="1" smtClean="0"/>
              <a:t>Ежегодно выпускники школы поступают в ВВ учебные заведения:</a:t>
            </a:r>
          </a:p>
        </p:txBody>
      </p:sp>
      <p:sp>
        <p:nvSpPr>
          <p:cNvPr id="5" name="Содержимое 5"/>
          <p:cNvSpPr txBox="1">
            <a:spLocks/>
          </p:cNvSpPr>
          <p:nvPr/>
        </p:nvSpPr>
        <p:spPr>
          <a:xfrm>
            <a:off x="1071563" y="2214563"/>
            <a:ext cx="7858125" cy="4214812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65760" indent="-283464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/>
            </a:pPr>
            <a:r>
              <a:rPr lang="ru-RU" sz="2400" b="1" dirty="0">
                <a:latin typeface="+mn-lt"/>
              </a:rPr>
              <a:t>Сазонов Владимир и Ражев Алексей</a:t>
            </a:r>
            <a:r>
              <a:rPr lang="ru-RU" sz="2400" dirty="0">
                <a:latin typeface="+mn-lt"/>
              </a:rPr>
              <a:t> -курсанты военно-космической академии имени А.Ф. Можайского ВКА  г.Ярославль (2013 г.)</a:t>
            </a:r>
          </a:p>
          <a:p>
            <a:pPr marL="365760" indent="-283464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/>
            </a:pPr>
            <a:r>
              <a:rPr lang="ru-RU" sz="2400" b="1" dirty="0">
                <a:latin typeface="+mn-lt"/>
              </a:rPr>
              <a:t>Сидоров Максим - </a:t>
            </a:r>
            <a:r>
              <a:rPr lang="ru-RU" sz="2400" dirty="0">
                <a:latin typeface="+mn-lt"/>
              </a:rPr>
              <a:t>курсант  Рязанского высшего воздушно-десантного командного училища имени  </a:t>
            </a:r>
            <a:r>
              <a:rPr lang="ru-RU" sz="2400" dirty="0" err="1">
                <a:latin typeface="+mn-lt"/>
              </a:rPr>
              <a:t>В.Ф.Маргелова</a:t>
            </a:r>
            <a:r>
              <a:rPr lang="ru-RU" sz="2400" dirty="0">
                <a:latin typeface="+mn-lt"/>
              </a:rPr>
              <a:t> (2013г.)</a:t>
            </a:r>
          </a:p>
          <a:p>
            <a:pPr marL="365760" indent="-283464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/>
            </a:pPr>
            <a:r>
              <a:rPr lang="ru-RU" sz="2400" b="1" dirty="0">
                <a:latin typeface="+mn-lt"/>
              </a:rPr>
              <a:t>Булатов Константин - </a:t>
            </a:r>
            <a:r>
              <a:rPr lang="ru-RU" sz="2400" dirty="0">
                <a:latin typeface="+mn-lt"/>
              </a:rPr>
              <a:t>курсант Московского высшего командного общевойскового училища (2013г.)</a:t>
            </a:r>
          </a:p>
          <a:p>
            <a:pPr marL="365760" indent="-283464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/>
            </a:pPr>
            <a:r>
              <a:rPr lang="ru-RU" sz="2400" b="1" dirty="0">
                <a:latin typeface="+mn-lt"/>
              </a:rPr>
              <a:t>Кукушкин Александр - </a:t>
            </a:r>
            <a:r>
              <a:rPr lang="ru-RU" sz="2400" dirty="0">
                <a:latin typeface="+mn-lt"/>
              </a:rPr>
              <a:t>курсант военно-космической академии имени А.Ф. Можайского ВКА  г.Ярославль (2014г.).</a:t>
            </a:r>
            <a:endParaRPr lang="ru-RU" sz="2400" b="1" dirty="0">
              <a:latin typeface="+mn-lt"/>
            </a:endParaRPr>
          </a:p>
          <a:p>
            <a:pPr marL="365760" indent="-283464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/>
            </a:pPr>
            <a:endParaRPr lang="ru-RU" sz="3200" dirty="0">
              <a:latin typeface="+mn-lt"/>
            </a:endParaRPr>
          </a:p>
          <a:p>
            <a:pPr marL="365760" indent="-283464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/>
            </a:pPr>
            <a:endParaRPr lang="ru-RU" sz="3200" dirty="0">
              <a:latin typeface="+mn-lt"/>
            </a:endParaRPr>
          </a:p>
          <a:p>
            <a:pPr marL="365760" indent="-283464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itchFamily="34" charset="0"/>
              <a:buNone/>
              <a:defRPr/>
            </a:pPr>
            <a:endParaRPr lang="ru-RU" sz="32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1428750" y="274638"/>
            <a:ext cx="7505700" cy="11430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6000" dirty="0" smtClean="0">
                <a:solidFill>
                  <a:schemeClr val="tx2">
                    <a:satMod val="130000"/>
                  </a:schemeClr>
                </a:solidFill>
              </a:rPr>
              <a:t>Спасибо за внимание!</a:t>
            </a:r>
            <a:r>
              <a:rPr lang="ru-RU" sz="4000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sz="4000" dirty="0" smtClean="0">
                <a:solidFill>
                  <a:schemeClr val="tx2">
                    <a:satMod val="130000"/>
                  </a:schemeClr>
                </a:solidFill>
              </a:rPr>
            </a:br>
            <a:endParaRPr lang="ru-RU" sz="4000" dirty="0" smtClean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2976" y="1123950"/>
            <a:ext cx="7786742" cy="54483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defRPr/>
            </a:pPr>
            <a:r>
              <a:rPr lang="ru-RU" sz="3600" dirty="0" smtClean="0"/>
              <a:t>Патриотическое  воспитание –главная задача школы</a:t>
            </a:r>
            <a:endParaRPr lang="ru-RU" sz="3600" dirty="0"/>
          </a:p>
        </p:txBody>
      </p:sp>
      <p:sp>
        <p:nvSpPr>
          <p:cNvPr id="1229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i="1" dirty="0" smtClean="0"/>
              <a:t>Современная Российская Армия требует мобильности и выносливости, совершенства владения  современным оружием, высокого нравственного сознания в исполнении священного долга перед Отечеством. Долга, который будет законом жизни  при любых обстоятельствах. И  потому- определяющей задачей  средней школы села  </a:t>
            </a:r>
            <a:r>
              <a:rPr lang="ru-RU" sz="2400" i="1" dirty="0" err="1" smtClean="0"/>
              <a:t>Левашово</a:t>
            </a:r>
            <a:r>
              <a:rPr lang="ru-RU" sz="2400" i="1" dirty="0" smtClean="0"/>
              <a:t> стало военно-патриотическое воспитание, формирование активной жизненной позиции в становлении юношества.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3315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sz="3600" smtClean="0"/>
              <a:t>На уроке ОБЖ.</a:t>
            </a:r>
          </a:p>
        </p:txBody>
      </p:sp>
      <p:sp>
        <p:nvSpPr>
          <p:cNvPr id="6149" name="Текст 6"/>
          <p:cNvSpPr>
            <a:spLocks noGrp="1"/>
          </p:cNvSpPr>
          <p:nvPr>
            <p:ph type="body" sz="half" idx="4294967295"/>
          </p:nvPr>
        </p:nvSpPr>
        <p:spPr>
          <a:xfrm>
            <a:off x="5121275" y="328613"/>
            <a:ext cx="4022725" cy="639762"/>
          </a:xfrm>
        </p:spPr>
        <p:txBody>
          <a:bodyPr>
            <a:normAutofit fontScale="85000" lnSpcReduction="10000"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dirty="0" smtClean="0"/>
              <a:t>Учебный кабинет ОБЖ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4294967295"/>
          </p:nvPr>
        </p:nvSpPr>
        <p:spPr>
          <a:xfrm>
            <a:off x="5500688" y="785813"/>
            <a:ext cx="3500437" cy="5857875"/>
          </a:xfrm>
        </p:spPr>
        <p:txBody>
          <a:bodyPr rtlCol="0">
            <a:normAutofit fontScale="55000" lnSpcReduction="20000"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совмещен с кабинетом профессиональной подготовки.</a:t>
            </a:r>
          </a:p>
          <a:p>
            <a:pPr marL="365760" indent="-283464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оформлен </a:t>
            </a:r>
            <a:r>
              <a:rPr lang="ru-RU" dirty="0"/>
              <a:t>стендами, наглядными пособиями в соответствии с современными требованиями по изучению раздела «Основы военной службы». </a:t>
            </a:r>
            <a:endParaRPr lang="ru-RU" dirty="0" smtClean="0"/>
          </a:p>
          <a:p>
            <a:pPr marL="365760" indent="-283464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имеется </a:t>
            </a:r>
            <a:r>
              <a:rPr lang="ru-RU" dirty="0"/>
              <a:t>неплохая учебно-материальная </a:t>
            </a:r>
            <a:r>
              <a:rPr lang="ru-RU" dirty="0" smtClean="0"/>
              <a:t>база: учебный </a:t>
            </a:r>
            <a:r>
              <a:rPr lang="ru-RU" dirty="0"/>
              <a:t>АКМ, пневматические </a:t>
            </a:r>
            <a:r>
              <a:rPr lang="ru-RU" dirty="0" smtClean="0"/>
              <a:t>винтовки , имеются </a:t>
            </a:r>
            <a:r>
              <a:rPr lang="ru-RU" dirty="0"/>
              <a:t>компасы, учебные топографические карты, плакаты по огневой и тактической подготовке, военной топографии и другие наглядные пособия и </a:t>
            </a:r>
            <a:r>
              <a:rPr lang="ru-RU" dirty="0" smtClean="0"/>
              <a:t>оборудование, подборка специальной </a:t>
            </a:r>
            <a:r>
              <a:rPr lang="ru-RU" dirty="0"/>
              <a:t>литературы по военной тематике. </a:t>
            </a:r>
          </a:p>
          <a:p>
            <a:pPr marL="365760" indent="-283464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 bwMode="auto">
          <a:xfrm>
            <a:off x="857250" y="142875"/>
            <a:ext cx="7558088" cy="790575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just" eaLnBrk="1" hangingPunct="1"/>
            <a:r>
              <a:rPr lang="ru-RU" sz="3600" smtClean="0"/>
              <a:t>Реализация программы курса ОБЖ</a:t>
            </a:r>
          </a:p>
        </p:txBody>
      </p:sp>
      <p:pic>
        <p:nvPicPr>
          <p:cNvPr id="7174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4340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 eaLnBrk="1" hangingPunct="1">
              <a:spcBef>
                <a:spcPct val="0"/>
              </a:spcBef>
            </a:pPr>
            <a:r>
              <a:rPr lang="ru-RU" sz="3600" smtClean="0"/>
              <a:t>УМК.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294967295"/>
          </p:nvPr>
        </p:nvSpPr>
        <p:spPr>
          <a:xfrm>
            <a:off x="5143500" y="1000125"/>
            <a:ext cx="4000500" cy="5643563"/>
          </a:xfrm>
        </p:spPr>
        <p:txBody>
          <a:bodyPr rtlCol="0">
            <a:normAutofit fontScale="70000" lnSpcReduction="20000"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Изучение  раздела «Основы  военной службы» осуществляется по рабочей программе составленной на основе Примерной программы и авторской программы   под редакцией А.Т.Смирнова, в соответствии с федеральным компонентом Государственного стандарта.  </a:t>
            </a:r>
          </a:p>
          <a:p>
            <a:pPr marL="365760" indent="-283464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С использованием  </a:t>
            </a:r>
            <a:r>
              <a:rPr lang="ru-RU" dirty="0" err="1" smtClean="0"/>
              <a:t>учебно</a:t>
            </a:r>
            <a:r>
              <a:rPr lang="ru-RU" dirty="0" smtClean="0"/>
              <a:t>- методического комплекта  линии  А.Т.Смирнова.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644650" y="285750"/>
            <a:ext cx="7499350" cy="1143000"/>
          </a:xfrm>
        </p:spPr>
        <p:txBody>
          <a:bodyPr/>
          <a:lstStyle/>
          <a:p>
            <a:pPr>
              <a:defRPr/>
            </a:pPr>
            <a:r>
              <a:rPr lang="ru-RU" sz="2800" dirty="0" smtClean="0"/>
              <a:t>Организация и проведение занятий по разделу «Основы подготовки к военной службе»</a:t>
            </a:r>
            <a:endParaRPr lang="ru-RU" sz="2800" dirty="0"/>
          </a:p>
        </p:txBody>
      </p:sp>
      <p:sp>
        <p:nvSpPr>
          <p:cNvPr id="15363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800" b="1" i="1" smtClean="0"/>
              <a:t>Процесс  обучения  включает:</a:t>
            </a:r>
          </a:p>
          <a:p>
            <a:r>
              <a:rPr lang="ru-RU" sz="1800" b="1" i="1" smtClean="0"/>
              <a:t>Изучение основных понятий о воинской обязанности и военной службе, особенностях  военной  службы, вопросы организации  воинского  учета и его предназначение, правовые основы военной службы.</a:t>
            </a:r>
          </a:p>
          <a:p>
            <a:r>
              <a:rPr lang="ru-RU" sz="1800" b="1" i="1" smtClean="0"/>
              <a:t>Изучение текста военной присяги, знаков различия формы одежды , воинских званий;</a:t>
            </a:r>
          </a:p>
          <a:p>
            <a:r>
              <a:rPr lang="ru-RU" sz="1800" b="1" i="1" smtClean="0"/>
              <a:t>Изучение наград, почетных званий, истории их зарождения.</a:t>
            </a:r>
          </a:p>
          <a:p>
            <a:r>
              <a:rPr lang="ru-RU" sz="1800" b="1" i="1" smtClean="0"/>
              <a:t>Изучение типов боевой техники и оружия,</a:t>
            </a:r>
          </a:p>
          <a:p>
            <a:r>
              <a:rPr lang="ru-RU" sz="1800" b="1" i="1" smtClean="0"/>
              <a:t>Изучение правил обращения с оружием, порядка разборки и сборки, хранения и ухода за ним.</a:t>
            </a:r>
          </a:p>
          <a:p>
            <a:r>
              <a:rPr lang="ru-RU" sz="1800" b="1" i="1" smtClean="0"/>
              <a:t>Изучение воинских и патриотических  ритуалов и их значения для военной службы.</a:t>
            </a:r>
          </a:p>
          <a:p>
            <a:r>
              <a:rPr lang="ru-RU" sz="1800" b="1" i="1" smtClean="0"/>
              <a:t>Написание сочинений , посвященных ратным подвигам земляков.</a:t>
            </a:r>
          </a:p>
          <a:p>
            <a:endParaRPr lang="ru-RU" sz="2000" smtClean="0"/>
          </a:p>
          <a:p>
            <a:endParaRPr lang="ru-RU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 bwMode="auto">
          <a:xfrm>
            <a:off x="571500" y="285750"/>
            <a:ext cx="8143875" cy="719138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4400" smtClean="0"/>
              <a:t>Проведение учебных сборов</a:t>
            </a:r>
          </a:p>
        </p:txBody>
      </p:sp>
      <p:pic>
        <p:nvPicPr>
          <p:cNvPr id="8197" name="Picture 4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85786" y="1142984"/>
            <a:ext cx="4419600" cy="3514531"/>
          </a:xfrm>
        </p:spPr>
      </p:pic>
      <p:sp>
        <p:nvSpPr>
          <p:cNvPr id="16388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sz="4400" smtClean="0"/>
              <a:t>К сборам готовы!</a:t>
            </a:r>
          </a:p>
        </p:txBody>
      </p:sp>
      <p:sp>
        <p:nvSpPr>
          <p:cNvPr id="16389" name="Текст 4"/>
          <p:cNvSpPr>
            <a:spLocks noGrp="1"/>
          </p:cNvSpPr>
          <p:nvPr>
            <p:ph type="body" sz="half" idx="4294967295"/>
          </p:nvPr>
        </p:nvSpPr>
        <p:spPr>
          <a:xfrm>
            <a:off x="5357813" y="1000125"/>
            <a:ext cx="3643312" cy="11430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1600" b="1" i="1" smtClean="0"/>
              <a:t>Ежегодные  учебные сборы – забота  директора школы и преподавателя –организатора  ОБЖ.</a:t>
            </a:r>
          </a:p>
        </p:txBody>
      </p:sp>
      <p:sp>
        <p:nvSpPr>
          <p:cNvPr id="16390" name="Содержимое 8"/>
          <p:cNvSpPr>
            <a:spLocks noGrp="1"/>
          </p:cNvSpPr>
          <p:nvPr>
            <p:ph sz="quarter" idx="4294967295"/>
          </p:nvPr>
        </p:nvSpPr>
        <p:spPr>
          <a:xfrm>
            <a:off x="5357813" y="2000250"/>
            <a:ext cx="3786187" cy="4572000"/>
          </a:xfrm>
        </p:spPr>
        <p:txBody>
          <a:bodyPr/>
          <a:lstStyle/>
          <a:p>
            <a:pPr eaLnBrk="1" hangingPunct="1">
              <a:buFont typeface="Arial" charset="0"/>
              <a:buChar char="•"/>
            </a:pPr>
            <a:r>
              <a:rPr lang="ru-RU" sz="1400" smtClean="0"/>
              <a:t>Учебные сборы ежегодно проходят в  апреле-мае на базе  98- Гвардейской воздушно-десантной  дивизии  и на базе  школы. </a:t>
            </a:r>
          </a:p>
          <a:p>
            <a:pPr eaLnBrk="1" hangingPunct="1">
              <a:buFont typeface="Arial" charset="0"/>
              <a:buChar char="•"/>
            </a:pPr>
            <a:r>
              <a:rPr lang="ru-RU" sz="1400" smtClean="0"/>
              <a:t>Учебные сборы проводятся по отдельному учебно-тематическому плану. В них участвуют все годные по состоянию здоровья ребята.</a:t>
            </a:r>
          </a:p>
          <a:p>
            <a:pPr eaLnBrk="1" hangingPunct="1">
              <a:buFont typeface="Arial" charset="0"/>
              <a:buChar char="•"/>
            </a:pPr>
            <a:r>
              <a:rPr lang="ru-RU" sz="1400" smtClean="0"/>
              <a:t>Обучающиеся  юноши 10 класса</a:t>
            </a:r>
            <a:br>
              <a:rPr lang="ru-RU" sz="1400" smtClean="0"/>
            </a:br>
            <a:r>
              <a:rPr lang="ru-RU" sz="1400" smtClean="0"/>
              <a:t>знакомятся   с практической деятельностью воинской части, жизнью и бытом военнослужащих. </a:t>
            </a:r>
          </a:p>
          <a:p>
            <a:pPr eaLnBrk="1" hangingPunct="1">
              <a:buFont typeface="Arial" charset="0"/>
              <a:buChar char="•"/>
            </a:pPr>
            <a:r>
              <a:rPr lang="ru-RU" sz="1400" smtClean="0"/>
              <a:t>Занимаются строевой подготовкой,  сборкой и разборкой  автомата, стреляют из пневматической  винтовки. Оказывают первую помощь.</a:t>
            </a:r>
          </a:p>
          <a:p>
            <a:pPr eaLnBrk="1" hangingPunct="1">
              <a:buFont typeface="Arial" charset="0"/>
              <a:buChar char="•"/>
            </a:pPr>
            <a:r>
              <a:rPr lang="ru-RU" sz="1400" smtClean="0"/>
              <a:t>Большую помощь школе  в проведении  учебных  сборов оказывает отдел Военного комиссариата Ярославской области по Некрасовскому району.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428625" y="357188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Проведение учебных  сборов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43438" y="5715000"/>
            <a:ext cx="4022725" cy="639763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Оказание первой помощи   в полевых условиях.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28625" y="5715000"/>
            <a:ext cx="3857625" cy="639763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На занятиях медицинской подготовкой в кабинете ОБЖ.</a:t>
            </a:r>
            <a:endParaRPr lang="ru-RU" dirty="0"/>
          </a:p>
        </p:txBody>
      </p:sp>
      <p:pic>
        <p:nvPicPr>
          <p:cNvPr id="17413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93713" y="1555750"/>
            <a:ext cx="3949700" cy="3730625"/>
          </a:xfrm>
        </p:spPr>
      </p:pic>
      <p:pic>
        <p:nvPicPr>
          <p:cNvPr id="17414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2000" y="1571625"/>
            <a:ext cx="4143375" cy="37147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941</TotalTime>
  <Words>1451</Words>
  <Application>Microsoft Office PowerPoint</Application>
  <PresentationFormat>Экран (4:3)</PresentationFormat>
  <Paragraphs>140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Солнцестояние</vt:lpstr>
      <vt:lpstr>Подготовка к военной службе учащихся юношей МБОУ Левашовская   СОШ</vt:lpstr>
      <vt:lpstr>Цели  и задачи работы:</vt:lpstr>
      <vt:lpstr>Работа по подготовке к военной службе</vt:lpstr>
      <vt:lpstr>Патриотическое  воспитание –главная задача школы</vt:lpstr>
      <vt:lpstr>Презентация PowerPoint</vt:lpstr>
      <vt:lpstr>Реализация программы курса ОБЖ</vt:lpstr>
      <vt:lpstr>Организация и проведение занятий по разделу «Основы подготовки к военной службе»</vt:lpstr>
      <vt:lpstr>Проведение учебных сборов</vt:lpstr>
      <vt:lpstr>Проведение учебных  сборов</vt:lpstr>
      <vt:lpstr>На сборах</vt:lpstr>
      <vt:lpstr>Результаты сборов</vt:lpstr>
      <vt:lpstr>Внеклассная работа по подготовке к военной службе Школьные военно-спортивные соревнования.</vt:lpstr>
      <vt:lpstr>Внеклассная работа по подготовке к военной службе.</vt:lpstr>
      <vt:lpstr>Военно-спортивные игры  в школе</vt:lpstr>
      <vt:lpstr>Военно-спортивные  соревнования «Победа».</vt:lpstr>
      <vt:lpstr>«Победа-2014» </vt:lpstr>
      <vt:lpstr>Военно-патриотическое воспитание - сфера творчества.</vt:lpstr>
      <vt:lpstr>Навеки девятнадцатилетний</vt:lpstr>
      <vt:lpstr>Вахта памяти 9 Мая</vt:lpstr>
      <vt:lpstr>ЮДП</vt:lpstr>
      <vt:lpstr>Экскурсии и  встречи с воинами Вооруженных Сил.</vt:lpstr>
      <vt:lpstr>Знакомство с  жизнью и бытом военнослужащих</vt:lpstr>
      <vt:lpstr>На экскурсии в воинской части</vt:lpstr>
      <vt:lpstr>На экскурсии</vt:lpstr>
      <vt:lpstr>Военная Академия радиационной, химической и биологической защиты имени маршала Советского Союза  С.К.Тимошенко</vt:lpstr>
      <vt:lpstr>В учебной аудитории Академии</vt:lpstr>
      <vt:lpstr>«Гвардейцы»-будущие защитники Родины</vt:lpstr>
      <vt:lpstr>Воинский учет</vt:lpstr>
      <vt:lpstr>Постановка на воинский учет</vt:lpstr>
      <vt:lpstr>Результаты работы</vt:lpstr>
      <vt:lpstr>Результаты работы</vt:lpstr>
      <vt:lpstr>Спасибо за внимание!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Образовательное Учреждение Левашовская Средняя Общеобразовательная школа </dc:title>
  <dc:creator>1</dc:creator>
  <cp:lastModifiedBy>Наталья Николаевна Новикова</cp:lastModifiedBy>
  <cp:revision>108</cp:revision>
  <dcterms:created xsi:type="dcterms:W3CDTF">2013-11-25T12:08:46Z</dcterms:created>
  <dcterms:modified xsi:type="dcterms:W3CDTF">2015-02-26T07:53:55Z</dcterms:modified>
</cp:coreProperties>
</file>