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0" r:id="rId5"/>
    <p:sldId id="268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BB571982-ED2B-4C4E-A2D3-726EF04E16AD}" type="datetimeFigureOut">
              <a:rPr lang="ru-RU"/>
              <a:pPr>
                <a:defRPr/>
              </a:pPr>
              <a:t>02.10.2012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081D8-BD5D-4925-8A0D-3B4B8FD55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03B7-77BA-47FE-9C45-FDB0C114A356}" type="datetimeFigureOut">
              <a:rPr lang="ru-RU"/>
              <a:pPr>
                <a:defRPr/>
              </a:pPr>
              <a:t>02.10.2012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82D65-47D0-45A5-8530-76968B919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6820C-A0A2-471E-AB29-1AF70829BD8A}" type="datetimeFigureOut">
              <a:rPr lang="ru-RU"/>
              <a:pPr>
                <a:defRPr/>
              </a:pPr>
              <a:t>02.10.2012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9F860-B284-45D1-836F-13CFDBC92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8F2F3-42EE-4E7E-8393-AEEED4E052C8}" type="datetimeFigureOut">
              <a:rPr lang="ru-RU"/>
              <a:pPr>
                <a:defRPr/>
              </a:pPr>
              <a:t>02.10.2012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198B8-7B03-4621-80CA-2D0475C94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2E823-0557-4219-8EC6-8D5856F45A1D}" type="datetimeFigureOut">
              <a:rPr lang="ru-RU"/>
              <a:pPr>
                <a:defRPr/>
              </a:pPr>
              <a:t>02.10.2012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650C3-A881-4312-A6B1-E92F88479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AF88D-77B3-4872-8EFB-BBFCDACDE513}" type="datetimeFigureOut">
              <a:rPr lang="ru-RU"/>
              <a:pPr>
                <a:defRPr/>
              </a:pPr>
              <a:t>02.10.2012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8E13-37AB-4DAE-A727-58CB5C597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87F64-521F-4F43-840F-EA2F9A707C10}" type="datetimeFigureOut">
              <a:rPr lang="ru-RU"/>
              <a:pPr>
                <a:defRPr/>
              </a:pPr>
              <a:t>02.10.2012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E5537-DF55-4A08-89B9-65E8D6E96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54C47-6971-4E3B-A7D5-3972C8AD38F9}" type="datetimeFigureOut">
              <a:rPr lang="ru-RU"/>
              <a:pPr>
                <a:defRPr/>
              </a:pPr>
              <a:t>02.10.2012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8270F-6D92-4DED-8105-9AEEAF4D0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2906C-6941-47D5-9DB8-513CFC59B622}" type="datetimeFigureOut">
              <a:rPr lang="ru-RU"/>
              <a:pPr>
                <a:defRPr/>
              </a:pPr>
              <a:t>02.10.2012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3549-A43E-453E-A3D1-FC5EB4D80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11E34-46A3-4C71-827F-6A99E3010616}" type="datetimeFigureOut">
              <a:rPr lang="ru-RU"/>
              <a:pPr>
                <a:defRPr/>
              </a:pPr>
              <a:t>02.10.2012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240DE-20FC-443C-BA65-CD68ABE9F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CD84-19CC-48E2-9C44-39DB1C9D92E7}" type="datetimeFigureOut">
              <a:rPr lang="ru-RU"/>
              <a:pPr>
                <a:defRPr/>
              </a:pPr>
              <a:t>02.10.2012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DADA5-57A5-48F2-819A-2066B555E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6EA390D-8FB4-4888-B621-958712778B9D}" type="datetimeFigureOut">
              <a:rPr lang="ru-RU"/>
              <a:pPr>
                <a:defRPr/>
              </a:pPr>
              <a:t>02.10.2012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CDE2B90-3E2F-4A75-B00B-4276E03A8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5" r:id="rId2"/>
    <p:sldLayoutId id="2147483757" r:id="rId3"/>
    <p:sldLayoutId id="2147483754" r:id="rId4"/>
    <p:sldLayoutId id="2147483753" r:id="rId5"/>
    <p:sldLayoutId id="2147483758" r:id="rId6"/>
    <p:sldLayoutId id="2147483759" r:id="rId7"/>
    <p:sldLayoutId id="2147483760" r:id="rId8"/>
    <p:sldLayoutId id="2147483761" r:id="rId9"/>
    <p:sldLayoutId id="2147483752" r:id="rId10"/>
    <p:sldLayoutId id="21474837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023938" y="3573463"/>
            <a:ext cx="7312025" cy="655637"/>
          </a:xfrm>
        </p:spPr>
        <p:txBody>
          <a:bodyPr/>
          <a:lstStyle/>
          <a:p>
            <a:pPr algn="ctr"/>
            <a:r>
              <a:rPr lang="ru-RU" sz="4400" b="1" smtClean="0">
                <a:solidFill>
                  <a:schemeClr val="accent1"/>
                </a:solidFill>
              </a:rPr>
              <a:t>«Традиционные ценности и современный мир»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b="1" dirty="0" smtClean="0"/>
              <a:t>ТВЕРЬ  23-25 сентября 2012  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2963" y="1773238"/>
            <a:ext cx="7705725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Ярославская область </a:t>
            </a:r>
            <a:br>
              <a:rPr lang="ru-RU" sz="3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на 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VII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Образовательных чтениях  </a:t>
            </a:r>
            <a:br>
              <a:rPr lang="ru-RU" sz="3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Центрального Федерального округа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3316" name="Picture 14" descr="http://img0.liveinternet.ru/images/attach/c/2/64/463/64463453_0a693c9bb6c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404813"/>
            <a:ext cx="17097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476250" y="4016375"/>
            <a:ext cx="82089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531813" algn="l"/>
              </a:tabLst>
            </a:pPr>
            <a:r>
              <a:rPr lang="ru-RU" sz="2400">
                <a:latin typeface="Calibri" pitchFamily="34" charset="0"/>
              </a:rPr>
              <a:t>	Секции проходили на территориях муниципальных образований, исторически являющихся духовными центрами Верхневолжья: в Осташкове на базе гимназии № 2, Старицком Свято-Успенском монастыре, Оршинском Воскресенском женском монастыре, Тверской епархиальной православной школе во имя святителя Тихона Задонского</a:t>
            </a:r>
          </a:p>
        </p:txBody>
      </p:sp>
      <p:pic>
        <p:nvPicPr>
          <p:cNvPr id="9218" name="Picture 2" descr="H:\для Томчук С.А.ТВЕРЬ\IMG_3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28688"/>
            <a:ext cx="3727450" cy="2795587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  <a:extLst>
            <a:ext uri="{909E8E84-426E-40DD-AFC4-6F175D3DCCD1}"/>
          </a:extLst>
        </p:spPr>
      </p:pic>
      <p:pic>
        <p:nvPicPr>
          <p:cNvPr id="9219" name="Picture 3" descr="H:\для Томчук С.А.ТВЕРЬ\P11001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928688"/>
            <a:ext cx="3779838" cy="2833687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:\для Томчук С.А.ТВЕРЬ\P11002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568325"/>
            <a:ext cx="3138488" cy="2352675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  <a:extLst>
            <a:ext uri="{909E8E84-426E-40DD-AFC4-6F175D3DCCD1}"/>
          </a:extLst>
        </p:spPr>
      </p:pic>
      <p:pic>
        <p:nvPicPr>
          <p:cNvPr id="1026" name="Picture 2" descr="H:\для Томчук С.А.ТВЕРЬ\P11002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549275"/>
            <a:ext cx="3154363" cy="2365375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  <a:extLst>
            <a:ext uri="{909E8E84-426E-40DD-AFC4-6F175D3DCCD1}"/>
          </a:extLst>
        </p:spPr>
      </p:pic>
      <p:pic>
        <p:nvPicPr>
          <p:cNvPr id="10245" name="Picture 5" descr="H:\для Томчук С.А.ТВЕРЬ\P11002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5613" y="2133600"/>
            <a:ext cx="3082925" cy="2311400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  <a:extLst>
            <a:ext uri="{909E8E84-426E-40DD-AFC4-6F175D3DCCD1}"/>
          </a:extLst>
        </p:spPr>
      </p:pic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539750" y="4652963"/>
            <a:ext cx="8280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531813" algn="l"/>
              </a:tabLst>
            </a:pPr>
            <a:r>
              <a:rPr lang="ru-RU">
                <a:latin typeface="Calibri" pitchFamily="34" charset="0"/>
              </a:rPr>
              <a:t>	</a:t>
            </a:r>
            <a:r>
              <a:rPr lang="ru-RU" sz="2000">
                <a:latin typeface="Calibri" pitchFamily="34" charset="0"/>
              </a:rPr>
              <a:t>На торжественном ужине участников Образовательных чтений приветствовали митрополит Тверской и Кашинский Виктор, заместитель председателя Правительства Светлана Валентиновна Вержбицкая .</a:t>
            </a:r>
          </a:p>
          <a:p>
            <a:pPr algn="just">
              <a:tabLst>
                <a:tab pos="531813" algn="l"/>
              </a:tabLst>
            </a:pPr>
            <a:r>
              <a:rPr lang="ru-RU" sz="2000">
                <a:latin typeface="Calibri" pitchFamily="34" charset="0"/>
              </a:rPr>
              <a:t>	В концертной программе выступали ведущие музыкальные коллективы Тверской земли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user\Desktop\для Томчук С.А.ТВЕРЬ\1_2490_27092012105543_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4663" y="1400175"/>
            <a:ext cx="4873625" cy="2879725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</p:pic>
      <p:pic>
        <p:nvPicPr>
          <p:cNvPr id="8194" name="Picture 2" descr="H:\для Томчук С.А.ТВЕРЬ\Образовательные чтения\102CANON\IMG_36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06388"/>
            <a:ext cx="2914650" cy="2185987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  <a:extLst>
            <a:ext uri="{909E8E84-426E-40DD-AFC4-6F175D3DCCD1}"/>
          </a:extLst>
        </p:spPr>
      </p:pic>
      <p:sp>
        <p:nvSpPr>
          <p:cNvPr id="24579" name="Прямоугольник 1"/>
          <p:cNvSpPr>
            <a:spLocks noChangeArrowheads="1"/>
          </p:cNvSpPr>
          <p:nvPr/>
        </p:nvSpPr>
        <p:spPr bwMode="auto">
          <a:xfrm>
            <a:off x="509588" y="4508500"/>
            <a:ext cx="81359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531813" algn="l"/>
              </a:tabLst>
            </a:pPr>
            <a:r>
              <a:rPr lang="ru-RU" sz="2000">
                <a:latin typeface="Calibri" pitchFamily="34" charset="0"/>
              </a:rPr>
              <a:t>	25 сентября в Тверской академической областной филармонии состоялось Пленарное заседание</a:t>
            </a:r>
          </a:p>
          <a:p>
            <a:pPr algn="just">
              <a:tabLst>
                <a:tab pos="531813" algn="l"/>
              </a:tabLst>
            </a:pPr>
            <a:r>
              <a:rPr lang="ru-RU" sz="2000">
                <a:latin typeface="Calibri" pitchFamily="34" charset="0"/>
              </a:rPr>
              <a:t>	Игумен Петр, ректор Российского православного института святого Иоанна Богослова, зачитал принятый итоговый документ VII Образовательных Чтений Центрального федерального округа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519113" y="4941888"/>
            <a:ext cx="82089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531813" algn="l"/>
              </a:tabLst>
            </a:pPr>
            <a:r>
              <a:rPr lang="ru-RU" sz="2000">
                <a:latin typeface="Calibri" pitchFamily="34" charset="0"/>
              </a:rPr>
              <a:t>	</a:t>
            </a:r>
            <a:r>
              <a:rPr lang="ru-RU" sz="2400">
                <a:latin typeface="Calibri" pitchFamily="34" charset="0"/>
              </a:rPr>
              <a:t>В рамках VII Образовательных Чтений состоялась церемония награждения победителей 2 этапа Конкурса «За нравственный подвиг учителя».</a:t>
            </a:r>
            <a:endParaRPr lang="ru-RU" sz="2000">
              <a:latin typeface="Calibri" pitchFamily="34" charset="0"/>
            </a:endParaRPr>
          </a:p>
        </p:txBody>
      </p:sp>
      <p:pic>
        <p:nvPicPr>
          <p:cNvPr id="8" name="Рисунок 7" descr="C:\Users\user\Desktop\для Томчук С.А.ТВЕРЬ\1_2490_27092012105543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549275"/>
            <a:ext cx="5940425" cy="3960813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C:\Users\user\Desktop\для Томчук С.А.ТВЕРЬ\1_2490_27092012105543_12.jpg"/>
          <p:cNvPicPr>
            <a:picLocks noGrp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946275" y="622300"/>
            <a:ext cx="5354638" cy="3816350"/>
          </a:xfrm>
          <a:ln w="12700">
            <a:solidFill>
              <a:schemeClr val="accent1">
                <a:lumMod val="50000"/>
              </a:schemeClr>
            </a:solidFill>
          </a:ln>
        </p:spPr>
      </p:pic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519113" y="4437063"/>
            <a:ext cx="820896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531813" algn="l"/>
              </a:tabLst>
            </a:pPr>
            <a:r>
              <a:rPr lang="ru-RU" sz="2000">
                <a:latin typeface="Calibri" pitchFamily="34" charset="0"/>
              </a:rPr>
              <a:t>	Работа «Пустынь деятельной любви» - духовное, нравственное, трудовое воспитание и образование в Православной классической гимназии-пансиона Свято-Алексиевской пустыни имени протоиерея Василия Лесняка» авторского коллектива преподавателей этой гимназии стала победителем в номинации «Лучшее педагогическое исследование».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sz="quarter" idx="4294967295"/>
          </p:nvPr>
        </p:nvSpPr>
        <p:spPr>
          <a:xfrm>
            <a:off x="457200" y="549275"/>
            <a:ext cx="8229600" cy="1214438"/>
          </a:xfrm>
        </p:spPr>
        <p:txBody>
          <a:bodyPr>
            <a:normAutofit fontScale="92500"/>
          </a:bodyPr>
          <a:lstStyle/>
          <a:p>
            <a:pPr marL="0" indent="0" algn="just" fontAlgn="auto">
              <a:spcAft>
                <a:spcPts val="0"/>
              </a:spcAft>
              <a:buFont typeface="Wingdings 3"/>
              <a:buNone/>
              <a:tabLst>
                <a:tab pos="531813" algn="l"/>
              </a:tabLst>
              <a:defRPr/>
            </a:pPr>
            <a:r>
              <a:rPr lang="ru-RU" dirty="0" smtClean="0"/>
              <a:t>	С </a:t>
            </a:r>
            <a:r>
              <a:rPr lang="ru-RU" dirty="0"/>
              <a:t>23 по 25 сентября в Тверской области проходили VII Образовательные чтения Центрального федерального округа «Традиционные ценности и современный мир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8" name="Рисунок 7" descr="C:\Users\user\Desktop\для Томчук С.А.ТВЕРЬ\1_2490_27092012105543_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916113"/>
            <a:ext cx="5653088" cy="3384550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</p:pic>
      <p:sp>
        <p:nvSpPr>
          <p:cNvPr id="14339" name="Прямоугольник 8"/>
          <p:cNvSpPr>
            <a:spLocks noChangeArrowheads="1"/>
          </p:cNvSpPr>
          <p:nvPr/>
        </p:nvSpPr>
        <p:spPr bwMode="auto">
          <a:xfrm>
            <a:off x="539750" y="5300663"/>
            <a:ext cx="8135938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531813" algn="l"/>
              </a:tabLst>
            </a:pPr>
            <a:r>
              <a:rPr lang="ru-RU" sz="2600">
                <a:latin typeface="Calibri" pitchFamily="34" charset="0"/>
              </a:rPr>
              <a:t>	В чтениях приняли участие свыше 500 представителей из 18 регионов, входящих в состав ЦФО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468313" y="765175"/>
            <a:ext cx="4319587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531813" algn="l"/>
              </a:tabLst>
            </a:pPr>
            <a:r>
              <a:rPr lang="ru-RU" sz="2400">
                <a:latin typeface="Calibri" pitchFamily="34" charset="0"/>
              </a:rPr>
              <a:t>	Ярославскую область представляла делегация в составе 11 человек, в состав которой входили сотрудники ГОАУ ЯО «Институт развития образования», представители Ярославской митрополии, победители регионального этапа Всероссийского конкурса «За нравственный подвиг учителя», преподаватели комплексного курса «Основы религиозных культур и светской этики»</a:t>
            </a:r>
          </a:p>
        </p:txBody>
      </p:sp>
      <p:pic>
        <p:nvPicPr>
          <p:cNvPr id="2051" name="Picture 3" descr="H:\для Томчук С.А.ТВЕРЬ\Образовательные чтения\102CANON\IMG_36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375" y="1104900"/>
            <a:ext cx="3435350" cy="4581525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Тематика Образовательных Чтений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62950" cy="4937125"/>
          </a:xfrm>
        </p:spPr>
        <p:txBody>
          <a:bodyPr>
            <a:normAutofit/>
          </a:bodyPr>
          <a:lstStyle/>
          <a:p>
            <a:pPr marL="274320" indent="-274320" algn="just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Роль музейных комплексов в формировании базовых национальных ценностей детей и молодежи</a:t>
            </a:r>
          </a:p>
          <a:p>
            <a:pPr marL="274320" indent="-274320" algn="just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Синтез </a:t>
            </a:r>
            <a:r>
              <a:rPr lang="ru-RU" sz="2400" dirty="0"/>
              <a:t>духовной и светской педагогики при реализации </a:t>
            </a:r>
            <a:r>
              <a:rPr lang="ru-RU" sz="2400" dirty="0" smtClean="0"/>
              <a:t>ФГОС</a:t>
            </a:r>
            <a:endParaRPr lang="ru-RU" sz="2400" dirty="0"/>
          </a:p>
          <a:p>
            <a:pPr marL="274320" indent="-274320" algn="just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/>
              <a:t>Взаимодействие учреждений дополнительного образования и школы в духовно-нравственном воспитании детей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pic>
        <p:nvPicPr>
          <p:cNvPr id="9" name="Рисунок 8" descr="C:\Users\user\Desktop\для Томчук С.А.ТВЕРЬ\1_2490_27092012105543_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3716338"/>
            <a:ext cx="3833813" cy="2449512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Тематика Образовательных Чтений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410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sz="2400" smtClean="0"/>
              <a:t>Психолого-педагогическая поддержка детей, оказавшихся в трудной жизненной ситуации</a:t>
            </a:r>
          </a:p>
          <a:p>
            <a:pPr algn="just">
              <a:spcBef>
                <a:spcPct val="0"/>
              </a:spcBef>
            </a:pPr>
            <a:r>
              <a:rPr lang="ru-RU" sz="2400" smtClean="0"/>
              <a:t>Роль православных традиций в формировании социальных ценностей обучающихся</a:t>
            </a:r>
          </a:p>
          <a:p>
            <a:pPr algn="just">
              <a:spcBef>
                <a:spcPct val="0"/>
              </a:spcBef>
            </a:pPr>
            <a:r>
              <a:rPr lang="ru-RU" sz="2400" smtClean="0"/>
              <a:t>Организация патриотического воспитания как условие получения детьми социального опыта</a:t>
            </a:r>
          </a:p>
          <a:p>
            <a:pPr>
              <a:spcBef>
                <a:spcPct val="0"/>
              </a:spcBef>
            </a:pPr>
            <a:endParaRPr lang="ru-RU" sz="2400" smtClean="0"/>
          </a:p>
        </p:txBody>
      </p:sp>
      <p:pic>
        <p:nvPicPr>
          <p:cNvPr id="6" name="Picture 3" descr="H:\для Томчук С.А.ТВЕРЬ\IMG_3153.JPG"/>
          <p:cNvPicPr>
            <a:picLocks noChangeAspect="1" noChangeArrowheads="1"/>
          </p:cNvPicPr>
          <p:nvPr/>
        </p:nvPicPr>
        <p:blipFill rotWithShape="1">
          <a:blip r:embed="rId2"/>
          <a:srcRect t="1057" r="311" b="13647"/>
          <a:stretch/>
        </p:blipFill>
        <p:spPr bwMode="auto">
          <a:xfrm>
            <a:off x="2700338" y="3586163"/>
            <a:ext cx="3814762" cy="2449512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9906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Выступления на секциях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122863" cy="4937125"/>
          </a:xfrm>
        </p:spPr>
        <p:txBody>
          <a:bodyPr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400" dirty="0"/>
              <a:t>На секциях выступили представители ярославской делегации: </a:t>
            </a:r>
            <a:endParaRPr lang="ru-RU" sz="3400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i="1" dirty="0" smtClean="0"/>
              <a:t>Корнилова </a:t>
            </a:r>
            <a:r>
              <a:rPr lang="ru-RU" i="1" dirty="0"/>
              <a:t>Эльвира Александровна</a:t>
            </a:r>
            <a:r>
              <a:rPr lang="ru-RU" dirty="0"/>
              <a:t>, учитель русского языка и литературы МОУ СОШ №3 г. </a:t>
            </a:r>
            <a:r>
              <a:rPr lang="ru-RU" dirty="0" smtClean="0"/>
              <a:t>Рыбинска «Духовно-нравственное воспитание  </a:t>
            </a:r>
            <a:r>
              <a:rPr lang="ru-RU" dirty="0"/>
              <a:t>детей в процессе изучения текстов христианских </a:t>
            </a:r>
            <a:r>
              <a:rPr lang="ru-RU" dirty="0" smtClean="0"/>
              <a:t>притч»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i="1" dirty="0" err="1" smtClean="0"/>
              <a:t>Шарова</a:t>
            </a:r>
            <a:r>
              <a:rPr lang="ru-RU" i="1" dirty="0" smtClean="0"/>
              <a:t> </a:t>
            </a:r>
            <a:r>
              <a:rPr lang="ru-RU" i="1" dirty="0"/>
              <a:t>Александра Дмитриевна</a:t>
            </a:r>
            <a:r>
              <a:rPr lang="ru-RU" dirty="0"/>
              <a:t>, методист МОУ дополнительного профессионального образования «Информационно-образовательный центр» г.</a:t>
            </a:r>
            <a:r>
              <a:rPr lang="en-US" dirty="0"/>
              <a:t> </a:t>
            </a:r>
            <a:r>
              <a:rPr lang="ru-RU" dirty="0"/>
              <a:t>Тутаева, </a:t>
            </a:r>
            <a:r>
              <a:rPr lang="ru-RU" dirty="0" smtClean="0"/>
              <a:t>«Методические </a:t>
            </a:r>
            <a:r>
              <a:rPr lang="ru-RU" dirty="0" err="1" smtClean="0"/>
              <a:t>материалаы</a:t>
            </a:r>
            <a:r>
              <a:rPr lang="ru-RU" dirty="0" smtClean="0"/>
              <a:t> </a:t>
            </a:r>
            <a:r>
              <a:rPr lang="ru-RU" dirty="0"/>
              <a:t>«Душе полезное чтение» к курсу «Основы религиозных культур и светской этики</a:t>
            </a:r>
            <a:r>
              <a:rPr lang="ru-RU" dirty="0" smtClean="0"/>
              <a:t>» 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i="1" dirty="0" smtClean="0"/>
              <a:t>Орлов </a:t>
            </a:r>
            <a:r>
              <a:rPr lang="ru-RU" i="1" dirty="0"/>
              <a:t>Николай Николаевич</a:t>
            </a:r>
            <a:r>
              <a:rPr lang="ru-RU" dirty="0"/>
              <a:t>, учитель технологии МОУ </a:t>
            </a:r>
            <a:r>
              <a:rPr lang="ru-RU" dirty="0" err="1"/>
              <a:t>Бурмакинской</a:t>
            </a:r>
            <a:r>
              <a:rPr lang="ru-RU" dirty="0"/>
              <a:t> СОШ №2 Некрасовского МР, </a:t>
            </a:r>
            <a:r>
              <a:rPr lang="ru-RU" dirty="0" smtClean="0"/>
              <a:t> «Техническое творчество </a:t>
            </a:r>
            <a:r>
              <a:rPr lang="ru-RU" dirty="0"/>
              <a:t>школьников на основе традиций и ремесел жителей Некрасовского </a:t>
            </a:r>
            <a:r>
              <a:rPr lang="ru-RU" dirty="0" smtClean="0"/>
              <a:t>района» </a:t>
            </a:r>
            <a:endParaRPr lang="ru-RU" dirty="0"/>
          </a:p>
        </p:txBody>
      </p:sp>
      <p:pic>
        <p:nvPicPr>
          <p:cNvPr id="3074" name="Picture 2" descr="H:\для Томчук С.А.ТВЕРЬ\Образовательные чтения\102CANON\IMG_36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6613" y="1700213"/>
            <a:ext cx="2947987" cy="3930650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328613" y="5084763"/>
            <a:ext cx="8353425" cy="1265237"/>
          </a:xfrm>
        </p:spPr>
        <p:txBody>
          <a:bodyPr>
            <a:normAutofit fontScale="92500"/>
          </a:bodyPr>
          <a:lstStyle/>
          <a:p>
            <a:pPr marL="0" indent="531813" algn="just" fontAlgn="auto">
              <a:spcAft>
                <a:spcPts val="0"/>
              </a:spcAft>
              <a:buFont typeface="Wingdings 3"/>
              <a:buNone/>
              <a:tabLst>
                <a:tab pos="531813" algn="l"/>
              </a:tabLst>
              <a:defRPr/>
            </a:pPr>
            <a:r>
              <a:rPr lang="ru-RU" dirty="0" smtClean="0"/>
              <a:t>Образовательные </a:t>
            </a:r>
            <a:r>
              <a:rPr lang="ru-RU" dirty="0"/>
              <a:t>чтения сопровождались </a:t>
            </a:r>
            <a:r>
              <a:rPr lang="ru-RU" dirty="0" smtClean="0"/>
              <a:t>насыщенной </a:t>
            </a:r>
            <a:r>
              <a:rPr lang="ru-RU" dirty="0"/>
              <a:t>экскурсионной программой: участники конференции побывали в православных храмах Твери и Торжка</a:t>
            </a:r>
          </a:p>
        </p:txBody>
      </p:sp>
      <p:pic>
        <p:nvPicPr>
          <p:cNvPr id="4099" name="Picture 3" descr="H:\для Томчук С.А.ТВЕРЬ\Образовательные чтения\102CANON\IMG_36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333375"/>
            <a:ext cx="3379788" cy="2535238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  <a:extLst>
            <a:ext uri="{909E8E84-426E-40DD-AFC4-6F175D3DCCD1}"/>
          </a:extLst>
        </p:spPr>
      </p:pic>
      <p:pic>
        <p:nvPicPr>
          <p:cNvPr id="4100" name="Picture 4" descr="H:\для Томчук С.А.ТВЕРЬ\Образовательные чтения\102CANON\IMG_36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23875"/>
            <a:ext cx="3275013" cy="2457450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  <a:extLst>
            <a:ext uri="{909E8E84-426E-40DD-AFC4-6F175D3DCCD1}"/>
          </a:extLst>
        </p:spPr>
      </p:pic>
      <p:pic>
        <p:nvPicPr>
          <p:cNvPr id="1026" name="Picture 2" descr="E:\для Томчук С.А.ТВЕРЬ\P1100163.JPG"/>
          <p:cNvPicPr>
            <a:picLocks noChangeAspect="1" noChangeArrowheads="1"/>
          </p:cNvPicPr>
          <p:nvPr/>
        </p:nvPicPr>
        <p:blipFill rotWithShape="1">
          <a:blip r:embed="rId4"/>
          <a:srcRect l="9506" t="10449" r="29485" b="7218"/>
          <a:stretch/>
        </p:blipFill>
        <p:spPr bwMode="auto">
          <a:xfrm>
            <a:off x="2916238" y="1828800"/>
            <a:ext cx="3238500" cy="3278188"/>
          </a:xfrm>
          <a:prstGeom prst="rect">
            <a:avLst/>
          </a:prstGeom>
          <a:noFill/>
          <a:ln w="12700">
            <a:solidFill>
              <a:schemeClr val="bg2">
                <a:lumMod val="10000"/>
              </a:schemeClr>
            </a:solidFill>
          </a:ln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468313" y="5157788"/>
            <a:ext cx="82438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531813" algn="l"/>
              </a:tabLst>
            </a:pPr>
            <a:r>
              <a:rPr lang="ru-RU" sz="2400">
                <a:latin typeface="Calibri" pitchFamily="34" charset="0"/>
              </a:rPr>
              <a:t>	Посетили Старицкий монастырь, где похоронен первый патриарх Руси Иов, Оршинский, Николо-Малицкий, Екатерининский монастыри</a:t>
            </a:r>
          </a:p>
        </p:txBody>
      </p:sp>
      <p:pic>
        <p:nvPicPr>
          <p:cNvPr id="5122" name="Picture 2" descr="H:\для Томчук С.А.ТВЕРЬ\Образовательные чтения\102CANON\IMG_3643.JPG"/>
          <p:cNvPicPr>
            <a:picLocks noChangeAspect="1" noChangeArrowheads="1"/>
          </p:cNvPicPr>
          <p:nvPr/>
        </p:nvPicPr>
        <p:blipFill rotWithShape="1">
          <a:blip r:embed="rId2"/>
          <a:srcRect l="20840" r="-122"/>
          <a:stretch/>
        </p:blipFill>
        <p:spPr bwMode="auto">
          <a:xfrm>
            <a:off x="2700338" y="188913"/>
            <a:ext cx="3624262" cy="3429000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  <a:extLst>
            <a:ext uri="{909E8E84-426E-40DD-AFC4-6F175D3DCCD1}"/>
          </a:extLst>
        </p:spPr>
      </p:pic>
      <p:pic>
        <p:nvPicPr>
          <p:cNvPr id="5123" name="Picture 3" descr="H:\для Томчук С.А.ТВЕРЬ\Образовательные чтения\102CANON\IMG_3635.JPG"/>
          <p:cNvPicPr>
            <a:picLocks noChangeAspect="1" noChangeArrowheads="1"/>
          </p:cNvPicPr>
          <p:nvPr/>
        </p:nvPicPr>
        <p:blipFill rotWithShape="1">
          <a:blip r:embed="rId3"/>
          <a:srcRect l="21067" t="8235" r="15770" b="11217"/>
          <a:stretch/>
        </p:blipFill>
        <p:spPr bwMode="auto">
          <a:xfrm>
            <a:off x="5435600" y="2492375"/>
            <a:ext cx="3132138" cy="2376488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  <a:extLst>
            <a:ext uri="{909E8E84-426E-40DD-AFC4-6F175D3DCCD1}"/>
          </a:extLst>
        </p:spPr>
      </p:pic>
      <p:pic>
        <p:nvPicPr>
          <p:cNvPr id="5124" name="Picture 4" descr="H:\для Томчук С.А.ТВЕРЬ\P11002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565400"/>
            <a:ext cx="2974975" cy="2232025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468313" y="5157788"/>
            <a:ext cx="8324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531813" algn="l"/>
              </a:tabLst>
            </a:pPr>
            <a:r>
              <a:rPr lang="ru-RU" sz="2400">
                <a:latin typeface="Calibri" pitchFamily="34" charset="0"/>
              </a:rPr>
              <a:t>	Участники увидели экспонаты Старицкого краеведческого музея, музея «Наследие преподобного Нила», музея А.С. Пушкина в г. Торжке</a:t>
            </a:r>
          </a:p>
        </p:txBody>
      </p:sp>
      <p:pic>
        <p:nvPicPr>
          <p:cNvPr id="7171" name="Picture 3" descr="H:\для Томчук С.А.ТВЕРЬ\Образовательные чтения\102CANON\IMG_3629.JPG"/>
          <p:cNvPicPr>
            <a:picLocks noChangeAspect="1" noChangeArrowheads="1"/>
          </p:cNvPicPr>
          <p:nvPr/>
        </p:nvPicPr>
        <p:blipFill rotWithShape="1">
          <a:blip r:embed="rId2"/>
          <a:srcRect l="1887" r="23306"/>
          <a:stretch/>
        </p:blipFill>
        <p:spPr bwMode="auto">
          <a:xfrm>
            <a:off x="609600" y="263525"/>
            <a:ext cx="2773363" cy="2781300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  <a:extLst>
            <a:ext uri="{909E8E84-426E-40DD-AFC4-6F175D3DCCD1}"/>
          </a:extLst>
        </p:spPr>
      </p:pic>
      <p:pic>
        <p:nvPicPr>
          <p:cNvPr id="7173" name="Picture 5" descr="H:\для Томчук С.А.ТВЕРЬ\Образовательные чтения\102CANON\IMG_3625.JPG"/>
          <p:cNvPicPr>
            <a:picLocks noChangeAspect="1" noChangeArrowheads="1"/>
          </p:cNvPicPr>
          <p:nvPr/>
        </p:nvPicPr>
        <p:blipFill rotWithShape="1">
          <a:blip r:embed="rId3"/>
          <a:srcRect l="8" r="26547"/>
          <a:stretch/>
        </p:blipFill>
        <p:spPr bwMode="auto">
          <a:xfrm>
            <a:off x="6073775" y="263525"/>
            <a:ext cx="2890838" cy="2951163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  <a:extLst>
            <a:ext uri="{909E8E84-426E-40DD-AFC4-6F175D3DCCD1}"/>
          </a:extLst>
        </p:spPr>
      </p:pic>
      <p:pic>
        <p:nvPicPr>
          <p:cNvPr id="7170" name="Picture 2" descr="H:\для Томчук С.А.ТВЕРЬ\Образовательные чтения\102CANON\IMG_36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1844675"/>
            <a:ext cx="4049712" cy="3038475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164</TotalTime>
  <Words>410</Words>
  <Application>Microsoft Office PowerPoint</Application>
  <PresentationFormat>On-screen Show (4:3)</PresentationFormat>
  <Paragraphs>29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14</vt:i4>
      </vt:variant>
    </vt:vector>
  </HeadingPairs>
  <TitlesOfParts>
    <vt:vector size="28" baseType="lpstr">
      <vt:lpstr>Calibri</vt:lpstr>
      <vt:lpstr>Arial</vt:lpstr>
      <vt:lpstr>Cambria</vt:lpstr>
      <vt:lpstr>Wingdings 3</vt:lpstr>
      <vt:lpstr>Wingdings</vt:lpstr>
      <vt:lpstr>Gill Sans MT</vt:lpstr>
      <vt:lpstr>Начальная</vt:lpstr>
      <vt:lpstr>Начальная</vt:lpstr>
      <vt:lpstr>Начальная</vt:lpstr>
      <vt:lpstr>Начальная</vt:lpstr>
      <vt:lpstr>Начальная</vt:lpstr>
      <vt:lpstr>Начальная</vt:lpstr>
      <vt:lpstr>Начальная</vt:lpstr>
      <vt:lpstr>Начальная</vt:lpstr>
      <vt:lpstr>«Традиционные ценности и современный мир»</vt:lpstr>
      <vt:lpstr>Слайд 2</vt:lpstr>
      <vt:lpstr>Слайд 3</vt:lpstr>
      <vt:lpstr>Тематика Образовательных Чтений</vt:lpstr>
      <vt:lpstr>Тематика Образовательных Чтений</vt:lpstr>
      <vt:lpstr>Выступления на секциях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СЮСЯ</dc:creator>
  <cp:lastModifiedBy>do-press</cp:lastModifiedBy>
  <cp:revision>33</cp:revision>
  <dcterms:created xsi:type="dcterms:W3CDTF">2012-09-29T19:48:13Z</dcterms:created>
  <dcterms:modified xsi:type="dcterms:W3CDTF">2012-10-02T12:37:32Z</dcterms:modified>
</cp:coreProperties>
</file>