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308" r:id="rId18"/>
    <p:sldId id="277" r:id="rId19"/>
    <p:sldId id="276" r:id="rId20"/>
    <p:sldId id="302" r:id="rId21"/>
    <p:sldId id="288" r:id="rId22"/>
    <p:sldId id="289" r:id="rId23"/>
    <p:sldId id="295" r:id="rId24"/>
    <p:sldId id="280" r:id="rId25"/>
    <p:sldId id="297" r:id="rId26"/>
    <p:sldId id="284" r:id="rId27"/>
    <p:sldId id="285" r:id="rId28"/>
    <p:sldId id="286" r:id="rId29"/>
    <p:sldId id="287" r:id="rId30"/>
    <p:sldId id="298" r:id="rId31"/>
    <p:sldId id="299" r:id="rId32"/>
    <p:sldId id="290" r:id="rId33"/>
    <p:sldId id="292" r:id="rId34"/>
    <p:sldId id="293" r:id="rId35"/>
    <p:sldId id="294" r:id="rId36"/>
    <p:sldId id="296" r:id="rId37"/>
    <p:sldId id="306" r:id="rId38"/>
    <p:sldId id="300" r:id="rId39"/>
    <p:sldId id="301" r:id="rId40"/>
    <p:sldId id="307" r:id="rId41"/>
    <p:sldId id="303"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231" autoAdjust="0"/>
  </p:normalViewPr>
  <p:slideViewPr>
    <p:cSldViewPr>
      <p:cViewPr>
        <p:scale>
          <a:sx n="82" d="100"/>
          <a:sy n="82" d="100"/>
        </p:scale>
        <p:origin x="-72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CD224-EA3C-8F4C-9F4E-8363948B256E}" type="datetimeFigureOut">
              <a:rPr lang="ru-RU" smtClean="0"/>
              <a:t>28.09.2014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85A1C9-8D01-894F-ACE6-059E1DE02B84}" type="slidenum">
              <a:rPr lang="ru-RU" smtClean="0"/>
              <a:t>‹#›</a:t>
            </a:fld>
            <a:endParaRPr lang="ru-RU"/>
          </a:p>
        </p:txBody>
      </p:sp>
    </p:spTree>
    <p:extLst>
      <p:ext uri="{BB962C8B-B14F-4D97-AF65-F5344CB8AC3E}">
        <p14:creationId xmlns:p14="http://schemas.microsoft.com/office/powerpoint/2010/main" val="1986070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90A2D-805D-40E4-B6B4-A107FC7CAAC4}" type="datetimeFigureOut">
              <a:rPr lang="ru-RU" smtClean="0"/>
              <a:t>28.09.2014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90C46-3576-4871-AE4B-4D8EA366616D}" type="slidenum">
              <a:rPr lang="ru-RU" smtClean="0"/>
              <a:t>‹#›</a:t>
            </a:fld>
            <a:endParaRPr lang="ru-RU" dirty="0"/>
          </a:p>
        </p:txBody>
      </p:sp>
    </p:spTree>
    <p:extLst>
      <p:ext uri="{BB962C8B-B14F-4D97-AF65-F5344CB8AC3E}">
        <p14:creationId xmlns:p14="http://schemas.microsoft.com/office/powerpoint/2010/main" val="40282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отличие от производства,</a:t>
            </a:r>
            <a:r>
              <a:rPr lang="ru-RU" baseline="0" dirty="0" smtClean="0"/>
              <a:t> строительства, торговли и иных сфер деятельности, мы имеем дело исключительно с субъектами, наделенными волей и сознанием, способными голодать и любить.</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5</a:t>
            </a:fld>
            <a:endParaRPr lang="ru-RU" dirty="0"/>
          </a:p>
        </p:txBody>
      </p:sp>
    </p:spTree>
    <p:extLst>
      <p:ext uri="{BB962C8B-B14F-4D97-AF65-F5344CB8AC3E}">
        <p14:creationId xmlns:p14="http://schemas.microsoft.com/office/powerpoint/2010/main" val="88918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БИБЛИЯ </a:t>
            </a:r>
            <a:r>
              <a:rPr lang="ru-RU" sz="1200" dirty="0" smtClean="0">
                <a:latin typeface="Times New Roman"/>
              </a:rPr>
              <a:t>Кодекс P&amp;G содержит такое основополагающее методологическое положение как: "Совершенно очевидно, что некоторые стороны предпринимательской деятельности не регламентируются законами, а требования, изложенные в отдельных законах и правилах, значительно уступают тем, которые P&amp;G устанавливает для самой себя.</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35</a:t>
            </a:fld>
            <a:endParaRPr lang="ru-RU" dirty="0"/>
          </a:p>
        </p:txBody>
      </p:sp>
    </p:spTree>
    <p:extLst>
      <p:ext uri="{BB962C8B-B14F-4D97-AF65-F5344CB8AC3E}">
        <p14:creationId xmlns:p14="http://schemas.microsoft.com/office/powerpoint/2010/main" val="420077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Моя работа по присвоению Заслуженных. Когда нет денег дают грамоту.</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40</a:t>
            </a:fld>
            <a:endParaRPr lang="ru-RU" dirty="0"/>
          </a:p>
        </p:txBody>
      </p:sp>
    </p:spTree>
    <p:extLst>
      <p:ext uri="{BB962C8B-B14F-4D97-AF65-F5344CB8AC3E}">
        <p14:creationId xmlns:p14="http://schemas.microsoft.com/office/powerpoint/2010/main" val="3401721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41</a:t>
            </a:fld>
            <a:endParaRPr lang="ru-RU"/>
          </a:p>
        </p:txBody>
      </p:sp>
    </p:spTree>
    <p:extLst>
      <p:ext uri="{BB962C8B-B14F-4D97-AF65-F5344CB8AC3E}">
        <p14:creationId xmlns:p14="http://schemas.microsoft.com/office/powerpoint/2010/main" val="211896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Задачи руководителей организации</a:t>
            </a:r>
          </a:p>
          <a:p>
            <a:r>
              <a:rPr lang="ru-RU" dirty="0" smtClean="0"/>
              <a:t>Главной задачей руководителя является строгий контроль и наблюдение за подчиненными. Он должен разложить задачи на легко усваиваемые, простые и повторяющиеся операции, разработать простые процедуры труда и проводить их в практику</a:t>
            </a:r>
          </a:p>
          <a:p>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11</a:t>
            </a:fld>
            <a:endParaRPr lang="ru-RU"/>
          </a:p>
        </p:txBody>
      </p:sp>
    </p:spTree>
    <p:extLst>
      <p:ext uri="{BB962C8B-B14F-4D97-AF65-F5344CB8AC3E}">
        <p14:creationId xmlns:p14="http://schemas.microsoft.com/office/powerpoint/2010/main" val="15974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не сняли с работы, не лишили милости, не посадили по результатам проверок, это командные</a:t>
            </a:r>
            <a:r>
              <a:rPr lang="ru-RU" baseline="0" dirty="0" smtClean="0"/>
              <a:t> технологии сверху вниз и глобальная имитация. Но и в этой парадигме можно добиться успеха. Школа – каток.  Признаки школы катка. </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12</a:t>
            </a:fld>
            <a:endParaRPr lang="ru-RU"/>
          </a:p>
        </p:txBody>
      </p:sp>
    </p:spTree>
    <p:extLst>
      <p:ext uri="{BB962C8B-B14F-4D97-AF65-F5344CB8AC3E}">
        <p14:creationId xmlns:p14="http://schemas.microsoft.com/office/powerpoint/2010/main" val="236749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ХВАТИТ ТЕОРИЙ, ЧИТАЙТЕ САМИ, ВСЕГО НАВАЛОМ. </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15</a:t>
            </a:fld>
            <a:endParaRPr lang="ru-RU"/>
          </a:p>
        </p:txBody>
      </p:sp>
    </p:spTree>
    <p:extLst>
      <p:ext uri="{BB962C8B-B14F-4D97-AF65-F5344CB8AC3E}">
        <p14:creationId xmlns:p14="http://schemas.microsoft.com/office/powerpoint/2010/main" val="245272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Ходит – НЕ ХОДИТ, имитация ФГОСов, СИНИЕ ПАПКИ ШАМОВОЙ, МОНОЛОГИ. Плиты для аэродрома, Даурия</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16</a:t>
            </a:fld>
            <a:endParaRPr lang="ru-RU" dirty="0"/>
          </a:p>
        </p:txBody>
      </p:sp>
    </p:spTree>
    <p:extLst>
      <p:ext uri="{BB962C8B-B14F-4D97-AF65-F5344CB8AC3E}">
        <p14:creationId xmlns:p14="http://schemas.microsoft.com/office/powerpoint/2010/main" val="194124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Отступление про учительскую карьеру,</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18</a:t>
            </a:fld>
            <a:endParaRPr lang="ru-RU" dirty="0"/>
          </a:p>
        </p:txBody>
      </p:sp>
    </p:spTree>
    <p:extLst>
      <p:ext uri="{BB962C8B-B14F-4D97-AF65-F5344CB8AC3E}">
        <p14:creationId xmlns:p14="http://schemas.microsoft.com/office/powerpoint/2010/main" val="388294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Учительская карьера, патернализм, хлеб и молоко в начале 90-х, 1 2000 шанс стать министром, общественное признание, Марат, почему женщины любят тех,</a:t>
            </a:r>
            <a:r>
              <a:rPr lang="ru-RU" baseline="0" dirty="0" smtClean="0"/>
              <a:t> кто имеет власть, богатство, популярность? Гарвард и пединститут. РОБОТ</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19</a:t>
            </a:fld>
            <a:endParaRPr lang="ru-RU" dirty="0"/>
          </a:p>
        </p:txBody>
      </p:sp>
    </p:spTree>
    <p:extLst>
      <p:ext uri="{BB962C8B-B14F-4D97-AF65-F5344CB8AC3E}">
        <p14:creationId xmlns:p14="http://schemas.microsoft.com/office/powerpoint/2010/main" val="149819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РОБОТ</a:t>
            </a:r>
            <a:endParaRPr lang="ru-RU" dirty="0"/>
          </a:p>
        </p:txBody>
      </p:sp>
      <p:sp>
        <p:nvSpPr>
          <p:cNvPr id="4" name="Номер слайда 3"/>
          <p:cNvSpPr>
            <a:spLocks noGrp="1"/>
          </p:cNvSpPr>
          <p:nvPr>
            <p:ph type="sldNum" sz="quarter" idx="10"/>
          </p:nvPr>
        </p:nvSpPr>
        <p:spPr/>
        <p:txBody>
          <a:bodyPr/>
          <a:lstStyle/>
          <a:p>
            <a:fld id="{F3290C46-3576-4871-AE4B-4D8EA366616D}" type="slidenum">
              <a:rPr lang="ru-RU" smtClean="0"/>
              <a:t>20</a:t>
            </a:fld>
            <a:endParaRPr lang="ru-RU" dirty="0"/>
          </a:p>
        </p:txBody>
      </p:sp>
    </p:spTree>
    <p:extLst>
      <p:ext uri="{BB962C8B-B14F-4D97-AF65-F5344CB8AC3E}">
        <p14:creationId xmlns:p14="http://schemas.microsoft.com/office/powerpoint/2010/main" val="180088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Результаты</a:t>
            </a:r>
            <a:r>
              <a:rPr lang="ru-RU" baseline="0" dirty="0" smtClean="0"/>
              <a:t> ЕГЭ при поступлении</a:t>
            </a:r>
            <a:endParaRPr lang="ru-RU" dirty="0"/>
          </a:p>
        </p:txBody>
      </p:sp>
      <p:sp>
        <p:nvSpPr>
          <p:cNvPr id="4" name="Номер слайда 3"/>
          <p:cNvSpPr>
            <a:spLocks noGrp="1"/>
          </p:cNvSpPr>
          <p:nvPr>
            <p:ph type="sldNum" sz="quarter" idx="10"/>
          </p:nvPr>
        </p:nvSpPr>
        <p:spPr/>
        <p:txBody>
          <a:bodyPr/>
          <a:lstStyle/>
          <a:p>
            <a:fld id="{26968721-BA47-4D6B-8E28-6CB0FB0A023E}" type="slidenum">
              <a:rPr lang="ru-RU" smtClean="0"/>
              <a:t>30</a:t>
            </a:fld>
            <a:endParaRPr lang="ru-RU"/>
          </a:p>
        </p:txBody>
      </p:sp>
    </p:spTree>
    <p:extLst>
      <p:ext uri="{BB962C8B-B14F-4D97-AF65-F5344CB8AC3E}">
        <p14:creationId xmlns:p14="http://schemas.microsoft.com/office/powerpoint/2010/main" val="396826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17132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29141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38175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11728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59094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29442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endParaRPr lang="ru-RU" dirty="0"/>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66096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06104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endParaRPr lang="ru-RU" dirty="0"/>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3194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5794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2112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50405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1" name="Номер слайда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D3E3E-315D-7546-A60F-FA4F5204CD61}" type="slidenum">
              <a:rPr lang="ru-RU" smtClean="0"/>
              <a:t>‹#›</a:t>
            </a:fld>
            <a:endParaRPr lang="ru-RU"/>
          </a:p>
        </p:txBody>
      </p:sp>
    </p:spTree>
    <p:extLst>
      <p:ext uri="{BB962C8B-B14F-4D97-AF65-F5344CB8AC3E}">
        <p14:creationId xmlns:p14="http://schemas.microsoft.com/office/powerpoint/2010/main" val="655415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spcBef>
          <a:spcPct val="0"/>
        </a:spcBef>
        <a:buNone/>
        <a:defRPr sz="4000" kern="1200">
          <a:solidFill>
            <a:srgbClr val="8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2592287"/>
          </a:xfrm>
        </p:spPr>
        <p:txBody>
          <a:bodyPr>
            <a:normAutofit/>
          </a:bodyPr>
          <a:lstStyle/>
          <a:p>
            <a:pPr algn="ctr"/>
            <a:r>
              <a:rPr lang="ru-RU" sz="3600" dirty="0" smtClean="0">
                <a:solidFill>
                  <a:srgbClr val="800000"/>
                </a:solidFill>
              </a:rPr>
              <a:t>Управление развитием </a:t>
            </a:r>
            <a:br>
              <a:rPr lang="ru-RU" sz="3600" dirty="0" smtClean="0">
                <a:solidFill>
                  <a:srgbClr val="800000"/>
                </a:solidFill>
              </a:rPr>
            </a:br>
            <a:r>
              <a:rPr lang="ru-RU" sz="3600" dirty="0" smtClean="0">
                <a:solidFill>
                  <a:srgbClr val="800000"/>
                </a:solidFill>
              </a:rPr>
              <a:t>кадрового потенциала </a:t>
            </a:r>
            <a:br>
              <a:rPr lang="ru-RU" sz="3600" dirty="0" smtClean="0">
                <a:solidFill>
                  <a:srgbClr val="800000"/>
                </a:solidFill>
              </a:rPr>
            </a:br>
            <a:r>
              <a:rPr lang="ru-RU" sz="3600" dirty="0" smtClean="0">
                <a:solidFill>
                  <a:srgbClr val="800000"/>
                </a:solidFill>
              </a:rPr>
              <a:t>в образовательной организации </a:t>
            </a:r>
            <a:br>
              <a:rPr lang="ru-RU" sz="3600" dirty="0" smtClean="0">
                <a:solidFill>
                  <a:srgbClr val="800000"/>
                </a:solidFill>
              </a:rPr>
            </a:br>
            <a:r>
              <a:rPr lang="ru-RU" sz="2800" dirty="0" smtClean="0">
                <a:solidFill>
                  <a:srgbClr val="800000"/>
                </a:solidFill>
              </a:rPr>
              <a:t>(</a:t>
            </a:r>
            <a:r>
              <a:rPr lang="ru-RU" sz="2800" i="1" dirty="0" smtClean="0">
                <a:solidFill>
                  <a:srgbClr val="800000"/>
                </a:solidFill>
              </a:rPr>
              <a:t>внутрифирменная</a:t>
            </a:r>
            <a:r>
              <a:rPr lang="ru-RU" sz="2800" dirty="0" smtClean="0">
                <a:solidFill>
                  <a:srgbClr val="800000"/>
                </a:solidFill>
              </a:rPr>
              <a:t> работа с персоналом)</a:t>
            </a:r>
            <a:endParaRPr lang="ru-RU" sz="2800" dirty="0">
              <a:solidFill>
                <a:srgbClr val="800000"/>
              </a:solidFill>
            </a:endParaRPr>
          </a:p>
        </p:txBody>
      </p:sp>
      <p:sp>
        <p:nvSpPr>
          <p:cNvPr id="3" name="Подзаголовок 2"/>
          <p:cNvSpPr>
            <a:spLocks noGrp="1"/>
          </p:cNvSpPr>
          <p:nvPr>
            <p:ph type="subTitle" idx="1"/>
          </p:nvPr>
        </p:nvSpPr>
        <p:spPr>
          <a:xfrm>
            <a:off x="1403648" y="4365104"/>
            <a:ext cx="6400800" cy="1368152"/>
          </a:xfrm>
        </p:spPr>
        <p:txBody>
          <a:bodyPr/>
          <a:lstStyle/>
          <a:p>
            <a:r>
              <a:rPr lang="ru-RU" dirty="0" smtClean="0"/>
              <a:t>Корпоративная культура в школе: управленческий аспект</a:t>
            </a:r>
          </a:p>
        </p:txBody>
      </p:sp>
      <p:sp>
        <p:nvSpPr>
          <p:cNvPr id="5" name="TextBox 4"/>
          <p:cNvSpPr txBox="1"/>
          <p:nvPr/>
        </p:nvSpPr>
        <p:spPr>
          <a:xfrm>
            <a:off x="3419872" y="6211669"/>
            <a:ext cx="2326278" cy="369332"/>
          </a:xfrm>
          <a:prstGeom prst="rect">
            <a:avLst/>
          </a:prstGeom>
          <a:noFill/>
        </p:spPr>
        <p:txBody>
          <a:bodyPr wrap="none" rtlCol="0">
            <a:spAutoFit/>
          </a:bodyPr>
          <a:lstStyle/>
          <a:p>
            <a:r>
              <a:rPr lang="ru-RU" dirty="0"/>
              <a:t>Ярославль </a:t>
            </a:r>
            <a:r>
              <a:rPr lang="ru-RU" dirty="0" smtClean="0"/>
              <a:t>30.09.2014</a:t>
            </a:r>
            <a:endParaRPr lang="ru-RU" dirty="0"/>
          </a:p>
        </p:txBody>
      </p:sp>
    </p:spTree>
    <p:extLst>
      <p:ext uri="{BB962C8B-B14F-4D97-AF65-F5344CB8AC3E}">
        <p14:creationId xmlns:p14="http://schemas.microsoft.com/office/powerpoint/2010/main" val="141737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720080"/>
          </a:xfrm>
        </p:spPr>
        <p:txBody>
          <a:bodyPr>
            <a:noAutofit/>
          </a:bodyPr>
          <a:lstStyle/>
          <a:p>
            <a:r>
              <a:rPr lang="ru-RU" sz="3200" dirty="0"/>
              <a:t>д</a:t>
            </a:r>
            <a:r>
              <a:rPr lang="ru-RU" sz="3200" dirty="0" smtClean="0"/>
              <a:t>еятельность по управлению </a:t>
            </a:r>
            <a:r>
              <a:rPr lang="ru-RU" sz="3200" dirty="0"/>
              <a:t>персоналом:</a:t>
            </a:r>
          </a:p>
        </p:txBody>
      </p:sp>
      <p:sp>
        <p:nvSpPr>
          <p:cNvPr id="3" name="Объект 2"/>
          <p:cNvSpPr>
            <a:spLocks noGrp="1"/>
          </p:cNvSpPr>
          <p:nvPr>
            <p:ph idx="1"/>
          </p:nvPr>
        </p:nvSpPr>
        <p:spPr/>
        <p:txBody>
          <a:bodyPr>
            <a:noAutofit/>
          </a:bodyPr>
          <a:lstStyle/>
          <a:p>
            <a:r>
              <a:rPr lang="ru-RU" sz="2400" b="1" dirty="0"/>
              <a:t>формирование системы управления персоналом;</a:t>
            </a:r>
          </a:p>
          <a:p>
            <a:r>
              <a:rPr lang="ru-RU" sz="2400" b="1" dirty="0" smtClean="0"/>
              <a:t>  </a:t>
            </a:r>
            <a:r>
              <a:rPr lang="ru-RU" sz="2400" b="1" dirty="0"/>
              <a:t>планирование кадровой работы;</a:t>
            </a:r>
          </a:p>
          <a:p>
            <a:r>
              <a:rPr lang="ru-RU" sz="2400" b="1" dirty="0" smtClean="0"/>
              <a:t>  </a:t>
            </a:r>
            <a:r>
              <a:rPr lang="ru-RU" sz="2400" b="1" dirty="0"/>
              <a:t>проведение маркетинга персонала;</a:t>
            </a:r>
          </a:p>
          <a:p>
            <a:r>
              <a:rPr lang="ru-RU" sz="2400" b="1" dirty="0" smtClean="0"/>
              <a:t> </a:t>
            </a:r>
            <a:r>
              <a:rPr lang="ru-RU" sz="2400" b="1" dirty="0"/>
              <a:t>определение потребности организации в персонале;</a:t>
            </a:r>
          </a:p>
          <a:p>
            <a:r>
              <a:rPr lang="ru-RU" sz="2400" b="1" dirty="0" smtClean="0"/>
              <a:t>  </a:t>
            </a:r>
            <a:r>
              <a:rPr lang="ru-RU" sz="2400" b="1" dirty="0"/>
              <a:t>определение кадрового потенциала организации;</a:t>
            </a:r>
          </a:p>
          <a:p>
            <a:r>
              <a:rPr lang="ru-RU" sz="2400" b="1" dirty="0" smtClean="0"/>
              <a:t>  </a:t>
            </a:r>
            <a:r>
              <a:rPr lang="ru-RU" sz="2400" b="1" dirty="0"/>
              <a:t>обеспечение системы управления персоналом: информационное, техническое, правовое нормативно-методическое и делопроизводственное;</a:t>
            </a:r>
          </a:p>
          <a:p>
            <a:r>
              <a:rPr lang="ru-RU" sz="2400" b="1" dirty="0" smtClean="0"/>
              <a:t>  </a:t>
            </a:r>
            <a:r>
              <a:rPr lang="ru-RU" sz="2400" b="1" dirty="0"/>
              <a:t>оценка деятельности подразделений организации; оценка экономической и социальной эффективности совершенствования управления персоналом.</a:t>
            </a:r>
          </a:p>
          <a:p>
            <a:endParaRPr lang="ru-RU" sz="2400" b="1" dirty="0"/>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dirty="0"/>
          </a:p>
        </p:txBody>
      </p:sp>
    </p:spTree>
    <p:extLst>
      <p:ext uri="{BB962C8B-B14F-4D97-AF65-F5344CB8AC3E}">
        <p14:creationId xmlns:p14="http://schemas.microsoft.com/office/powerpoint/2010/main" val="283069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a:t>
            </a:r>
            <a:r>
              <a:rPr lang="ru-RU" sz="4000" dirty="0" smtClean="0"/>
              <a:t>лассическая </a:t>
            </a:r>
            <a:r>
              <a:rPr lang="ru-RU" sz="4000" dirty="0"/>
              <a:t>теория (18-20вв.)</a:t>
            </a:r>
          </a:p>
        </p:txBody>
      </p:sp>
      <p:sp>
        <p:nvSpPr>
          <p:cNvPr id="3" name="Текст 2"/>
          <p:cNvSpPr>
            <a:spLocks noGrp="1"/>
          </p:cNvSpPr>
          <p:nvPr>
            <p:ph type="body" idx="1"/>
          </p:nvPr>
        </p:nvSpPr>
        <p:spPr/>
        <p:txBody>
          <a:bodyPr/>
          <a:lstStyle/>
          <a:p>
            <a:r>
              <a:rPr lang="ru-RU" dirty="0" smtClean="0"/>
              <a:t>Постулат теории</a:t>
            </a:r>
            <a:endParaRPr lang="ru-RU" dirty="0"/>
          </a:p>
        </p:txBody>
      </p:sp>
      <p:sp>
        <p:nvSpPr>
          <p:cNvPr id="4" name="Объект 3"/>
          <p:cNvSpPr>
            <a:spLocks noGrp="1"/>
          </p:cNvSpPr>
          <p:nvPr>
            <p:ph sz="half" idx="2"/>
          </p:nvPr>
        </p:nvSpPr>
        <p:spPr/>
        <p:txBody>
          <a:bodyPr>
            <a:normAutofit fontScale="92500"/>
          </a:bodyPr>
          <a:lstStyle/>
          <a:p>
            <a:r>
              <a:rPr lang="ru-RU" dirty="0"/>
              <a:t>Труд для большинства индивидов не приносит удовлетворения. То, что они делают, менее важно для них, нежели то, что они при этом зарабатывают. Индивидов, которые хотят или могут делать работу, в режиме самостоятельности, инициативы или самоконтроля, немного</a:t>
            </a:r>
          </a:p>
          <a:p>
            <a:endParaRPr lang="ru-RU" dirty="0"/>
          </a:p>
          <a:p>
            <a:endParaRPr lang="ru-RU" dirty="0"/>
          </a:p>
        </p:txBody>
      </p:sp>
      <p:sp>
        <p:nvSpPr>
          <p:cNvPr id="5" name="Текст 4"/>
          <p:cNvSpPr>
            <a:spLocks noGrp="1"/>
          </p:cNvSpPr>
          <p:nvPr>
            <p:ph type="body" sz="quarter" idx="3"/>
          </p:nvPr>
        </p:nvSpPr>
        <p:spPr/>
        <p:txBody>
          <a:bodyPr/>
          <a:lstStyle/>
          <a:p>
            <a:r>
              <a:rPr lang="ru-RU" dirty="0"/>
              <a:t>Ожидаемые результаты</a:t>
            </a:r>
          </a:p>
        </p:txBody>
      </p:sp>
      <p:sp>
        <p:nvSpPr>
          <p:cNvPr id="6" name="Объект 5"/>
          <p:cNvSpPr>
            <a:spLocks noGrp="1"/>
          </p:cNvSpPr>
          <p:nvPr>
            <p:ph sz="quarter" idx="4"/>
          </p:nvPr>
        </p:nvSpPr>
        <p:spPr/>
        <p:txBody>
          <a:bodyPr>
            <a:normAutofit lnSpcReduction="10000"/>
          </a:bodyPr>
          <a:lstStyle/>
          <a:p>
            <a:r>
              <a:rPr lang="ru-RU" dirty="0"/>
              <a:t>Они могут работать при условии, установления соответствующей заработной платы. Если задачи будут упрощены, а индивиды будут находиться под строгим контролем, то они в состоянии ВЫПОЛНИТЬ фиксированные нормы производства</a:t>
            </a:r>
          </a:p>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11</a:t>
            </a:fld>
            <a:endParaRPr lang="ru-RU" dirty="0"/>
          </a:p>
        </p:txBody>
      </p:sp>
    </p:spTree>
    <p:extLst>
      <p:ext uri="{BB962C8B-B14F-4D97-AF65-F5344CB8AC3E}">
        <p14:creationId xmlns:p14="http://schemas.microsoft.com/office/powerpoint/2010/main" val="357701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16" t="4547" r="6916" b="3613"/>
          <a:stretch/>
        </p:blipFill>
        <p:spPr bwMode="auto">
          <a:xfrm>
            <a:off x="2339752" y="467176"/>
            <a:ext cx="4591050" cy="614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B19B0651-EE4F-4900-A07F-96A6BFA9D0F0}" type="slidenum">
              <a:rPr lang="ru-RU" smtClean="0"/>
              <a:t>12</a:t>
            </a:fld>
            <a:endParaRPr lang="ru-RU" dirty="0"/>
          </a:p>
        </p:txBody>
      </p:sp>
    </p:spTree>
    <p:extLst>
      <p:ext uri="{BB962C8B-B14F-4D97-AF65-F5344CB8AC3E}">
        <p14:creationId xmlns:p14="http://schemas.microsoft.com/office/powerpoint/2010/main" val="254196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Теории человеческих отношений 1930-гг</a:t>
            </a:r>
            <a:endParaRPr lang="ru-RU" sz="3600" dirty="0"/>
          </a:p>
        </p:txBody>
      </p:sp>
      <p:sp>
        <p:nvSpPr>
          <p:cNvPr id="3" name="Текст 2"/>
          <p:cNvSpPr>
            <a:spLocks noGrp="1"/>
          </p:cNvSpPr>
          <p:nvPr>
            <p:ph type="body" idx="1"/>
          </p:nvPr>
        </p:nvSpPr>
        <p:spPr/>
        <p:txBody>
          <a:bodyPr/>
          <a:lstStyle/>
          <a:p>
            <a:r>
              <a:rPr lang="ru-RU" dirty="0" smtClean="0"/>
              <a:t>Постулат теории</a:t>
            </a:r>
          </a:p>
          <a:p>
            <a:endParaRPr lang="ru-RU" dirty="0"/>
          </a:p>
        </p:txBody>
      </p:sp>
      <p:sp>
        <p:nvSpPr>
          <p:cNvPr id="4" name="Объект 3"/>
          <p:cNvSpPr>
            <a:spLocks noGrp="1"/>
          </p:cNvSpPr>
          <p:nvPr>
            <p:ph sz="half" idx="2"/>
          </p:nvPr>
        </p:nvSpPr>
        <p:spPr/>
        <p:txBody>
          <a:bodyPr>
            <a:normAutofit fontScale="92500"/>
          </a:bodyPr>
          <a:lstStyle/>
          <a:p>
            <a:r>
              <a:rPr lang="ru-RU" dirty="0" smtClean="0"/>
              <a:t>Индивиды стремятся быть полезными и значимыми, они испытывают желание быть интегрированными в общее дело и признанными как личности. Эти потребности являются более важными в побуждении и </a:t>
            </a:r>
            <a:r>
              <a:rPr lang="ru-RU" dirty="0" err="1" smtClean="0"/>
              <a:t>мотивированности</a:t>
            </a:r>
            <a:r>
              <a:rPr lang="ru-RU" dirty="0" smtClean="0"/>
              <a:t> к труду, чем уровень заработной платы</a:t>
            </a:r>
          </a:p>
          <a:p>
            <a:endParaRPr lang="ru-RU" dirty="0"/>
          </a:p>
        </p:txBody>
      </p:sp>
      <p:sp>
        <p:nvSpPr>
          <p:cNvPr id="5" name="Текст 4"/>
          <p:cNvSpPr>
            <a:spLocks noGrp="1"/>
          </p:cNvSpPr>
          <p:nvPr>
            <p:ph type="body" sz="quarter" idx="3"/>
          </p:nvPr>
        </p:nvSpPr>
        <p:spPr/>
        <p:txBody>
          <a:bodyPr/>
          <a:lstStyle/>
          <a:p>
            <a:r>
              <a:rPr lang="ru-RU" dirty="0" smtClean="0"/>
              <a:t>Ожидаемые результаты</a:t>
            </a:r>
          </a:p>
          <a:p>
            <a:endParaRPr lang="ru-RU" dirty="0"/>
          </a:p>
        </p:txBody>
      </p:sp>
      <p:sp>
        <p:nvSpPr>
          <p:cNvPr id="6" name="Объект 5"/>
          <p:cNvSpPr>
            <a:spLocks noGrp="1"/>
          </p:cNvSpPr>
          <p:nvPr>
            <p:ph sz="quarter" idx="4"/>
          </p:nvPr>
        </p:nvSpPr>
        <p:spPr/>
        <p:txBody>
          <a:bodyPr>
            <a:normAutofit fontScale="92500" lnSpcReduction="10000"/>
          </a:bodyPr>
          <a:lstStyle/>
          <a:p>
            <a:r>
              <a:rPr lang="ru-RU" dirty="0" smtClean="0"/>
              <a:t>обмен информацией с подчиненными и их участие в рутинных решениях позволяет руководителю удовлетворить их основные потребности во взаимодействии и в чувстве собственной значимости. Что поднимает дух подчиненных и уменьшает желание противодействовать властям, </a:t>
            </a:r>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13</a:t>
            </a:fld>
            <a:endParaRPr lang="ru-RU" dirty="0"/>
          </a:p>
        </p:txBody>
      </p:sp>
    </p:spTree>
    <p:extLst>
      <p:ext uri="{BB962C8B-B14F-4D97-AF65-F5344CB8AC3E}">
        <p14:creationId xmlns:p14="http://schemas.microsoft.com/office/powerpoint/2010/main" val="24601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Теории человеческих ресурсов</a:t>
            </a:r>
            <a:endParaRPr lang="ru-RU" dirty="0"/>
          </a:p>
        </p:txBody>
      </p:sp>
      <p:sp>
        <p:nvSpPr>
          <p:cNvPr id="4" name="Объект 3"/>
          <p:cNvSpPr>
            <a:spLocks noGrp="1"/>
          </p:cNvSpPr>
          <p:nvPr>
            <p:ph sz="half" idx="2"/>
          </p:nvPr>
        </p:nvSpPr>
        <p:spPr/>
        <p:txBody>
          <a:bodyPr>
            <a:normAutofit fontScale="85000" lnSpcReduction="20000"/>
          </a:bodyPr>
          <a:lstStyle/>
          <a:p>
            <a:r>
              <a:rPr lang="ru-RU" b="1" dirty="0" smtClean="0"/>
              <a:t>Труд для большинства индивидов доставляет удовлетворение. Они стремятся внести свой вклад в реализацию целей, понимаемых ими, в разработке которых они участвуют сами. Большинство ответственно, способно к самостоятельности, к творчеству, к личному самоконтролю даже большему, чем этого требует занимаемое индивидом по иерархии место</a:t>
            </a:r>
          </a:p>
          <a:p>
            <a:endParaRPr lang="ru-RU" dirty="0"/>
          </a:p>
        </p:txBody>
      </p:sp>
      <p:sp>
        <p:nvSpPr>
          <p:cNvPr id="5" name="Текст 4"/>
          <p:cNvSpPr>
            <a:spLocks noGrp="1"/>
          </p:cNvSpPr>
          <p:nvPr>
            <p:ph type="body" sz="quarter" idx="3"/>
          </p:nvPr>
        </p:nvSpPr>
        <p:spPr/>
        <p:txBody>
          <a:bodyPr/>
          <a:lstStyle/>
          <a:p>
            <a:r>
              <a:rPr lang="ru-RU" dirty="0" smtClean="0"/>
              <a:t>Ожидаемые результаты</a:t>
            </a:r>
            <a:endParaRPr lang="ru-RU" dirty="0"/>
          </a:p>
        </p:txBody>
      </p:sp>
      <p:sp>
        <p:nvSpPr>
          <p:cNvPr id="6" name="Объект 5"/>
          <p:cNvSpPr>
            <a:spLocks noGrp="1"/>
          </p:cNvSpPr>
          <p:nvPr>
            <p:ph sz="quarter" idx="4"/>
          </p:nvPr>
        </p:nvSpPr>
        <p:spPr/>
        <p:txBody>
          <a:bodyPr>
            <a:normAutofit fontScale="92500" lnSpcReduction="20000"/>
          </a:bodyPr>
          <a:lstStyle/>
          <a:p>
            <a:r>
              <a:rPr lang="ru-RU" dirty="0" smtClean="0"/>
              <a:t>Расширение влияния на ход производства, самостоятельность и самоконтроль подчиненных повлекут за собой прямое повышение эффективности производства. Вследствие этого полученное удовлетворение трудом может повыситься, поскольку подчиненные наиболее полно используют собственные возможности</a:t>
            </a:r>
          </a:p>
          <a:p>
            <a:endParaRPr lang="ru-RU" dirty="0"/>
          </a:p>
        </p:txBody>
      </p:sp>
      <p:sp>
        <p:nvSpPr>
          <p:cNvPr id="7" name="Текст 2"/>
          <p:cNvSpPr>
            <a:spLocks noGrp="1"/>
          </p:cNvSpPr>
          <p:nvPr>
            <p:ph type="body" idx="1"/>
          </p:nvPr>
        </p:nvSpPr>
        <p:spPr/>
        <p:txBody>
          <a:bodyPr/>
          <a:lstStyle/>
          <a:p>
            <a:r>
              <a:rPr lang="ru-RU" dirty="0" smtClean="0"/>
              <a:t>Постулат теории</a:t>
            </a:r>
          </a:p>
          <a:p>
            <a:endParaRPr lang="ru-RU" dirty="0"/>
          </a:p>
        </p:txBody>
      </p:sp>
      <p:sp>
        <p:nvSpPr>
          <p:cNvPr id="3" name="Номер слайда 2"/>
          <p:cNvSpPr>
            <a:spLocks noGrp="1"/>
          </p:cNvSpPr>
          <p:nvPr>
            <p:ph type="sldNum" sz="quarter" idx="12"/>
          </p:nvPr>
        </p:nvSpPr>
        <p:spPr/>
        <p:txBody>
          <a:bodyPr/>
          <a:lstStyle/>
          <a:p>
            <a:fld id="{B19B0651-EE4F-4900-A07F-96A6BFA9D0F0}" type="slidenum">
              <a:rPr lang="ru-RU" smtClean="0"/>
              <a:t>14</a:t>
            </a:fld>
            <a:endParaRPr lang="ru-RU" dirty="0"/>
          </a:p>
        </p:txBody>
      </p:sp>
    </p:spTree>
    <p:extLst>
      <p:ext uri="{BB962C8B-B14F-4D97-AF65-F5344CB8AC3E}">
        <p14:creationId xmlns:p14="http://schemas.microsoft.com/office/powerpoint/2010/main" val="382488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15</a:t>
            </a:fld>
            <a:endParaRPr lang="ru-RU" dirty="0"/>
          </a:p>
        </p:txBody>
      </p:sp>
      <p:sp>
        <p:nvSpPr>
          <p:cNvPr id="5" name="Название 4"/>
          <p:cNvSpPr>
            <a:spLocks noGrp="1"/>
          </p:cNvSpPr>
          <p:nvPr>
            <p:ph type="title"/>
          </p:nvPr>
        </p:nvSpPr>
        <p:spPr>
          <a:xfrm>
            <a:off x="179512" y="188640"/>
            <a:ext cx="8733656" cy="504056"/>
          </a:xfrm>
        </p:spPr>
        <p:txBody>
          <a:bodyPr>
            <a:noAutofit/>
          </a:bodyPr>
          <a:lstStyle/>
          <a:p>
            <a:r>
              <a:rPr lang="ru-RU" sz="3200" dirty="0"/>
              <a:t>Эволюция концепций управления персоналом</a:t>
            </a:r>
          </a:p>
        </p:txBody>
      </p:sp>
      <p:graphicFrame>
        <p:nvGraphicFramePr>
          <p:cNvPr id="6" name="Таблица 5"/>
          <p:cNvGraphicFramePr>
            <a:graphicFrameLocks noGrp="1"/>
          </p:cNvGraphicFramePr>
          <p:nvPr>
            <p:extLst>
              <p:ext uri="{D42A27DB-BD31-4B8C-83A1-F6EECF244321}">
                <p14:modId xmlns:p14="http://schemas.microsoft.com/office/powerpoint/2010/main" val="3295197496"/>
              </p:ext>
            </p:extLst>
          </p:nvPr>
        </p:nvGraphicFramePr>
        <p:xfrm>
          <a:off x="683568" y="1628800"/>
          <a:ext cx="7920880" cy="4248470"/>
        </p:xfrm>
        <a:graphic>
          <a:graphicData uri="http://schemas.openxmlformats.org/drawingml/2006/table">
            <a:tbl>
              <a:tblPr firstRow="1" bandRow="1">
                <a:tableStyleId>{2A488322-F2BA-4B5B-9748-0D474271808F}</a:tableStyleId>
              </a:tblPr>
              <a:tblGrid>
                <a:gridCol w="1512168"/>
                <a:gridCol w="3014049"/>
                <a:gridCol w="3394663"/>
              </a:tblGrid>
              <a:tr h="849694">
                <a:tc>
                  <a:txBody>
                    <a:bodyPr/>
                    <a:lstStyle/>
                    <a:p>
                      <a:pPr algn="ctr"/>
                      <a:r>
                        <a:rPr lang="ru-RU" sz="1800" dirty="0" smtClean="0"/>
                        <a:t>Годы</a:t>
                      </a:r>
                    </a:p>
                  </a:txBody>
                  <a:tcPr/>
                </a:tc>
                <a:tc>
                  <a:txBody>
                    <a:bodyPr/>
                    <a:lstStyle/>
                    <a:p>
                      <a:pPr algn="ctr"/>
                      <a:r>
                        <a:rPr lang="ru-RU" sz="1800" dirty="0" smtClean="0"/>
                        <a:t>концепции</a:t>
                      </a:r>
                      <a:endParaRPr lang="ru-RU" sz="1800" dirty="0"/>
                    </a:p>
                  </a:txBody>
                  <a:tcPr/>
                </a:tc>
                <a:tc>
                  <a:txBody>
                    <a:bodyPr/>
                    <a:lstStyle/>
                    <a:p>
                      <a:pPr algn="ctr"/>
                      <a:r>
                        <a:rPr lang="ru-RU" sz="1800" dirty="0" smtClean="0"/>
                        <a:t>Работник рассматривается как… </a:t>
                      </a:r>
                      <a:endParaRPr lang="ru-RU" sz="1800" dirty="0"/>
                    </a:p>
                  </a:txBody>
                  <a:tcPr/>
                </a:tc>
              </a:tr>
              <a:tr h="849694">
                <a:tc>
                  <a:txBody>
                    <a:bodyPr/>
                    <a:lstStyle/>
                    <a:p>
                      <a:r>
                        <a:rPr lang="ru-RU" sz="1800" dirty="0" smtClean="0"/>
                        <a:t>20-40е </a:t>
                      </a:r>
                      <a:r>
                        <a:rPr lang="ru-RU" sz="1800" dirty="0" err="1" smtClean="0"/>
                        <a:t>гг</a:t>
                      </a:r>
                      <a:r>
                        <a:rPr lang="ru-RU" sz="1800" dirty="0" smtClean="0"/>
                        <a:t> ХХ в</a:t>
                      </a:r>
                      <a:endParaRPr lang="ru-RU" sz="1800" dirty="0"/>
                    </a:p>
                  </a:txBody>
                  <a:tcPr/>
                </a:tc>
                <a:tc>
                  <a:txBody>
                    <a:bodyPr/>
                    <a:lstStyle/>
                    <a:p>
                      <a:r>
                        <a:rPr lang="ru-RU" sz="1800" dirty="0" smtClean="0"/>
                        <a:t>Управление кадрами</a:t>
                      </a:r>
                      <a:endParaRPr lang="ru-RU" sz="1800" dirty="0"/>
                    </a:p>
                  </a:txBody>
                  <a:tcPr/>
                </a:tc>
                <a:tc>
                  <a:txBody>
                    <a:bodyPr/>
                    <a:lstStyle/>
                    <a:p>
                      <a:r>
                        <a:rPr lang="ru-RU" sz="1800" dirty="0" smtClean="0"/>
                        <a:t>Носитель трудовой функции, живой придаток машины</a:t>
                      </a:r>
                      <a:endParaRPr lang="ru-RU" sz="1800" dirty="0"/>
                    </a:p>
                  </a:txBody>
                  <a:tcPr/>
                </a:tc>
              </a:tr>
              <a:tr h="849694">
                <a:tc>
                  <a:txBody>
                    <a:bodyPr/>
                    <a:lstStyle/>
                    <a:p>
                      <a:r>
                        <a:rPr lang="ru-RU" sz="1800" dirty="0" smtClean="0"/>
                        <a:t>50-70е </a:t>
                      </a:r>
                      <a:r>
                        <a:rPr lang="ru-RU" sz="1800" dirty="0" err="1" smtClean="0"/>
                        <a:t>гг</a:t>
                      </a:r>
                      <a:r>
                        <a:rPr lang="ru-RU" sz="1800" dirty="0" smtClean="0"/>
                        <a:t> ХХ в</a:t>
                      </a:r>
                      <a:endParaRPr lang="ru-RU" sz="1800" dirty="0"/>
                    </a:p>
                  </a:txBody>
                  <a:tcPr/>
                </a:tc>
                <a:tc>
                  <a:txBody>
                    <a:bodyPr/>
                    <a:lstStyle/>
                    <a:p>
                      <a:r>
                        <a:rPr lang="ru-RU" sz="1800" dirty="0" smtClean="0"/>
                        <a:t>Управление</a:t>
                      </a:r>
                      <a:r>
                        <a:rPr lang="ru-RU" sz="1800" baseline="0" dirty="0" smtClean="0"/>
                        <a:t> персоналом</a:t>
                      </a:r>
                      <a:endParaRPr lang="ru-RU" sz="1800" dirty="0"/>
                    </a:p>
                  </a:txBody>
                  <a:tcPr/>
                </a:tc>
                <a:tc>
                  <a:txBody>
                    <a:bodyPr/>
                    <a:lstStyle/>
                    <a:p>
                      <a:r>
                        <a:rPr lang="ru-RU" sz="1800" dirty="0" smtClean="0"/>
                        <a:t>Субъект трудовых отношений, личность</a:t>
                      </a:r>
                      <a:endParaRPr lang="ru-RU" sz="1800" dirty="0"/>
                    </a:p>
                  </a:txBody>
                  <a:tcPr/>
                </a:tc>
              </a:tr>
              <a:tr h="849694">
                <a:tc>
                  <a:txBody>
                    <a:bodyPr/>
                    <a:lstStyle/>
                    <a:p>
                      <a:r>
                        <a:rPr lang="ru-RU" sz="1800" dirty="0" smtClean="0"/>
                        <a:t>80-90е </a:t>
                      </a:r>
                      <a:r>
                        <a:rPr lang="ru-RU" sz="1800" dirty="0" err="1" smtClean="0"/>
                        <a:t>гг</a:t>
                      </a:r>
                      <a:r>
                        <a:rPr lang="ru-RU" sz="1800" dirty="0" smtClean="0"/>
                        <a:t> ХХ в</a:t>
                      </a:r>
                      <a:endParaRPr lang="ru-RU" sz="1800" dirty="0"/>
                    </a:p>
                  </a:txBody>
                  <a:tcPr/>
                </a:tc>
                <a:tc>
                  <a:txBody>
                    <a:bodyPr/>
                    <a:lstStyle/>
                    <a:p>
                      <a:r>
                        <a:rPr lang="ru-RU" sz="1800" dirty="0" smtClean="0"/>
                        <a:t>Управление человеческими ресурсами</a:t>
                      </a:r>
                      <a:endParaRPr lang="ru-RU" sz="1800" dirty="0"/>
                    </a:p>
                  </a:txBody>
                  <a:tcPr/>
                </a:tc>
                <a:tc>
                  <a:txBody>
                    <a:bodyPr/>
                    <a:lstStyle/>
                    <a:p>
                      <a:r>
                        <a:rPr lang="ru-RU" sz="1800" dirty="0" smtClean="0"/>
                        <a:t>Ключевой стратегический ресурс организации</a:t>
                      </a:r>
                      <a:endParaRPr lang="ru-RU" sz="1800" dirty="0"/>
                    </a:p>
                  </a:txBody>
                  <a:tcPr/>
                </a:tc>
              </a:tr>
              <a:tr h="849694">
                <a:tc>
                  <a:txBody>
                    <a:bodyPr/>
                    <a:lstStyle/>
                    <a:p>
                      <a:r>
                        <a:rPr lang="ru-RU" sz="1800" dirty="0" smtClean="0"/>
                        <a:t>ХХ</a:t>
                      </a:r>
                      <a:r>
                        <a:rPr lang="en-US" sz="1800" dirty="0" smtClean="0"/>
                        <a:t>I </a:t>
                      </a:r>
                      <a:r>
                        <a:rPr lang="ru-RU" sz="1800" dirty="0" smtClean="0"/>
                        <a:t>век</a:t>
                      </a:r>
                      <a:endParaRPr lang="ru-RU" sz="1800" dirty="0"/>
                    </a:p>
                  </a:txBody>
                  <a:tcPr/>
                </a:tc>
                <a:tc>
                  <a:txBody>
                    <a:bodyPr/>
                    <a:lstStyle/>
                    <a:p>
                      <a:r>
                        <a:rPr lang="ru-RU" sz="1800" dirty="0" smtClean="0"/>
                        <a:t>Гуманистическая концепция</a:t>
                      </a:r>
                      <a:endParaRPr lang="ru-RU" sz="1800" dirty="0"/>
                    </a:p>
                  </a:txBody>
                  <a:tcPr/>
                </a:tc>
                <a:tc>
                  <a:txBody>
                    <a:bodyPr/>
                    <a:lstStyle/>
                    <a:p>
                      <a:r>
                        <a:rPr lang="ru-RU" sz="1800" dirty="0" smtClean="0"/>
                        <a:t>Не люди для организации, а организация для людей</a:t>
                      </a:r>
                      <a:endParaRPr lang="ru-RU" sz="1800" dirty="0"/>
                    </a:p>
                  </a:txBody>
                  <a:tcPr/>
                </a:tc>
              </a:tr>
            </a:tbl>
          </a:graphicData>
        </a:graphic>
      </p:graphicFrame>
    </p:spTree>
    <p:extLst>
      <p:ext uri="{BB962C8B-B14F-4D97-AF65-F5344CB8AC3E}">
        <p14:creationId xmlns:p14="http://schemas.microsoft.com/office/powerpoint/2010/main" val="122569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229600" cy="504056"/>
          </a:xfrm>
        </p:spPr>
        <p:txBody>
          <a:bodyPr>
            <a:noAutofit/>
          </a:bodyPr>
          <a:lstStyle/>
          <a:p>
            <a:pPr algn="ctr"/>
            <a:r>
              <a:rPr lang="ru-RU" sz="3600" dirty="0" smtClean="0"/>
              <a:t>Возможен ли успех в разных вариантах? ДА.</a:t>
            </a:r>
            <a:endParaRPr lang="ru-RU" sz="3600" dirty="0"/>
          </a:p>
        </p:txBody>
      </p:sp>
      <p:sp>
        <p:nvSpPr>
          <p:cNvPr id="3" name="Текст 2"/>
          <p:cNvSpPr>
            <a:spLocks noGrp="1"/>
          </p:cNvSpPr>
          <p:nvPr>
            <p:ph type="body" idx="1"/>
          </p:nvPr>
        </p:nvSpPr>
        <p:spPr/>
        <p:txBody>
          <a:bodyPr/>
          <a:lstStyle/>
          <a:p>
            <a:r>
              <a:rPr lang="ru-RU" dirty="0" smtClean="0"/>
              <a:t>Успех 1, мобилизационный</a:t>
            </a:r>
            <a:endParaRPr lang="ru-RU" dirty="0"/>
          </a:p>
        </p:txBody>
      </p:sp>
      <p:sp>
        <p:nvSpPr>
          <p:cNvPr id="4" name="Объект 3"/>
          <p:cNvSpPr>
            <a:spLocks noGrp="1"/>
          </p:cNvSpPr>
          <p:nvPr>
            <p:ph sz="half" idx="2"/>
          </p:nvPr>
        </p:nvSpPr>
        <p:spPr/>
        <p:txBody>
          <a:bodyPr>
            <a:normAutofit lnSpcReduction="10000"/>
          </a:bodyPr>
          <a:lstStyle/>
          <a:p>
            <a:r>
              <a:rPr lang="ru-RU" dirty="0" smtClean="0"/>
              <a:t>Имитационные процессы</a:t>
            </a:r>
          </a:p>
          <a:p>
            <a:r>
              <a:rPr lang="ru-RU" dirty="0" smtClean="0"/>
              <a:t>Недостоверная отчетность</a:t>
            </a:r>
          </a:p>
          <a:p>
            <a:r>
              <a:rPr lang="ru-RU" dirty="0" smtClean="0"/>
              <a:t>Результат подменяется процессом</a:t>
            </a:r>
          </a:p>
          <a:p>
            <a:r>
              <a:rPr lang="ru-RU" dirty="0" smtClean="0"/>
              <a:t>Репродуктивные действия</a:t>
            </a:r>
          </a:p>
          <a:p>
            <a:r>
              <a:rPr lang="ru-RU" dirty="0" err="1" smtClean="0"/>
              <a:t>Манипулятивная</a:t>
            </a:r>
            <a:r>
              <a:rPr lang="ru-RU" dirty="0" smtClean="0"/>
              <a:t> педагогика</a:t>
            </a:r>
          </a:p>
          <a:p>
            <a:r>
              <a:rPr lang="ru-RU" dirty="0" smtClean="0"/>
              <a:t>Безудержный документооборот</a:t>
            </a:r>
          </a:p>
          <a:p>
            <a:r>
              <a:rPr lang="ru-RU" dirty="0" smtClean="0"/>
              <a:t>Размытость цели</a:t>
            </a:r>
            <a:endParaRPr lang="ru-RU" dirty="0"/>
          </a:p>
        </p:txBody>
      </p:sp>
      <p:sp>
        <p:nvSpPr>
          <p:cNvPr id="5" name="Текст 4"/>
          <p:cNvSpPr>
            <a:spLocks noGrp="1"/>
          </p:cNvSpPr>
          <p:nvPr>
            <p:ph type="body" sz="quarter" idx="3"/>
          </p:nvPr>
        </p:nvSpPr>
        <p:spPr/>
        <p:txBody>
          <a:bodyPr/>
          <a:lstStyle/>
          <a:p>
            <a:r>
              <a:rPr lang="ru-RU" dirty="0" smtClean="0"/>
              <a:t>Успех 2, корпоративный</a:t>
            </a:r>
            <a:endParaRPr lang="ru-RU" dirty="0"/>
          </a:p>
        </p:txBody>
      </p:sp>
      <p:sp>
        <p:nvSpPr>
          <p:cNvPr id="6" name="Объект 5"/>
          <p:cNvSpPr>
            <a:spLocks noGrp="1"/>
          </p:cNvSpPr>
          <p:nvPr>
            <p:ph sz="quarter" idx="4"/>
          </p:nvPr>
        </p:nvSpPr>
        <p:spPr/>
        <p:txBody>
          <a:bodyPr>
            <a:normAutofit lnSpcReduction="10000"/>
          </a:bodyPr>
          <a:lstStyle/>
          <a:p>
            <a:r>
              <a:rPr lang="ru-RU" dirty="0" smtClean="0"/>
              <a:t>Понятная система принятия решений</a:t>
            </a:r>
          </a:p>
          <a:p>
            <a:r>
              <a:rPr lang="ru-RU" dirty="0" smtClean="0"/>
              <a:t>Свобода в обмен на результат</a:t>
            </a:r>
          </a:p>
          <a:p>
            <a:r>
              <a:rPr lang="ru-RU" dirty="0" smtClean="0"/>
              <a:t>Понятное целеполагание</a:t>
            </a:r>
          </a:p>
          <a:p>
            <a:r>
              <a:rPr lang="ru-RU" dirty="0" smtClean="0"/>
              <a:t>Правила, единые для всех</a:t>
            </a:r>
          </a:p>
          <a:p>
            <a:r>
              <a:rPr lang="ru-RU" dirty="0" smtClean="0"/>
              <a:t>Взаимная ответственность</a:t>
            </a:r>
          </a:p>
          <a:p>
            <a:r>
              <a:rPr lang="ru-RU" dirty="0" smtClean="0"/>
              <a:t>Диалоговый режим</a:t>
            </a:r>
          </a:p>
          <a:p>
            <a:r>
              <a:rPr lang="ru-RU" dirty="0" smtClean="0"/>
              <a:t>Работа </a:t>
            </a:r>
            <a:r>
              <a:rPr lang="en-US" b="1" dirty="0" smtClean="0"/>
              <a:t>ad hoc</a:t>
            </a:r>
            <a:endParaRPr lang="ru-RU" b="1" dirty="0" smtClean="0"/>
          </a:p>
          <a:p>
            <a:r>
              <a:rPr lang="ru-RU" b="1" dirty="0" smtClean="0"/>
              <a:t>Ценностные ориентиры</a:t>
            </a:r>
            <a:endParaRPr lang="en-US" b="1" dirty="0" smtClean="0"/>
          </a:p>
        </p:txBody>
      </p:sp>
      <p:sp>
        <p:nvSpPr>
          <p:cNvPr id="7" name="Номер слайда 6"/>
          <p:cNvSpPr>
            <a:spLocks noGrp="1"/>
          </p:cNvSpPr>
          <p:nvPr>
            <p:ph type="sldNum" sz="quarter" idx="12"/>
          </p:nvPr>
        </p:nvSpPr>
        <p:spPr/>
        <p:txBody>
          <a:bodyPr/>
          <a:lstStyle/>
          <a:p>
            <a:fld id="{B19B0651-EE4F-4900-A07F-96A6BFA9D0F0}" type="slidenum">
              <a:rPr lang="ru-RU" smtClean="0"/>
              <a:t>16</a:t>
            </a:fld>
            <a:endParaRPr lang="ru-RU" dirty="0"/>
          </a:p>
        </p:txBody>
      </p:sp>
    </p:spTree>
    <p:extLst>
      <p:ext uri="{BB962C8B-B14F-4D97-AF65-F5344CB8AC3E}">
        <p14:creationId xmlns:p14="http://schemas.microsoft.com/office/powerpoint/2010/main" val="408053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600" b="1" dirty="0" smtClean="0"/>
              <a:t>УЧИТЕЛЬ</a:t>
            </a:r>
            <a:endParaRPr lang="ru-RU" sz="6600" b="1" dirty="0"/>
          </a:p>
        </p:txBody>
      </p:sp>
      <p:sp>
        <p:nvSpPr>
          <p:cNvPr id="3" name="Подзаголовок 2"/>
          <p:cNvSpPr>
            <a:spLocks noGrp="1"/>
          </p:cNvSpPr>
          <p:nvPr>
            <p:ph type="subTitle" idx="1"/>
          </p:nvPr>
        </p:nvSpPr>
        <p:spPr>
          <a:xfrm>
            <a:off x="1403648" y="4077072"/>
            <a:ext cx="6400800" cy="1752600"/>
          </a:xfrm>
        </p:spPr>
        <p:txBody>
          <a:bodyPr>
            <a:normAutofit fontScale="85000" lnSpcReduction="10000"/>
          </a:bodyPr>
          <a:lstStyle/>
          <a:p>
            <a:pPr algn="l"/>
            <a:r>
              <a:rPr lang="ru-RU" dirty="0" smtClean="0"/>
              <a:t>Наставник, тьютор, воспитатель, завуч, классный руководитель, педагог дополнительного образования, воспитатель ГПД , директор и другие </a:t>
            </a:r>
            <a:endParaRPr lang="ru-RU" dirty="0"/>
          </a:p>
        </p:txBody>
      </p:sp>
    </p:spTree>
    <p:extLst>
      <p:ext uri="{BB962C8B-B14F-4D97-AF65-F5344CB8AC3E}">
        <p14:creationId xmlns:p14="http://schemas.microsoft.com/office/powerpoint/2010/main" val="319706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Он умеет, знает, понимает</a:t>
            </a:r>
            <a:endParaRPr lang="ru-RU" sz="3600" dirty="0"/>
          </a:p>
        </p:txBody>
      </p:sp>
      <p:sp>
        <p:nvSpPr>
          <p:cNvPr id="3" name="Объект 2"/>
          <p:cNvSpPr>
            <a:spLocks noGrp="1"/>
          </p:cNvSpPr>
          <p:nvPr>
            <p:ph idx="1"/>
          </p:nvPr>
        </p:nvSpPr>
        <p:spPr>
          <a:xfrm>
            <a:off x="518864" y="1484784"/>
            <a:ext cx="8229600" cy="4525963"/>
          </a:xfrm>
        </p:spPr>
        <p:txBody>
          <a:bodyPr>
            <a:normAutofit fontScale="92500" lnSpcReduction="10000"/>
          </a:bodyPr>
          <a:lstStyle/>
          <a:p>
            <a:r>
              <a:rPr lang="ru-RU" sz="2400" dirty="0" smtClean="0"/>
              <a:t>Основы мироздания и свой школьный предмет</a:t>
            </a:r>
          </a:p>
          <a:p>
            <a:r>
              <a:rPr lang="ru-RU" sz="2400" dirty="0" smtClean="0"/>
              <a:t>Говорить, писать и читать на английском и русском языках</a:t>
            </a:r>
          </a:p>
          <a:p>
            <a:r>
              <a:rPr lang="ru-RU" sz="2400" dirty="0" smtClean="0"/>
              <a:t>Смыслы работы  в группе и способы коммуникаций</a:t>
            </a:r>
          </a:p>
          <a:p>
            <a:r>
              <a:rPr lang="ru-RU" sz="2400" dirty="0" smtClean="0"/>
              <a:t>Основы возрастной психологии и физиологии</a:t>
            </a:r>
          </a:p>
          <a:p>
            <a:r>
              <a:rPr lang="ru-RU" sz="2400" dirty="0" smtClean="0"/>
              <a:t>Его информационная культура выше, чем у школьников</a:t>
            </a:r>
          </a:p>
          <a:p>
            <a:r>
              <a:rPr lang="ru-RU" sz="2400" dirty="0" smtClean="0"/>
              <a:t>Она понимает, что в декрет не надо уходить в первый год работы</a:t>
            </a:r>
          </a:p>
          <a:p>
            <a:r>
              <a:rPr lang="ru-RU" sz="2400" dirty="0" smtClean="0"/>
              <a:t>У него есть жилье, он не пьет и не курит, занимается бегом и перед сном читает Толстого</a:t>
            </a:r>
          </a:p>
          <a:p>
            <a:r>
              <a:rPr lang="ru-RU" sz="2400" dirty="0" smtClean="0"/>
              <a:t>Он обучен работать с документацией</a:t>
            </a:r>
          </a:p>
          <a:p>
            <a:r>
              <a:rPr lang="ru-RU" sz="2400" dirty="0" smtClean="0"/>
              <a:t>Он умеет находить персональное в массовом</a:t>
            </a:r>
          </a:p>
          <a:p>
            <a:r>
              <a:rPr lang="ru-RU" sz="2400" dirty="0" smtClean="0"/>
              <a:t>И ??????</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18</a:t>
            </a:fld>
            <a:endParaRPr lang="ru-RU" dirty="0"/>
          </a:p>
        </p:txBody>
      </p:sp>
    </p:spTree>
    <p:extLst>
      <p:ext uri="{BB962C8B-B14F-4D97-AF65-F5344CB8AC3E}">
        <p14:creationId xmlns:p14="http://schemas.microsoft.com/office/powerpoint/2010/main" val="359551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8323659" cy="648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B19B0651-EE4F-4900-A07F-96A6BFA9D0F0}" type="slidenum">
              <a:rPr lang="ru-RU" smtClean="0"/>
              <a:t>19</a:t>
            </a:fld>
            <a:endParaRPr lang="ru-RU" dirty="0"/>
          </a:p>
        </p:txBody>
      </p:sp>
    </p:spTree>
    <p:extLst>
      <p:ext uri="{BB962C8B-B14F-4D97-AF65-F5344CB8AC3E}">
        <p14:creationId xmlns:p14="http://schemas.microsoft.com/office/powerpoint/2010/main" val="124544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oot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42862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ar%20fac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912"/>
            <a:ext cx="4392488" cy="287788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2</a:t>
            </a:fld>
            <a:endParaRPr lang="ru-RU" dirty="0"/>
          </a:p>
        </p:txBody>
      </p:sp>
      <p:sp>
        <p:nvSpPr>
          <p:cNvPr id="6" name="Заголовок 1"/>
          <p:cNvSpPr txBox="1">
            <a:spLocks/>
          </p:cNvSpPr>
          <p:nvPr/>
        </p:nvSpPr>
        <p:spPr>
          <a:xfrm>
            <a:off x="683568" y="188640"/>
            <a:ext cx="8229600" cy="504056"/>
          </a:xfrm>
          <a:prstGeom prst="rect">
            <a:avLst/>
          </a:prstGeom>
        </p:spPr>
        <p:txBody>
          <a:bodyPr>
            <a:noAutofit/>
          </a:bodyPr>
          <a:lstStyle>
            <a:lvl1pPr algn="r" defTabSz="914400" rtl="0" eaLnBrk="1" latinLnBrk="0" hangingPunct="1">
              <a:spcBef>
                <a:spcPct val="0"/>
              </a:spcBef>
              <a:buNone/>
              <a:defRPr sz="4000" kern="1200">
                <a:solidFill>
                  <a:srgbClr val="800000"/>
                </a:solidFill>
                <a:latin typeface="+mj-lt"/>
                <a:ea typeface="+mj-ea"/>
                <a:cs typeface="+mj-cs"/>
              </a:defRPr>
            </a:lvl1pPr>
          </a:lstStyle>
          <a:p>
            <a:r>
              <a:rPr lang="ru-RU" sz="3600" dirty="0" smtClean="0"/>
              <a:t>производство</a:t>
            </a:r>
            <a:endParaRPr lang="ru-RU" sz="3600" dirty="0"/>
          </a:p>
        </p:txBody>
      </p:sp>
    </p:spTree>
    <p:extLst>
      <p:ext uri="{BB962C8B-B14F-4D97-AF65-F5344CB8AC3E}">
        <p14:creationId xmlns:p14="http://schemas.microsoft.com/office/powerpoint/2010/main" val="494421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4"/>
            <a:ext cx="7772400" cy="4392487"/>
          </a:xfrm>
        </p:spPr>
        <p:txBody>
          <a:bodyPr>
            <a:noAutofit/>
          </a:bodyPr>
          <a:lstStyle/>
          <a:p>
            <a:r>
              <a:rPr lang="ru-RU" sz="7200" dirty="0" smtClean="0"/>
              <a:t>Идеальный вариант</a:t>
            </a:r>
            <a:endParaRPr lang="ru-RU" sz="7200" dirty="0"/>
          </a:p>
        </p:txBody>
      </p:sp>
      <p:sp>
        <p:nvSpPr>
          <p:cNvPr id="3" name="Подзаголовок 2"/>
          <p:cNvSpPr>
            <a:spLocks noGrp="1"/>
          </p:cNvSpPr>
          <p:nvPr>
            <p:ph type="subTitle" idx="1"/>
          </p:nvPr>
        </p:nvSpPr>
        <p:spPr>
          <a:xfrm>
            <a:off x="1547664" y="4509120"/>
            <a:ext cx="6400800" cy="1752600"/>
          </a:xfrm>
        </p:spPr>
        <p:txBody>
          <a:bodyPr/>
          <a:lstStyle/>
          <a:p>
            <a:r>
              <a:rPr lang="ru-RU" dirty="0" smtClean="0"/>
              <a:t>Сборка МГПУ?</a:t>
            </a:r>
            <a:endParaRPr lang="ru-RU" dirty="0"/>
          </a:p>
        </p:txBody>
      </p:sp>
    </p:spTree>
    <p:extLst>
      <p:ext uri="{BB962C8B-B14F-4D97-AF65-F5344CB8AC3E}">
        <p14:creationId xmlns:p14="http://schemas.microsoft.com/office/powerpoint/2010/main" val="2890162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учитель:</a:t>
            </a:r>
            <a:endParaRPr lang="ru-RU" dirty="0"/>
          </a:p>
        </p:txBody>
      </p:sp>
      <p:sp>
        <p:nvSpPr>
          <p:cNvPr id="3" name="Объект 2"/>
          <p:cNvSpPr>
            <a:spLocks noGrp="1"/>
          </p:cNvSpPr>
          <p:nvPr>
            <p:ph idx="1"/>
          </p:nvPr>
        </p:nvSpPr>
        <p:spPr>
          <a:xfrm>
            <a:off x="467544" y="1556792"/>
            <a:ext cx="8229600" cy="4525963"/>
          </a:xfrm>
        </p:spPr>
        <p:txBody>
          <a:bodyPr>
            <a:normAutofit fontScale="92500" lnSpcReduction="10000"/>
          </a:bodyPr>
          <a:lstStyle/>
          <a:p>
            <a:r>
              <a:rPr lang="ru-RU" dirty="0" smtClean="0"/>
              <a:t>Объект патерналистского отношения общества</a:t>
            </a:r>
          </a:p>
          <a:p>
            <a:r>
              <a:rPr lang="ru-RU" dirty="0" smtClean="0"/>
              <a:t>Лидер по неизбежной  принадлежности и субъект подвижничества</a:t>
            </a:r>
          </a:p>
          <a:p>
            <a:r>
              <a:rPr lang="ru-RU" dirty="0" smtClean="0"/>
              <a:t>Особенности учительской карьеры, иерархическое восхождение</a:t>
            </a:r>
          </a:p>
          <a:p>
            <a:r>
              <a:rPr lang="ru-RU" dirty="0" smtClean="0"/>
              <a:t>Нацелен на пополнение квалификационного ресурса</a:t>
            </a:r>
          </a:p>
          <a:p>
            <a:r>
              <a:rPr lang="ru-RU" dirty="0" smtClean="0"/>
              <a:t>Академические свободы</a:t>
            </a:r>
          </a:p>
          <a:p>
            <a:r>
              <a:rPr lang="ru-RU" dirty="0" smtClean="0"/>
              <a:t>Авторские технологии</a:t>
            </a:r>
          </a:p>
          <a:p>
            <a:endParaRPr lang="ru-RU" dirty="0" smtClean="0"/>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21</a:t>
            </a:fld>
            <a:endParaRPr lang="ru-RU" dirty="0"/>
          </a:p>
        </p:txBody>
      </p:sp>
    </p:spTree>
    <p:extLst>
      <p:ext uri="{BB962C8B-B14F-4D97-AF65-F5344CB8AC3E}">
        <p14:creationId xmlns:p14="http://schemas.microsoft.com/office/powerpoint/2010/main" val="1077969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dirty="0" smtClean="0"/>
              <a:t>Правовое пространство организации</a:t>
            </a:r>
          </a:p>
          <a:p>
            <a:r>
              <a:rPr lang="ru-RU" sz="3600" dirty="0" smtClean="0"/>
              <a:t>Делегирование полномочий</a:t>
            </a:r>
          </a:p>
          <a:p>
            <a:r>
              <a:rPr lang="ru-RU" sz="3600" dirty="0" smtClean="0"/>
              <a:t>Программы и планирование</a:t>
            </a:r>
          </a:p>
          <a:p>
            <a:r>
              <a:rPr lang="ru-RU" sz="3600" dirty="0" smtClean="0"/>
              <a:t>Контроль по косвенным признакам</a:t>
            </a:r>
          </a:p>
          <a:p>
            <a:r>
              <a:rPr lang="ru-RU" sz="3600" dirty="0" smtClean="0"/>
              <a:t>Стимулирование хорошей работы</a:t>
            </a:r>
          </a:p>
          <a:p>
            <a:r>
              <a:rPr lang="ru-RU" sz="3600" dirty="0" smtClean="0"/>
              <a:t>План ФХД – Закон о школьном бюджете</a:t>
            </a:r>
            <a:endParaRPr lang="ru-RU" sz="3600" dirty="0"/>
          </a:p>
        </p:txBody>
      </p:sp>
      <p:sp>
        <p:nvSpPr>
          <p:cNvPr id="4" name="Номер слайда 3"/>
          <p:cNvSpPr>
            <a:spLocks noGrp="1"/>
          </p:cNvSpPr>
          <p:nvPr>
            <p:ph type="sldNum" sz="quarter" idx="12"/>
          </p:nvPr>
        </p:nvSpPr>
        <p:spPr/>
        <p:txBody>
          <a:bodyPr/>
          <a:lstStyle/>
          <a:p>
            <a:fld id="{B19B0651-EE4F-4900-A07F-96A6BFA9D0F0}" type="slidenum">
              <a:rPr lang="ru-RU" smtClean="0"/>
              <a:t>22</a:t>
            </a:fld>
            <a:endParaRPr lang="ru-RU" dirty="0"/>
          </a:p>
        </p:txBody>
      </p:sp>
      <p:sp>
        <p:nvSpPr>
          <p:cNvPr id="6" name="Название 5"/>
          <p:cNvSpPr>
            <a:spLocks noGrp="1"/>
          </p:cNvSpPr>
          <p:nvPr>
            <p:ph type="title"/>
          </p:nvPr>
        </p:nvSpPr>
        <p:spPr>
          <a:xfrm>
            <a:off x="683568" y="188640"/>
            <a:ext cx="8229600" cy="936104"/>
          </a:xfrm>
        </p:spPr>
        <p:txBody>
          <a:bodyPr>
            <a:normAutofit fontScale="90000"/>
          </a:bodyPr>
          <a:lstStyle/>
          <a:p>
            <a:r>
              <a:rPr lang="ru-RU" dirty="0"/>
              <a:t>Системы принятия решений </a:t>
            </a:r>
            <a:br>
              <a:rPr lang="ru-RU" dirty="0"/>
            </a:br>
            <a:r>
              <a:rPr lang="ru-RU" sz="2700" dirty="0"/>
              <a:t>управление</a:t>
            </a:r>
          </a:p>
        </p:txBody>
      </p:sp>
    </p:spTree>
    <p:extLst>
      <p:ext uri="{BB962C8B-B14F-4D97-AF65-F5344CB8AC3E}">
        <p14:creationId xmlns:p14="http://schemas.microsoft.com/office/powerpoint/2010/main" val="1458664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6789738" cy="30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3"/>
          <p:cNvSpPr txBox="1">
            <a:spLocks noChangeArrowheads="1"/>
          </p:cNvSpPr>
          <p:nvPr/>
        </p:nvSpPr>
        <p:spPr bwMode="auto">
          <a:xfrm>
            <a:off x="0" y="1844824"/>
            <a:ext cx="9144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itchFamily="34" charset="0"/>
                <a:cs typeface="Arial" pitchFamily="34" charset="0"/>
              </a:defRPr>
            </a:lvl1pPr>
            <a:lvl2pPr marL="742950" indent="-285750">
              <a:spcBef>
                <a:spcPct val="20000"/>
              </a:spcBef>
              <a:buChar char="–"/>
              <a:defRPr kumimoji="1" sz="2800">
                <a:solidFill>
                  <a:schemeClr val="tx1"/>
                </a:solidFill>
                <a:latin typeface="Arial" pitchFamily="34" charset="0"/>
                <a:cs typeface="Arial" pitchFamily="34" charset="0"/>
              </a:defRPr>
            </a:lvl2pPr>
            <a:lvl3pPr marL="1143000" indent="-228600">
              <a:spcBef>
                <a:spcPct val="20000"/>
              </a:spcBef>
              <a:buChar char="•"/>
              <a:defRPr kumimoji="1" sz="2400">
                <a:solidFill>
                  <a:schemeClr val="tx1"/>
                </a:solidFill>
                <a:latin typeface="Arial" pitchFamily="34" charset="0"/>
                <a:cs typeface="Arial" pitchFamily="34" charset="0"/>
              </a:defRPr>
            </a:lvl3pPr>
            <a:lvl4pPr marL="1600200" indent="-228600">
              <a:spcBef>
                <a:spcPct val="20000"/>
              </a:spcBef>
              <a:buChar char="–"/>
              <a:defRPr kumimoji="1" sz="2000">
                <a:solidFill>
                  <a:schemeClr val="tx1"/>
                </a:solidFill>
                <a:latin typeface="Arial" pitchFamily="34" charset="0"/>
                <a:cs typeface="Arial" pitchFamily="34" charset="0"/>
              </a:defRPr>
            </a:lvl4pPr>
            <a:lvl5pPr marL="2057400" indent="-228600">
              <a:spcBef>
                <a:spcPct val="20000"/>
              </a:spcBef>
              <a:buChar char="»"/>
              <a:defRPr kumimoji="1"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kumimoji="1"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kumimoji="1"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kumimoji="1"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kumimoji="1" sz="2000">
                <a:solidFill>
                  <a:schemeClr val="tx1"/>
                </a:solidFill>
                <a:latin typeface="Arial" pitchFamily="34" charset="0"/>
                <a:cs typeface="Arial" pitchFamily="34" charset="0"/>
              </a:defRPr>
            </a:lvl9pPr>
          </a:lstStyle>
          <a:p>
            <a:pPr algn="ctr">
              <a:spcBef>
                <a:spcPct val="0"/>
              </a:spcBef>
              <a:buFontTx/>
              <a:buNone/>
            </a:pPr>
            <a:r>
              <a:rPr kumimoji="0" lang="ru-RU" altLang="ru-RU" sz="1800" b="1" dirty="0">
                <a:solidFill>
                  <a:srgbClr val="FF0000"/>
                </a:solidFill>
                <a:latin typeface="Tahoma" pitchFamily="34" charset="0"/>
              </a:rPr>
              <a:t>Оцениваю то, чему учу</a:t>
            </a:r>
          </a:p>
        </p:txBody>
      </p:sp>
      <p:sp>
        <p:nvSpPr>
          <p:cNvPr id="2" name="Номер слайда 1"/>
          <p:cNvSpPr>
            <a:spLocks noGrp="1"/>
          </p:cNvSpPr>
          <p:nvPr>
            <p:ph type="sldNum" sz="quarter" idx="12"/>
          </p:nvPr>
        </p:nvSpPr>
        <p:spPr/>
        <p:txBody>
          <a:bodyPr/>
          <a:lstStyle/>
          <a:p>
            <a:fld id="{B19B0651-EE4F-4900-A07F-96A6BFA9D0F0}" type="slidenum">
              <a:rPr lang="ru-RU" smtClean="0"/>
              <a:t>23</a:t>
            </a:fld>
            <a:endParaRPr lang="ru-RU" dirty="0"/>
          </a:p>
        </p:txBody>
      </p:sp>
    </p:spTree>
    <p:extLst>
      <p:ext uri="{BB962C8B-B14F-4D97-AF65-F5344CB8AC3E}">
        <p14:creationId xmlns:p14="http://schemas.microsoft.com/office/powerpoint/2010/main" val="1548153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t>Объектами управления являются не люди, но программы, проекты, системы, технологии.</a:t>
            </a:r>
            <a:endParaRPr lang="ru-RU" dirty="0"/>
          </a:p>
        </p:txBody>
      </p:sp>
      <p:sp>
        <p:nvSpPr>
          <p:cNvPr id="6" name="Заголовок 1"/>
          <p:cNvSpPr>
            <a:spLocks noGrp="1"/>
          </p:cNvSpPr>
          <p:nvPr>
            <p:ph type="subTitle" idx="1"/>
          </p:nvPr>
        </p:nvSpPr>
        <p:spPr>
          <a:xfrm>
            <a:off x="1371600" y="3980656"/>
            <a:ext cx="6400800" cy="1752600"/>
          </a:xfrm>
        </p:spPr>
        <p:txBody>
          <a:bodyPr>
            <a:normAutofit fontScale="67500" lnSpcReduction="20000"/>
          </a:bodyPr>
          <a:lstStyle/>
          <a:p>
            <a:pPr>
              <a:spcAft>
                <a:spcPts val="0"/>
              </a:spcAft>
            </a:pPr>
            <a:r>
              <a:rPr lang="ru-RU" sz="3200" b="1" dirty="0" smtClean="0"/>
              <a:t>Твердое и жесткое – то, что гибнет. Нежное и мягкое – то, что начинает жить. Мощное войско не победит. Крепкое дерево не выстоит. Сильное и жесткое уступает мягкому и слабому. (Дао-дэ-Цзин, 5 в.)</a:t>
            </a:r>
            <a:r>
              <a:rPr lang="ru-RU" sz="3200" dirty="0" smtClean="0"/>
              <a:t/>
            </a:r>
            <a:br>
              <a:rPr lang="ru-RU" sz="3200" dirty="0" smtClean="0"/>
            </a:br>
            <a:endParaRPr lang="ru-RU" sz="3200" dirty="0"/>
          </a:p>
        </p:txBody>
      </p:sp>
    </p:spTree>
    <p:extLst>
      <p:ext uri="{BB962C8B-B14F-4D97-AF65-F5344CB8AC3E}">
        <p14:creationId xmlns:p14="http://schemas.microsoft.com/office/powerpoint/2010/main" val="1488390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о</a:t>
            </a:r>
            <a:r>
              <a:rPr lang="ru-RU" sz="3600" dirty="0" smtClean="0"/>
              <a:t>бщемировые беды</a:t>
            </a:r>
            <a:endParaRPr lang="ru-RU" sz="3600" dirty="0"/>
          </a:p>
        </p:txBody>
      </p:sp>
      <p:sp>
        <p:nvSpPr>
          <p:cNvPr id="3" name="Объект 2"/>
          <p:cNvSpPr>
            <a:spLocks noGrp="1"/>
          </p:cNvSpPr>
          <p:nvPr>
            <p:ph idx="1"/>
          </p:nvPr>
        </p:nvSpPr>
        <p:spPr/>
        <p:txBody>
          <a:bodyPr>
            <a:normAutofit fontScale="70000" lnSpcReduction="20000"/>
          </a:bodyPr>
          <a:lstStyle/>
          <a:p>
            <a:r>
              <a:rPr lang="ru-RU" dirty="0" smtClean="0"/>
              <a:t>Тенденция учителей оценивать скорее количество сделанного и презентацию работы, чем качество собственно учения;</a:t>
            </a:r>
          </a:p>
          <a:p>
            <a:r>
              <a:rPr lang="ru-RU" dirty="0" smtClean="0"/>
              <a:t>	Склонность уделять повышенное внимание  ранжированию и выставлению оценок, что часто понижает самооценку учеников, вместо   того, чтобы помогать им  и советовать, как улучшить своё положение;</a:t>
            </a:r>
          </a:p>
          <a:p>
            <a:r>
              <a:rPr lang="ru-RU" dirty="0" smtClean="0"/>
              <a:t>	Подчёркнутое сравнение учеников друг с другом, деморализующее тех, кто оказывается менее успешным;</a:t>
            </a:r>
          </a:p>
          <a:p>
            <a:r>
              <a:rPr lang="ru-RU" dirty="0" smtClean="0"/>
              <a:t>	Использование обратной связи  в качестве социального инструмента или средства управления, а не для того, чтобы помочь ученикам более эффективно учиться;</a:t>
            </a:r>
          </a:p>
          <a:p>
            <a:r>
              <a:rPr lang="ru-RU" dirty="0" smtClean="0"/>
              <a:t>	Отсутствие у учителя понимания учебных запросов  учеников</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25</a:t>
            </a:fld>
            <a:endParaRPr lang="ru-RU" dirty="0"/>
          </a:p>
        </p:txBody>
      </p:sp>
    </p:spTree>
    <p:extLst>
      <p:ext uri="{BB962C8B-B14F-4D97-AF65-F5344CB8AC3E}">
        <p14:creationId xmlns:p14="http://schemas.microsoft.com/office/powerpoint/2010/main" val="2921674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Autofit/>
          </a:bodyPr>
          <a:lstStyle/>
          <a:p>
            <a:r>
              <a:rPr lang="ru-RU" sz="3600" dirty="0"/>
              <a:t>в</a:t>
            </a:r>
            <a:r>
              <a:rPr lang="ru-RU" sz="3600" dirty="0" smtClean="0"/>
              <a:t>се связи (</a:t>
            </a:r>
            <a:r>
              <a:rPr lang="ru-RU" sz="3200" dirty="0" smtClean="0"/>
              <a:t>№</a:t>
            </a:r>
            <a:r>
              <a:rPr lang="ru-RU" sz="3600" dirty="0" err="1" smtClean="0"/>
              <a:t>ххх</a:t>
            </a:r>
            <a:r>
              <a:rPr lang="ru-RU" sz="3600" dirty="0" smtClean="0"/>
              <a:t>)</a:t>
            </a:r>
            <a:endParaRPr lang="ru-RU" sz="3600" dirty="0"/>
          </a:p>
        </p:txBody>
      </p:sp>
      <p:pic>
        <p:nvPicPr>
          <p:cNvPr id="4" name="Содержимое 3"/>
          <p:cNvPicPr>
            <a:picLocks noGrp="1" noChangeAspect="1"/>
          </p:cNvPicPr>
          <p:nvPr>
            <p:ph idx="1"/>
          </p:nvPr>
        </p:nvPicPr>
        <p:blipFill>
          <a:blip r:embed="rId2"/>
          <a:srcRect t="2971" b="2971"/>
          <a:stretch>
            <a:fillRect/>
          </a:stretch>
        </p:blipFill>
        <p:spPr/>
      </p:pic>
      <p:sp>
        <p:nvSpPr>
          <p:cNvPr id="3" name="Номер слайда 2"/>
          <p:cNvSpPr>
            <a:spLocks noGrp="1"/>
          </p:cNvSpPr>
          <p:nvPr>
            <p:ph type="sldNum" sz="quarter" idx="12"/>
          </p:nvPr>
        </p:nvSpPr>
        <p:spPr/>
        <p:txBody>
          <a:bodyPr/>
          <a:lstStyle/>
          <a:p>
            <a:fld id="{B19B0651-EE4F-4900-A07F-96A6BFA9D0F0}" type="slidenum">
              <a:rPr lang="ru-RU" smtClean="0"/>
              <a:t>26</a:t>
            </a:fld>
            <a:endParaRPr lang="ru-RU" dirty="0"/>
          </a:p>
        </p:txBody>
      </p:sp>
    </p:spTree>
    <p:extLst>
      <p:ext uri="{BB962C8B-B14F-4D97-AF65-F5344CB8AC3E}">
        <p14:creationId xmlns:p14="http://schemas.microsoft.com/office/powerpoint/2010/main" val="1986756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55576" y="188640"/>
            <a:ext cx="8229600" cy="504056"/>
          </a:xfrm>
        </p:spPr>
        <p:txBody>
          <a:bodyPr>
            <a:noAutofit/>
          </a:bodyPr>
          <a:lstStyle/>
          <a:p>
            <a:r>
              <a:rPr lang="ru-RU" sz="3600" dirty="0"/>
              <a:t>т</a:t>
            </a:r>
            <a:r>
              <a:rPr lang="ru-RU" sz="3600" dirty="0" smtClean="0"/>
              <a:t>олько взаимные (</a:t>
            </a:r>
            <a:r>
              <a:rPr lang="ru-RU" sz="3200" dirty="0" smtClean="0"/>
              <a:t>№</a:t>
            </a:r>
            <a:r>
              <a:rPr lang="ru-RU" sz="3600" dirty="0" err="1" smtClean="0"/>
              <a:t>ххх</a:t>
            </a:r>
            <a:r>
              <a:rPr lang="ru-RU" sz="3600" dirty="0" smtClean="0"/>
              <a:t>)</a:t>
            </a:r>
            <a:endParaRPr lang="ru-RU" sz="3600" dirty="0"/>
          </a:p>
        </p:txBody>
      </p:sp>
      <p:pic>
        <p:nvPicPr>
          <p:cNvPr id="4" name="Содержимое 3"/>
          <p:cNvPicPr>
            <a:picLocks noGrp="1" noChangeAspect="1"/>
          </p:cNvPicPr>
          <p:nvPr>
            <p:ph idx="1"/>
          </p:nvPr>
        </p:nvPicPr>
        <p:blipFill>
          <a:blip r:embed="rId2"/>
          <a:srcRect t="3512" b="3512"/>
          <a:stretch>
            <a:fillRect/>
          </a:stretch>
        </p:blipFill>
        <p:spPr>
          <a:xfrm>
            <a:off x="457200" y="1428648"/>
            <a:ext cx="8229600" cy="4697516"/>
          </a:xfrm>
        </p:spPr>
      </p:pic>
      <p:sp>
        <p:nvSpPr>
          <p:cNvPr id="3" name="Номер слайда 2"/>
          <p:cNvSpPr>
            <a:spLocks noGrp="1"/>
          </p:cNvSpPr>
          <p:nvPr>
            <p:ph type="sldNum" sz="quarter" idx="12"/>
          </p:nvPr>
        </p:nvSpPr>
        <p:spPr/>
        <p:txBody>
          <a:bodyPr/>
          <a:lstStyle/>
          <a:p>
            <a:fld id="{B19B0651-EE4F-4900-A07F-96A6BFA9D0F0}" type="slidenum">
              <a:rPr lang="ru-RU" smtClean="0"/>
              <a:t>27</a:t>
            </a:fld>
            <a:endParaRPr lang="ru-RU" dirty="0"/>
          </a:p>
        </p:txBody>
      </p:sp>
    </p:spTree>
    <p:extLst>
      <p:ext uri="{BB962C8B-B14F-4D97-AF65-F5344CB8AC3E}">
        <p14:creationId xmlns:p14="http://schemas.microsoft.com/office/powerpoint/2010/main" val="1927413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Содержимое 3" descr="Белов 8 полный.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55576" y="1412776"/>
            <a:ext cx="7467600" cy="4105275"/>
          </a:xfrm>
        </p:spPr>
      </p:pic>
      <p:sp>
        <p:nvSpPr>
          <p:cNvPr id="2" name="Номер слайда 1"/>
          <p:cNvSpPr>
            <a:spLocks noGrp="1"/>
          </p:cNvSpPr>
          <p:nvPr>
            <p:ph type="sldNum" sz="quarter" idx="12"/>
          </p:nvPr>
        </p:nvSpPr>
        <p:spPr/>
        <p:txBody>
          <a:bodyPr/>
          <a:lstStyle/>
          <a:p>
            <a:fld id="{B19B0651-EE4F-4900-A07F-96A6BFA9D0F0}" type="slidenum">
              <a:rPr lang="ru-RU" smtClean="0"/>
              <a:t>28</a:t>
            </a:fld>
            <a:endParaRPr lang="ru-RU" dirty="0"/>
          </a:p>
        </p:txBody>
      </p:sp>
      <p:sp>
        <p:nvSpPr>
          <p:cNvPr id="7" name="Заголовок 1"/>
          <p:cNvSpPr>
            <a:spLocks noGrp="1"/>
          </p:cNvSpPr>
          <p:nvPr>
            <p:ph type="title"/>
          </p:nvPr>
        </p:nvSpPr>
        <p:spPr>
          <a:xfrm>
            <a:off x="683568" y="188640"/>
            <a:ext cx="8229600" cy="504056"/>
          </a:xfrm>
        </p:spPr>
        <p:txBody>
          <a:bodyPr>
            <a:noAutofit/>
          </a:bodyPr>
          <a:lstStyle/>
          <a:p>
            <a:r>
              <a:rPr lang="ru-RU" sz="3600" dirty="0" smtClean="0"/>
              <a:t>все связи </a:t>
            </a:r>
            <a:r>
              <a:rPr lang="ru-RU" sz="2800" dirty="0" smtClean="0"/>
              <a:t>№</a:t>
            </a:r>
            <a:r>
              <a:rPr lang="en-US" sz="2400" dirty="0" smtClean="0"/>
              <a:t>YYY</a:t>
            </a:r>
            <a:endParaRPr lang="ru-RU" sz="3600" dirty="0"/>
          </a:p>
        </p:txBody>
      </p:sp>
    </p:spTree>
    <p:extLst>
      <p:ext uri="{BB962C8B-B14F-4D97-AF65-F5344CB8AC3E}">
        <p14:creationId xmlns:p14="http://schemas.microsoft.com/office/powerpoint/2010/main" val="235475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Содержимое 3" descr="Белов 8 взм.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984375"/>
            <a:ext cx="7467600" cy="4105275"/>
          </a:xfrm>
        </p:spPr>
      </p:pic>
      <p:sp>
        <p:nvSpPr>
          <p:cNvPr id="2" name="Номер слайда 1"/>
          <p:cNvSpPr>
            <a:spLocks noGrp="1"/>
          </p:cNvSpPr>
          <p:nvPr>
            <p:ph type="sldNum" sz="quarter" idx="12"/>
          </p:nvPr>
        </p:nvSpPr>
        <p:spPr/>
        <p:txBody>
          <a:bodyPr/>
          <a:lstStyle/>
          <a:p>
            <a:fld id="{B19B0651-EE4F-4900-A07F-96A6BFA9D0F0}" type="slidenum">
              <a:rPr lang="ru-RU" smtClean="0"/>
              <a:t>29</a:t>
            </a:fld>
            <a:endParaRPr lang="ru-RU" dirty="0"/>
          </a:p>
        </p:txBody>
      </p:sp>
      <p:sp>
        <p:nvSpPr>
          <p:cNvPr id="3" name="Название 2"/>
          <p:cNvSpPr>
            <a:spLocks noGrp="1"/>
          </p:cNvSpPr>
          <p:nvPr>
            <p:ph type="title"/>
          </p:nvPr>
        </p:nvSpPr>
        <p:spPr/>
        <p:txBody>
          <a:bodyPr>
            <a:normAutofit fontScale="90000"/>
          </a:bodyPr>
          <a:lstStyle/>
          <a:p>
            <a:r>
              <a:rPr lang="ru-RU" dirty="0" smtClean="0"/>
              <a:t>только взаимные </a:t>
            </a:r>
            <a:r>
              <a:rPr lang="ru-RU" sz="3100" dirty="0" smtClean="0"/>
              <a:t>№</a:t>
            </a:r>
            <a:r>
              <a:rPr lang="en-US" sz="2700" dirty="0" smtClean="0"/>
              <a:t>YYY</a:t>
            </a:r>
            <a:endParaRPr lang="ru-RU" sz="2700" dirty="0"/>
          </a:p>
        </p:txBody>
      </p:sp>
    </p:spTree>
    <p:extLst>
      <p:ext uri="{BB962C8B-B14F-4D97-AF65-F5344CB8AC3E}">
        <p14:creationId xmlns:p14="http://schemas.microsoft.com/office/powerpoint/2010/main" val="2188137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spital"/>
          <p:cNvPicPr>
            <a:picLocks noChangeAspect="1" noChangeArrowheads="1"/>
          </p:cNvPicPr>
          <p:nvPr/>
        </p:nvPicPr>
        <p:blipFill rotWithShape="1">
          <a:blip r:embed="rId2">
            <a:extLst>
              <a:ext uri="{28A0092B-C50C-407E-A947-70E740481C1C}">
                <a14:useLocalDpi xmlns:a14="http://schemas.microsoft.com/office/drawing/2010/main" val="0"/>
              </a:ext>
            </a:extLst>
          </a:blip>
          <a:srcRect b="6842"/>
          <a:stretch/>
        </p:blipFill>
        <p:spPr bwMode="auto">
          <a:xfrm>
            <a:off x="5148064" y="1124744"/>
            <a:ext cx="313356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58897"/>
          <p:cNvPicPr>
            <a:picLocks noChangeAspect="1" noChangeArrowheads="1"/>
          </p:cNvPicPr>
          <p:nvPr/>
        </p:nvPicPr>
        <p:blipFill rotWithShape="1">
          <a:blip r:embed="rId3">
            <a:extLst>
              <a:ext uri="{28A0092B-C50C-407E-A947-70E740481C1C}">
                <a14:useLocalDpi xmlns:a14="http://schemas.microsoft.com/office/drawing/2010/main" val="0"/>
              </a:ext>
            </a:extLst>
          </a:blip>
          <a:srcRect t="8082"/>
          <a:stretch/>
        </p:blipFill>
        <p:spPr bwMode="auto">
          <a:xfrm>
            <a:off x="833895" y="1124744"/>
            <a:ext cx="424216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_c_arm_lrg_t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429000"/>
            <a:ext cx="3807073" cy="28490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ph_operating_room_lrg_tn"/>
          <p:cNvPicPr>
            <a:picLocks noChangeAspect="1" noChangeArrowheads="1"/>
          </p:cNvPicPr>
          <p:nvPr/>
        </p:nvPicPr>
        <p:blipFill rotWithShape="1">
          <a:blip r:embed="rId5">
            <a:extLst>
              <a:ext uri="{28A0092B-C50C-407E-A947-70E740481C1C}">
                <a14:useLocalDpi xmlns:a14="http://schemas.microsoft.com/office/drawing/2010/main" val="0"/>
              </a:ext>
            </a:extLst>
          </a:blip>
          <a:srcRect l="11116"/>
          <a:stretch/>
        </p:blipFill>
        <p:spPr bwMode="auto">
          <a:xfrm>
            <a:off x="4860032" y="3429000"/>
            <a:ext cx="3456171" cy="288767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3</a:t>
            </a:fld>
            <a:endParaRPr lang="ru-RU" dirty="0"/>
          </a:p>
        </p:txBody>
      </p:sp>
      <p:sp>
        <p:nvSpPr>
          <p:cNvPr id="8" name="Заголовок 1"/>
          <p:cNvSpPr txBox="1">
            <a:spLocks/>
          </p:cNvSpPr>
          <p:nvPr/>
        </p:nvSpPr>
        <p:spPr>
          <a:xfrm>
            <a:off x="683568" y="188640"/>
            <a:ext cx="8229600" cy="504056"/>
          </a:xfrm>
          <a:prstGeom prst="rect">
            <a:avLst/>
          </a:prstGeom>
        </p:spPr>
        <p:txBody>
          <a:bodyPr>
            <a:noAutofit/>
          </a:bodyPr>
          <a:lstStyle>
            <a:lvl1pPr algn="r" defTabSz="914400" rtl="0" eaLnBrk="1" latinLnBrk="0" hangingPunct="1">
              <a:spcBef>
                <a:spcPct val="0"/>
              </a:spcBef>
              <a:buNone/>
              <a:defRPr sz="4000" kern="1200">
                <a:solidFill>
                  <a:srgbClr val="800000"/>
                </a:solidFill>
                <a:latin typeface="+mj-lt"/>
                <a:ea typeface="+mj-ea"/>
                <a:cs typeface="+mj-cs"/>
              </a:defRPr>
            </a:lvl1pPr>
          </a:lstStyle>
          <a:p>
            <a:r>
              <a:rPr lang="ru-RU" sz="3600" dirty="0" smtClean="0"/>
              <a:t>медицина</a:t>
            </a:r>
            <a:endParaRPr lang="ru-RU" sz="3600" dirty="0"/>
          </a:p>
        </p:txBody>
      </p:sp>
    </p:spTree>
    <p:extLst>
      <p:ext uri="{BB962C8B-B14F-4D97-AF65-F5344CB8AC3E}">
        <p14:creationId xmlns:p14="http://schemas.microsoft.com/office/powerpoint/2010/main" val="592753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Диаграмма 51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 y="0"/>
            <a:ext cx="9036496"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B19B0651-EE4F-4900-A07F-96A6BFA9D0F0}" type="slidenum">
              <a:rPr lang="ru-RU" smtClean="0"/>
              <a:t>30</a:t>
            </a:fld>
            <a:endParaRPr lang="ru-RU" dirty="0"/>
          </a:p>
        </p:txBody>
      </p:sp>
    </p:spTree>
    <p:extLst>
      <p:ext uri="{BB962C8B-B14F-4D97-AF65-F5344CB8AC3E}">
        <p14:creationId xmlns:p14="http://schemas.microsoft.com/office/powerpoint/2010/main" val="2448767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8"/>
          <p:cNvGraphicFramePr>
            <a:graphicFrameLocks/>
          </p:cNvGraphicFramePr>
          <p:nvPr>
            <p:extLst>
              <p:ext uri="{D42A27DB-BD31-4B8C-83A1-F6EECF244321}">
                <p14:modId xmlns:p14="http://schemas.microsoft.com/office/powerpoint/2010/main" val="3280869323"/>
              </p:ext>
            </p:extLst>
          </p:nvPr>
        </p:nvGraphicFramePr>
        <p:xfrm>
          <a:off x="467544" y="1844824"/>
          <a:ext cx="8301608" cy="4211877"/>
        </p:xfrm>
        <a:graphic>
          <a:graphicData uri="http://schemas.openxmlformats.org/drawingml/2006/table">
            <a:tbl>
              <a:tblPr/>
              <a:tblGrid>
                <a:gridCol w="1016882"/>
                <a:gridCol w="2688735"/>
                <a:gridCol w="2520589"/>
                <a:gridCol w="2075402"/>
              </a:tblGrid>
              <a:tr h="15257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charset="0"/>
                        </a:rPr>
                        <a:t>Максимальный проходной </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charset="0"/>
                        </a:rPr>
                        <a:t>балл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charset="0"/>
                        </a:rPr>
                        <a:t>Минимальный </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charset="0"/>
                        </a:rPr>
                        <a:t>проходной</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000000"/>
                            </a:outerShdw>
                          </a:effectLst>
                          <a:latin typeface="Arial" charset="0"/>
                        </a:rPr>
                        <a:t>балл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charset="0"/>
                        </a:rPr>
                        <a:t>Средний</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000000"/>
                            </a:outerShdw>
                          </a:effectLst>
                          <a:latin typeface="Arial" charset="0"/>
                        </a:rPr>
                        <a:t>проходной балл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45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191,5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1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272</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144</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21</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6</a:t>
                      </a: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4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201</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4</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251</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152</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200</a:t>
                      </a:r>
                      <a:endParaRPr kumimoji="0" lang="ru-RU"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Номер слайда 3"/>
          <p:cNvSpPr>
            <a:spLocks noGrp="1"/>
          </p:cNvSpPr>
          <p:nvPr>
            <p:ph type="sldNum" sz="quarter" idx="12"/>
          </p:nvPr>
        </p:nvSpPr>
        <p:spPr/>
        <p:txBody>
          <a:bodyPr/>
          <a:lstStyle/>
          <a:p>
            <a:pPr>
              <a:defRPr/>
            </a:pPr>
            <a:fld id="{B37CD3D4-CFC6-45FC-983D-D954D57EC84E}" type="slidenum">
              <a:rPr lang="ru-RU"/>
              <a:pPr>
                <a:defRPr/>
              </a:pPr>
              <a:t>31</a:t>
            </a:fld>
            <a:endParaRPr lang="ru-RU"/>
          </a:p>
        </p:txBody>
      </p:sp>
      <p:sp>
        <p:nvSpPr>
          <p:cNvPr id="8" name="Название 7"/>
          <p:cNvSpPr>
            <a:spLocks noGrp="1"/>
          </p:cNvSpPr>
          <p:nvPr>
            <p:ph type="title"/>
          </p:nvPr>
        </p:nvSpPr>
        <p:spPr>
          <a:xfrm>
            <a:off x="251520" y="188640"/>
            <a:ext cx="8661648" cy="936104"/>
          </a:xfrm>
        </p:spPr>
        <p:txBody>
          <a:bodyPr>
            <a:noAutofit/>
          </a:bodyPr>
          <a:lstStyle/>
          <a:p>
            <a:r>
              <a:rPr lang="ru-RU" sz="3600" dirty="0"/>
              <a:t>Средний проходной балл в МГПУ в </a:t>
            </a:r>
            <a:r>
              <a:rPr lang="ru-RU" sz="3200" dirty="0"/>
              <a:t>2011-2014 гг.</a:t>
            </a:r>
          </a:p>
        </p:txBody>
      </p:sp>
    </p:spTree>
    <p:extLst>
      <p:ext uri="{BB962C8B-B14F-4D97-AF65-F5344CB8AC3E}">
        <p14:creationId xmlns:p14="http://schemas.microsoft.com/office/powerpoint/2010/main" val="1754460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926976"/>
          </a:xfrm>
        </p:spPr>
        <p:txBody>
          <a:bodyPr>
            <a:noAutofit/>
          </a:bodyPr>
          <a:lstStyle/>
          <a:p>
            <a:r>
              <a:rPr lang="ru-RU" sz="3600" dirty="0"/>
              <a:t>корпоративная культура персонала</a:t>
            </a:r>
            <a:r>
              <a:rPr lang="ru-RU" sz="3600" i="1" dirty="0"/>
              <a:t> – это:</a:t>
            </a:r>
            <a:r>
              <a:rPr lang="ru-RU" sz="3600" dirty="0"/>
              <a:t/>
            </a:r>
            <a:br>
              <a:rPr lang="ru-RU" sz="3600" dirty="0"/>
            </a:br>
            <a:endParaRPr lang="ru-RU" sz="3600" dirty="0"/>
          </a:p>
        </p:txBody>
      </p:sp>
      <p:sp>
        <p:nvSpPr>
          <p:cNvPr id="3" name="Объект 2"/>
          <p:cNvSpPr>
            <a:spLocks noGrp="1"/>
          </p:cNvSpPr>
          <p:nvPr>
            <p:ph idx="1"/>
          </p:nvPr>
        </p:nvSpPr>
        <p:spPr/>
        <p:txBody>
          <a:bodyPr>
            <a:normAutofit fontScale="85000" lnSpcReduction="20000"/>
          </a:bodyPr>
          <a:lstStyle/>
          <a:p>
            <a:r>
              <a:rPr lang="ru-RU" dirty="0" smtClean="0"/>
              <a:t>система </a:t>
            </a:r>
            <a:r>
              <a:rPr lang="ru-RU" dirty="0"/>
              <a:t>формальных и неформальных правил и норм деятельности;</a:t>
            </a:r>
          </a:p>
          <a:p>
            <a:r>
              <a:rPr lang="ru-RU" dirty="0"/>
              <a:t>обычаи и традиции;</a:t>
            </a:r>
          </a:p>
          <a:p>
            <a:r>
              <a:rPr lang="ru-RU" dirty="0"/>
              <a:t>индивидуальные и групповые интересы;</a:t>
            </a:r>
          </a:p>
          <a:p>
            <a:r>
              <a:rPr lang="ru-RU" dirty="0"/>
              <a:t>особенности поведения работников данной организационной структуры;</a:t>
            </a:r>
          </a:p>
          <a:p>
            <a:r>
              <a:rPr lang="ru-RU" dirty="0"/>
              <a:t>стиль руководства;</a:t>
            </a:r>
          </a:p>
          <a:p>
            <a:r>
              <a:rPr lang="ru-RU" dirty="0"/>
              <a:t>показатели удовлетворенности персонала условиями труда;</a:t>
            </a:r>
          </a:p>
          <a:p>
            <a:r>
              <a:rPr lang="ru-RU" dirty="0" err="1"/>
              <a:t>идентифицирование</a:t>
            </a:r>
            <a:r>
              <a:rPr lang="ru-RU" dirty="0"/>
              <a:t> людей с предприятием и перспективами его развития.</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32</a:t>
            </a:fld>
            <a:endParaRPr lang="ru-RU" dirty="0"/>
          </a:p>
        </p:txBody>
      </p:sp>
    </p:spTree>
    <p:extLst>
      <p:ext uri="{BB962C8B-B14F-4D97-AF65-F5344CB8AC3E}">
        <p14:creationId xmlns:p14="http://schemas.microsoft.com/office/powerpoint/2010/main" val="1901420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пять уровней корпоративной культуры, к которым вы относите ваше ОУ</a:t>
            </a:r>
            <a:endParaRPr lang="ru-RU" sz="2800" dirty="0"/>
          </a:p>
        </p:txBody>
      </p:sp>
      <p:sp>
        <p:nvSpPr>
          <p:cNvPr id="3" name="Объект 2"/>
          <p:cNvSpPr>
            <a:spLocks noGrp="1"/>
          </p:cNvSpPr>
          <p:nvPr>
            <p:ph idx="1"/>
          </p:nvPr>
        </p:nvSpPr>
        <p:spPr>
          <a:xfrm>
            <a:off x="457200" y="1052736"/>
            <a:ext cx="8075240" cy="5544616"/>
          </a:xfrm>
        </p:spPr>
        <p:txBody>
          <a:bodyPr>
            <a:normAutofit fontScale="55000" lnSpcReduction="20000"/>
          </a:bodyPr>
          <a:lstStyle/>
          <a:p>
            <a:pPr marL="0" indent="0" algn="just">
              <a:buNone/>
            </a:pPr>
            <a:r>
              <a:rPr lang="ru-RU" sz="3800" dirty="0" smtClean="0">
                <a:solidFill>
                  <a:srgbClr val="000000"/>
                </a:solidFill>
                <a:latin typeface="arial cyr"/>
              </a:rPr>
              <a:t>1. </a:t>
            </a:r>
            <a:r>
              <a:rPr lang="ru-RU" sz="3800" b="1" i="1" dirty="0" smtClean="0">
                <a:solidFill>
                  <a:srgbClr val="000000"/>
                </a:solidFill>
                <a:latin typeface="arial cyr"/>
              </a:rPr>
              <a:t>Сверхмалый:</a:t>
            </a:r>
            <a:r>
              <a:rPr lang="ru-RU" sz="3800" i="1" dirty="0" smtClean="0">
                <a:solidFill>
                  <a:srgbClr val="000000"/>
                </a:solidFill>
                <a:latin typeface="arial cyr"/>
              </a:rPr>
              <a:t> </a:t>
            </a:r>
            <a:r>
              <a:rPr lang="ru-RU" sz="3800" dirty="0" smtClean="0">
                <a:solidFill>
                  <a:srgbClr val="000000"/>
                </a:solidFill>
                <a:latin typeface="arial cyr"/>
              </a:rPr>
              <a:t>система единых ценностей отсутствует; персонал разобщен; нет продуманных каналов коммуникации; не сформированы традиции и не проводятся мероприятия, важные для всех работников ОУ.</a:t>
            </a:r>
            <a:endParaRPr lang="en-US" sz="3800" dirty="0" smtClean="0">
              <a:solidFill>
                <a:srgbClr val="000000"/>
              </a:solidFill>
              <a:latin typeface="arial cyr"/>
            </a:endParaRPr>
          </a:p>
          <a:p>
            <a:pPr marL="0" indent="0" algn="just">
              <a:buNone/>
            </a:pPr>
            <a:endParaRPr lang="ru-RU" sz="3800" dirty="0" smtClean="0">
              <a:solidFill>
                <a:srgbClr val="000000"/>
              </a:solidFill>
              <a:latin typeface="arial cyr"/>
            </a:endParaRPr>
          </a:p>
          <a:p>
            <a:pPr marL="0" indent="0" algn="just">
              <a:buNone/>
            </a:pPr>
            <a:r>
              <a:rPr lang="ru-RU" sz="3800" dirty="0" smtClean="0">
                <a:solidFill>
                  <a:srgbClr val="000000"/>
                </a:solidFill>
                <a:latin typeface="arial cyr"/>
              </a:rPr>
              <a:t>2. </a:t>
            </a:r>
            <a:r>
              <a:rPr lang="ru-RU" sz="3800" b="1" i="1" dirty="0" smtClean="0">
                <a:solidFill>
                  <a:srgbClr val="000000"/>
                </a:solidFill>
                <a:latin typeface="arial cyr"/>
              </a:rPr>
              <a:t>Малый</a:t>
            </a:r>
            <a:r>
              <a:rPr lang="ru-RU" sz="3800" i="1" dirty="0" smtClean="0">
                <a:solidFill>
                  <a:srgbClr val="000000"/>
                </a:solidFill>
                <a:latin typeface="arial cyr"/>
              </a:rPr>
              <a:t>:</a:t>
            </a:r>
            <a:r>
              <a:rPr lang="ru-RU" sz="3800" dirty="0" smtClean="0">
                <a:solidFill>
                  <a:srgbClr val="000000"/>
                </a:solidFill>
                <a:latin typeface="arial cyr"/>
              </a:rPr>
              <a:t> нет понимания миссии организации в коллективе; личные представления и потребности преобладают над ценностями компании; каналы коммуникации развиты слабо; мероприятия, объединяющие персонал, проводятся нерегулярно.</a:t>
            </a:r>
            <a:endParaRPr lang="en-US" sz="3800" dirty="0" smtClean="0">
              <a:solidFill>
                <a:srgbClr val="000000"/>
              </a:solidFill>
              <a:latin typeface="arial cyr"/>
            </a:endParaRPr>
          </a:p>
          <a:p>
            <a:pPr marL="0" indent="0" algn="just">
              <a:buNone/>
            </a:pPr>
            <a:endParaRPr lang="ru-RU" sz="3800" dirty="0" smtClean="0">
              <a:solidFill>
                <a:srgbClr val="000000"/>
              </a:solidFill>
              <a:latin typeface="arial cyr"/>
            </a:endParaRPr>
          </a:p>
          <a:p>
            <a:pPr marL="0" indent="0" algn="just">
              <a:buNone/>
            </a:pPr>
            <a:r>
              <a:rPr lang="ru-RU" sz="3800" dirty="0" smtClean="0">
                <a:solidFill>
                  <a:srgbClr val="000000"/>
                </a:solidFill>
                <a:latin typeface="arial cyr"/>
              </a:rPr>
              <a:t>3. </a:t>
            </a:r>
            <a:r>
              <a:rPr lang="ru-RU" sz="3800" b="1" i="1" dirty="0" smtClean="0">
                <a:solidFill>
                  <a:srgbClr val="000000"/>
                </a:solidFill>
                <a:latin typeface="arial cyr"/>
              </a:rPr>
              <a:t>Средний:</a:t>
            </a:r>
            <a:r>
              <a:rPr lang="ru-RU" sz="3800" b="1" dirty="0" smtClean="0">
                <a:solidFill>
                  <a:srgbClr val="000000"/>
                </a:solidFill>
                <a:latin typeface="arial cyr"/>
              </a:rPr>
              <a:t> </a:t>
            </a:r>
            <a:r>
              <a:rPr lang="ru-RU" sz="3800" dirty="0" smtClean="0">
                <a:solidFill>
                  <a:srgbClr val="000000"/>
                </a:solidFill>
                <a:latin typeface="arial cyr"/>
              </a:rPr>
              <a:t>либо на фоне формально прописанной системы корпоративной культуры она не в достаточной мере разделяется и поддерживается в коллективе (насаждается сверху), либо существует в неформальном варианте и не подкреплена документами и санкциями руководства (распространяется снизу); персонал знает о единой системе ценностей, но пока особо не одобряет ее; миссия организации прописана на бумаге, однако поддерживается далеко не всеми сотрудниками.</a:t>
            </a:r>
          </a:p>
          <a:p>
            <a:pPr algn="just"/>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33</a:t>
            </a:fld>
            <a:endParaRPr lang="ru-RU" dirty="0"/>
          </a:p>
        </p:txBody>
      </p:sp>
    </p:spTree>
    <p:extLst>
      <p:ext uri="{BB962C8B-B14F-4D97-AF65-F5344CB8AC3E}">
        <p14:creationId xmlns:p14="http://schemas.microsoft.com/office/powerpoint/2010/main" val="1377875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ru-RU" sz="2800" b="1" dirty="0" smtClean="0"/>
              <a:t>пять уровней корпоративной культуры, к которым вы относите ваше ОУ</a:t>
            </a:r>
            <a:endParaRPr lang="ru-RU" sz="2800" dirty="0"/>
          </a:p>
        </p:txBody>
      </p:sp>
      <p:sp>
        <p:nvSpPr>
          <p:cNvPr id="3" name="Объект 2"/>
          <p:cNvSpPr>
            <a:spLocks noGrp="1"/>
          </p:cNvSpPr>
          <p:nvPr>
            <p:ph idx="1"/>
          </p:nvPr>
        </p:nvSpPr>
        <p:spPr/>
        <p:txBody>
          <a:bodyPr>
            <a:normAutofit fontScale="70000" lnSpcReduction="20000"/>
          </a:bodyPr>
          <a:lstStyle/>
          <a:p>
            <a:pPr marL="0" indent="0" algn="just">
              <a:buNone/>
            </a:pPr>
            <a:r>
              <a:rPr lang="ru-RU" dirty="0" smtClean="0">
                <a:solidFill>
                  <a:srgbClr val="000000"/>
                </a:solidFill>
                <a:latin typeface="arial cyr"/>
              </a:rPr>
              <a:t>4. </a:t>
            </a:r>
            <a:r>
              <a:rPr lang="ru-RU" b="1" i="1" dirty="0" smtClean="0">
                <a:solidFill>
                  <a:srgbClr val="000000"/>
                </a:solidFill>
                <a:latin typeface="arial cyr"/>
              </a:rPr>
              <a:t>Большой:</a:t>
            </a:r>
            <a:r>
              <a:rPr lang="ru-RU" i="1" dirty="0" smtClean="0">
                <a:solidFill>
                  <a:srgbClr val="000000"/>
                </a:solidFill>
                <a:latin typeface="arial cyr"/>
              </a:rPr>
              <a:t> </a:t>
            </a:r>
            <a:r>
              <a:rPr lang="ru-RU" dirty="0" smtClean="0">
                <a:solidFill>
                  <a:srgbClr val="000000"/>
                </a:solidFill>
                <a:latin typeface="arial cyr"/>
              </a:rPr>
              <a:t>формирование и развитие корпоративной культуры является продуманной политикой руководства; миссия поддерживается практически всем персоналом; ценности разделяются коллективом, и работники прилагают максимум усилий для их достижения; в компании существуют крепкие долговременные традиции, поддерживаемые как начальником, так и всем персоналом.</a:t>
            </a:r>
            <a:endParaRPr lang="en-US" dirty="0" smtClean="0">
              <a:solidFill>
                <a:srgbClr val="000000"/>
              </a:solidFill>
              <a:latin typeface="arial cyr"/>
            </a:endParaRPr>
          </a:p>
          <a:p>
            <a:pPr marL="0" indent="0" algn="just">
              <a:buNone/>
            </a:pPr>
            <a:endParaRPr lang="ru-RU" dirty="0" smtClean="0">
              <a:solidFill>
                <a:srgbClr val="000000"/>
              </a:solidFill>
              <a:latin typeface="arial cyr"/>
            </a:endParaRPr>
          </a:p>
          <a:p>
            <a:pPr marL="0" indent="0" algn="just">
              <a:buNone/>
            </a:pPr>
            <a:r>
              <a:rPr lang="ru-RU" dirty="0" smtClean="0"/>
              <a:t>5.</a:t>
            </a:r>
            <a:r>
              <a:rPr lang="ru-RU" i="1" dirty="0" smtClean="0"/>
              <a:t> </a:t>
            </a:r>
            <a:r>
              <a:rPr lang="ru-RU" b="1" dirty="0" smtClean="0"/>
              <a:t>Сверхбольшой:</a:t>
            </a:r>
            <a:r>
              <a:rPr lang="ru-RU" dirty="0" smtClean="0"/>
              <a:t> насаждение корпоративной культуры носит чрезмерный характер; жизнь организации подчинена всевозможным ритуалам и мероприятиям, направленным на «вбивание» в головы сотрудников единых ценностей (чрезмерно строгие требования к внешнему виду, обязательное посещение различных мероприятий, не касающихся непосредственно рабочего процесса и т.д.); корпоративная культура становится вещью «в себе».</a:t>
            </a:r>
          </a:p>
          <a:p>
            <a:pPr algn="just"/>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34</a:t>
            </a:fld>
            <a:endParaRPr lang="ru-RU" dirty="0"/>
          </a:p>
        </p:txBody>
      </p:sp>
    </p:spTree>
    <p:extLst>
      <p:ext uri="{BB962C8B-B14F-4D97-AF65-F5344CB8AC3E}">
        <p14:creationId xmlns:p14="http://schemas.microsoft.com/office/powerpoint/2010/main" val="3507887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0688"/>
            <a:ext cx="784887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B19B0651-EE4F-4900-A07F-96A6BFA9D0F0}" type="slidenum">
              <a:rPr lang="ru-RU" smtClean="0"/>
              <a:t>35</a:t>
            </a:fld>
            <a:endParaRPr lang="ru-RU" dirty="0"/>
          </a:p>
        </p:txBody>
      </p:sp>
    </p:spTree>
    <p:extLst>
      <p:ext uri="{BB962C8B-B14F-4D97-AF65-F5344CB8AC3E}">
        <p14:creationId xmlns:p14="http://schemas.microsoft.com/office/powerpoint/2010/main" val="1431496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 отличников (успех 1)</a:t>
            </a:r>
            <a:endParaRPr lang="ru-RU" dirty="0"/>
          </a:p>
        </p:txBody>
      </p:sp>
      <p:sp>
        <p:nvSpPr>
          <p:cNvPr id="3" name="Объект 2"/>
          <p:cNvSpPr>
            <a:spLocks noGrp="1"/>
          </p:cNvSpPr>
          <p:nvPr>
            <p:ph idx="1"/>
          </p:nvPr>
        </p:nvSpPr>
        <p:spPr/>
        <p:txBody>
          <a:bodyPr>
            <a:normAutofit fontScale="92500" lnSpcReduction="10000"/>
          </a:bodyPr>
          <a:lstStyle/>
          <a:p>
            <a:r>
              <a:rPr lang="ru-RU" dirty="0"/>
              <a:t>желание быть хорошим забирает в детстве такой огромный жизненный ресурс, что </a:t>
            </a:r>
            <a:r>
              <a:rPr lang="ru-RU" dirty="0" smtClean="0"/>
              <a:t>потом </a:t>
            </a:r>
            <a:r>
              <a:rPr lang="ru-RU" dirty="0"/>
              <a:t>всю жизнь хочется </a:t>
            </a:r>
            <a:r>
              <a:rPr lang="ru-RU" dirty="0" smtClean="0"/>
              <a:t>отдохнуть</a:t>
            </a:r>
          </a:p>
          <a:p>
            <a:r>
              <a:rPr lang="ru-RU" dirty="0"/>
              <a:t>Психоаналитики советуют "отличникам" делать несложные упражнения. Например, вымыть всю посуду, кроме одного стакана, или застелить кровать, оставив один уголок не разглаженным, или сделать что-то хорошее, но никому об этом не рассказать. Чтобы не похвалили :)</a:t>
            </a:r>
          </a:p>
        </p:txBody>
      </p:sp>
      <p:sp>
        <p:nvSpPr>
          <p:cNvPr id="4" name="Номер слайда 3"/>
          <p:cNvSpPr>
            <a:spLocks noGrp="1"/>
          </p:cNvSpPr>
          <p:nvPr>
            <p:ph type="sldNum" sz="quarter" idx="12"/>
          </p:nvPr>
        </p:nvSpPr>
        <p:spPr/>
        <p:txBody>
          <a:bodyPr/>
          <a:lstStyle/>
          <a:p>
            <a:fld id="{B19B0651-EE4F-4900-A07F-96A6BFA9D0F0}" type="slidenum">
              <a:rPr lang="ru-RU" smtClean="0"/>
              <a:t>36</a:t>
            </a:fld>
            <a:endParaRPr lang="ru-RU" dirty="0"/>
          </a:p>
        </p:txBody>
      </p:sp>
    </p:spTree>
    <p:extLst>
      <p:ext uri="{BB962C8B-B14F-4D97-AF65-F5344CB8AC3E}">
        <p14:creationId xmlns:p14="http://schemas.microsoft.com/office/powerpoint/2010/main" val="3179131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Ярославль\10649435_791560777577280_809241506332563953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715375"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37</a:t>
            </a:fld>
            <a:endParaRPr lang="ru-RU" dirty="0"/>
          </a:p>
        </p:txBody>
      </p:sp>
    </p:spTree>
    <p:extLst>
      <p:ext uri="{BB962C8B-B14F-4D97-AF65-F5344CB8AC3E}">
        <p14:creationId xmlns:p14="http://schemas.microsoft.com/office/powerpoint/2010/main" val="3046317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о</a:t>
            </a:r>
            <a:r>
              <a:rPr lang="ru-RU" sz="3200" dirty="0" smtClean="0"/>
              <a:t>сновы корпоративной культуры в школе</a:t>
            </a:r>
            <a:endParaRPr lang="ru-RU" sz="3200" dirty="0"/>
          </a:p>
        </p:txBody>
      </p:sp>
      <p:sp>
        <p:nvSpPr>
          <p:cNvPr id="3" name="Объект 2"/>
          <p:cNvSpPr>
            <a:spLocks noGrp="1"/>
          </p:cNvSpPr>
          <p:nvPr>
            <p:ph idx="1"/>
          </p:nvPr>
        </p:nvSpPr>
        <p:spPr/>
        <p:txBody>
          <a:bodyPr/>
          <a:lstStyle/>
          <a:p>
            <a:r>
              <a:rPr lang="ru-RU" dirty="0" smtClean="0"/>
              <a:t>Единые Правила школьной жизни</a:t>
            </a:r>
          </a:p>
          <a:p>
            <a:r>
              <a:rPr lang="ru-RU" dirty="0" smtClean="0"/>
              <a:t>Принципы корпоративной этики</a:t>
            </a:r>
          </a:p>
          <a:p>
            <a:r>
              <a:rPr lang="ru-RU" dirty="0" smtClean="0"/>
              <a:t>Понятная система оплаты труда</a:t>
            </a:r>
          </a:p>
          <a:p>
            <a:r>
              <a:rPr lang="ru-RU" dirty="0" smtClean="0"/>
              <a:t>Принятое ранжирование достижений</a:t>
            </a:r>
          </a:p>
          <a:p>
            <a:r>
              <a:rPr lang="ru-RU" dirty="0" smtClean="0"/>
              <a:t>Неприкосновенность личного пространства</a:t>
            </a:r>
          </a:p>
          <a:p>
            <a:r>
              <a:rPr lang="ru-RU" dirty="0" smtClean="0"/>
              <a:t>Активная информационная среда</a:t>
            </a:r>
          </a:p>
          <a:p>
            <a:r>
              <a:rPr lang="ru-RU" dirty="0" smtClean="0"/>
              <a:t>Наградная культура</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38</a:t>
            </a:fld>
            <a:endParaRPr lang="ru-RU" dirty="0"/>
          </a:p>
        </p:txBody>
      </p:sp>
    </p:spTree>
    <p:extLst>
      <p:ext uri="{BB962C8B-B14F-4D97-AF65-F5344CB8AC3E}">
        <p14:creationId xmlns:p14="http://schemas.microsoft.com/office/powerpoint/2010/main" val="813297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о</a:t>
            </a:r>
            <a:r>
              <a:rPr lang="ru-RU" sz="3200" dirty="0" smtClean="0"/>
              <a:t>сновы корпоративной культуры в школе</a:t>
            </a:r>
            <a:endParaRPr lang="ru-RU" sz="3200" dirty="0"/>
          </a:p>
        </p:txBody>
      </p:sp>
      <p:sp>
        <p:nvSpPr>
          <p:cNvPr id="3" name="Объект 2"/>
          <p:cNvSpPr>
            <a:spLocks noGrp="1"/>
          </p:cNvSpPr>
          <p:nvPr>
            <p:ph idx="1"/>
          </p:nvPr>
        </p:nvSpPr>
        <p:spPr/>
        <p:txBody>
          <a:bodyPr/>
          <a:lstStyle/>
          <a:p>
            <a:r>
              <a:rPr lang="ru-RU" dirty="0" smtClean="0"/>
              <a:t>Наличие профессиональной коллективной и групповой рефлексии</a:t>
            </a:r>
          </a:p>
          <a:p>
            <a:r>
              <a:rPr lang="ru-RU" dirty="0" smtClean="0"/>
              <a:t>Уважение позиции меньшинства</a:t>
            </a:r>
          </a:p>
          <a:p>
            <a:r>
              <a:rPr lang="ru-RU" dirty="0" smtClean="0"/>
              <a:t>Повышение квалификации как ресурс личной успешности</a:t>
            </a:r>
          </a:p>
          <a:p>
            <a:r>
              <a:rPr lang="ru-RU" dirty="0" smtClean="0"/>
              <a:t>Преодоление </a:t>
            </a:r>
            <a:r>
              <a:rPr lang="ru-RU" dirty="0" err="1" smtClean="0"/>
              <a:t>логофобии</a:t>
            </a:r>
            <a:endParaRPr lang="ru-RU" dirty="0" smtClean="0"/>
          </a:p>
          <a:p>
            <a:r>
              <a:rPr lang="ru-RU" dirty="0" smtClean="0"/>
              <a:t>Выполнение 29 статьи Закона о развитии образования в РФ</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39</a:t>
            </a:fld>
            <a:endParaRPr lang="ru-RU" dirty="0"/>
          </a:p>
        </p:txBody>
      </p:sp>
    </p:spTree>
    <p:extLst>
      <p:ext uri="{BB962C8B-B14F-4D97-AF65-F5344CB8AC3E}">
        <p14:creationId xmlns:p14="http://schemas.microsoft.com/office/powerpoint/2010/main" val="2212901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napshot15"/>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900218" y="3284984"/>
            <a:ext cx="317524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Small_class_pic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980728"/>
            <a:ext cx="3312368" cy="21724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a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284984"/>
            <a:ext cx="4228808"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4</a:t>
            </a:fld>
            <a:endParaRPr lang="ru-RU" dirty="0"/>
          </a:p>
        </p:txBody>
      </p:sp>
      <p:sp>
        <p:nvSpPr>
          <p:cNvPr id="7" name="Заголовок 1"/>
          <p:cNvSpPr txBox="1">
            <a:spLocks/>
          </p:cNvSpPr>
          <p:nvPr/>
        </p:nvSpPr>
        <p:spPr>
          <a:xfrm>
            <a:off x="683568" y="188640"/>
            <a:ext cx="8229600" cy="504056"/>
          </a:xfrm>
          <a:prstGeom prst="rect">
            <a:avLst/>
          </a:prstGeom>
        </p:spPr>
        <p:txBody>
          <a:bodyPr>
            <a:noAutofit/>
          </a:bodyPr>
          <a:lstStyle>
            <a:lvl1pPr algn="r" defTabSz="914400" rtl="0" eaLnBrk="1" latinLnBrk="0" hangingPunct="1">
              <a:spcBef>
                <a:spcPct val="0"/>
              </a:spcBef>
              <a:buNone/>
              <a:defRPr sz="4000" kern="1200">
                <a:solidFill>
                  <a:srgbClr val="800000"/>
                </a:solidFill>
                <a:latin typeface="+mj-lt"/>
                <a:ea typeface="+mj-ea"/>
                <a:cs typeface="+mj-cs"/>
              </a:defRPr>
            </a:lvl1pPr>
          </a:lstStyle>
          <a:p>
            <a:r>
              <a:rPr lang="ru-RU" sz="3600" dirty="0" smtClean="0"/>
              <a:t>образование</a:t>
            </a:r>
            <a:endParaRPr lang="ru-RU" sz="3600" dirty="0"/>
          </a:p>
        </p:txBody>
      </p:sp>
    </p:spTree>
    <p:extLst>
      <p:ext uri="{BB962C8B-B14F-4D97-AF65-F5344CB8AC3E}">
        <p14:creationId xmlns:p14="http://schemas.microsoft.com/office/powerpoint/2010/main" val="3734607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р</a:t>
            </a:r>
            <a:r>
              <a:rPr lang="ru-RU" sz="3600" dirty="0" smtClean="0"/>
              <a:t>азвиваем кадровый потенциал:</a:t>
            </a:r>
            <a:endParaRPr lang="ru-RU" sz="3600" dirty="0"/>
          </a:p>
        </p:txBody>
      </p:sp>
      <p:sp>
        <p:nvSpPr>
          <p:cNvPr id="3" name="Объект 2"/>
          <p:cNvSpPr>
            <a:spLocks noGrp="1"/>
          </p:cNvSpPr>
          <p:nvPr>
            <p:ph idx="1"/>
          </p:nvPr>
        </p:nvSpPr>
        <p:spPr/>
        <p:txBody>
          <a:bodyPr/>
          <a:lstStyle/>
          <a:p>
            <a:r>
              <a:rPr lang="ru-RU" dirty="0" smtClean="0"/>
              <a:t>Конкурентность учительской профессии.</a:t>
            </a:r>
          </a:p>
          <a:p>
            <a:r>
              <a:rPr lang="ru-RU" dirty="0" smtClean="0"/>
              <a:t>Формируем и поддерживаем элиту.</a:t>
            </a:r>
          </a:p>
          <a:p>
            <a:r>
              <a:rPr lang="ru-RU" dirty="0" smtClean="0"/>
              <a:t>Преодолеваем барьеры для работы в условиях 83-фз.</a:t>
            </a:r>
          </a:p>
          <a:p>
            <a:r>
              <a:rPr lang="ru-RU" dirty="0" smtClean="0"/>
              <a:t>Делегируем управленческие полномочия.</a:t>
            </a:r>
          </a:p>
          <a:p>
            <a:r>
              <a:rPr lang="ru-RU" dirty="0" smtClean="0"/>
              <a:t>Работаем с «горизонтальной» системой повышения квалификации.</a:t>
            </a:r>
          </a:p>
          <a:p>
            <a:r>
              <a:rPr lang="ru-RU" dirty="0" smtClean="0"/>
              <a:t>Формулируем внятные индикаторы успеха.</a:t>
            </a:r>
          </a:p>
          <a:p>
            <a:endParaRPr lang="ru-RU" dirty="0" smtClean="0"/>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40</a:t>
            </a:fld>
            <a:endParaRPr lang="ru-RU" dirty="0"/>
          </a:p>
        </p:txBody>
      </p:sp>
    </p:spTree>
    <p:extLst>
      <p:ext uri="{BB962C8B-B14F-4D97-AF65-F5344CB8AC3E}">
        <p14:creationId xmlns:p14="http://schemas.microsoft.com/office/powerpoint/2010/main" val="317151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104413"/>
            <a:ext cx="8744399" cy="738664"/>
          </a:xfrm>
          <a:prstGeom prst="rect">
            <a:avLst/>
          </a:prstGeom>
        </p:spPr>
        <p:txBody>
          <a:bodyPr wrap="square">
            <a:spAutoFit/>
          </a:bodyPr>
          <a:lstStyle/>
          <a:p>
            <a:pPr algn="l"/>
            <a:r>
              <a:rPr lang="ru-RU" sz="1400" b="1" dirty="0" smtClean="0">
                <a:solidFill>
                  <a:srgbClr val="002060"/>
                </a:solidFill>
                <a:latin typeface="Arial" pitchFamily="34" charset="0"/>
                <a:cs typeface="Arial" pitchFamily="34" charset="0"/>
              </a:rPr>
              <a:t>Рачевский Ефим Лазаревич</a:t>
            </a:r>
          </a:p>
          <a:p>
            <a:pPr algn="l"/>
            <a:r>
              <a:rPr lang="ru-RU" sz="1400" b="1" dirty="0" smtClean="0">
                <a:solidFill>
                  <a:srgbClr val="002060"/>
                </a:solidFill>
                <a:latin typeface="Arial" pitchFamily="34" charset="0"/>
                <a:cs typeface="Arial" pitchFamily="34" charset="0"/>
              </a:rPr>
              <a:t>Директор ГАОУ ЦО 548 «Царицыно», г. Москва</a:t>
            </a:r>
          </a:p>
          <a:p>
            <a:pPr algn="l"/>
            <a:r>
              <a:rPr lang="en-US" sz="1400" b="1" dirty="0" smtClean="0">
                <a:solidFill>
                  <a:srgbClr val="002060"/>
                </a:solidFill>
                <a:latin typeface="Arial" pitchFamily="34" charset="0"/>
                <a:cs typeface="Arial" pitchFamily="34" charset="0"/>
              </a:rPr>
              <a:t>E-mail </a:t>
            </a:r>
            <a:r>
              <a:rPr lang="ru-RU" sz="1400" b="1" dirty="0" smtClean="0">
                <a:solidFill>
                  <a:srgbClr val="002060"/>
                </a:solidFill>
                <a:latin typeface="Arial" pitchFamily="34" charset="0"/>
                <a:cs typeface="Arial" pitchFamily="34" charset="0"/>
              </a:rPr>
              <a:t>: </a:t>
            </a:r>
            <a:r>
              <a:rPr lang="en-US" sz="1400" b="1" dirty="0">
                <a:solidFill>
                  <a:srgbClr val="002060"/>
                </a:solidFill>
                <a:latin typeface="Arial" pitchFamily="34" charset="0"/>
                <a:cs typeface="Arial" pitchFamily="34" charset="0"/>
              </a:rPr>
              <a:t>re@school548.ru</a:t>
            </a:r>
            <a:endParaRPr lang="ru-RU" sz="1400" b="1" dirty="0">
              <a:solidFill>
                <a:srgbClr val="002060"/>
              </a:solidFill>
              <a:latin typeface="Arial" pitchFamily="34" charset="0"/>
              <a:cs typeface="Arial" pitchFamily="34" charset="0"/>
            </a:endParaRPr>
          </a:p>
        </p:txBody>
      </p:sp>
      <p:sp>
        <p:nvSpPr>
          <p:cNvPr id="2" name="Заголовок 1"/>
          <p:cNvSpPr>
            <a:spLocks noGrp="1"/>
          </p:cNvSpPr>
          <p:nvPr>
            <p:ph type="ctrTitle"/>
          </p:nvPr>
        </p:nvSpPr>
        <p:spPr>
          <a:xfrm>
            <a:off x="323528" y="4869160"/>
            <a:ext cx="8208143" cy="1104900"/>
          </a:xfrm>
        </p:spPr>
        <p:txBody>
          <a:bodyPr/>
          <a:lstStyle/>
          <a:p>
            <a:r>
              <a:rPr lang="ru-RU" dirty="0" smtClean="0">
                <a:solidFill>
                  <a:srgbClr val="002060"/>
                </a:solidFill>
              </a:rPr>
              <a:t>Спасибо за внимание!</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1" y="0"/>
            <a:ext cx="8944199" cy="5097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5517232"/>
            <a:ext cx="950695" cy="1010114"/>
          </a:xfrm>
          <a:prstGeom prst="rect">
            <a:avLst/>
          </a:prstGeom>
        </p:spPr>
      </p:pic>
    </p:spTree>
    <p:extLst>
      <p:ext uri="{BB962C8B-B14F-4D97-AF65-F5344CB8AC3E}">
        <p14:creationId xmlns:p14="http://schemas.microsoft.com/office/powerpoint/2010/main" val="27331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648072"/>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Корпорация «ШКОЛА»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475656" y="1628800"/>
            <a:ext cx="6593281" cy="3354212"/>
          </a:xfrm>
          <a:prstGeom prst="rect">
            <a:avLst/>
          </a:prstGeom>
          <a:ln/>
        </p:spPr>
        <p:style>
          <a:lnRef idx="2">
            <a:schemeClr val="dk1"/>
          </a:lnRef>
          <a:fillRef idx="1">
            <a:schemeClr val="lt1"/>
          </a:fillRef>
          <a:effectRef idx="0">
            <a:schemeClr val="dk1"/>
          </a:effectRef>
          <a:fontRef idx="minor">
            <a:schemeClr val="dk1"/>
          </a:fontRef>
        </p:style>
      </p:pic>
      <p:sp>
        <p:nvSpPr>
          <p:cNvPr id="5" name="Овал 4"/>
          <p:cNvSpPr/>
          <p:nvPr/>
        </p:nvSpPr>
        <p:spPr>
          <a:xfrm>
            <a:off x="179512" y="3140968"/>
            <a:ext cx="5184576" cy="345638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dirty="0" smtClean="0">
                <a:solidFill>
                  <a:schemeClr val="bg1"/>
                </a:solidFill>
              </a:rPr>
              <a:t>ДЕТИ</a:t>
            </a:r>
            <a:endParaRPr lang="ru-RU" sz="3200" dirty="0">
              <a:solidFill>
                <a:schemeClr val="bg1"/>
              </a:solidFill>
            </a:endParaRPr>
          </a:p>
        </p:txBody>
      </p:sp>
      <p:sp>
        <p:nvSpPr>
          <p:cNvPr id="7" name="TextBox 6"/>
          <p:cNvSpPr txBox="1"/>
          <p:nvPr/>
        </p:nvSpPr>
        <p:spPr>
          <a:xfrm>
            <a:off x="1043608" y="4725144"/>
            <a:ext cx="2767361" cy="461665"/>
          </a:xfrm>
          <a:prstGeom prst="rect">
            <a:avLst/>
          </a:prstGeom>
          <a:noFill/>
        </p:spPr>
        <p:txBody>
          <a:bodyPr wrap="none" rtlCol="0">
            <a:spAutoFit/>
          </a:bodyPr>
          <a:lstStyle/>
          <a:p>
            <a:r>
              <a:rPr lang="ru-RU" sz="2400" b="1" dirty="0" smtClean="0"/>
              <a:t>ДЕТИ от 3 до 18 лет</a:t>
            </a:r>
            <a:endParaRPr lang="ru-RU" sz="2400" b="1" dirty="0"/>
          </a:p>
        </p:txBody>
      </p:sp>
      <p:sp>
        <p:nvSpPr>
          <p:cNvPr id="3" name="Номер слайда 2"/>
          <p:cNvSpPr>
            <a:spLocks noGrp="1"/>
          </p:cNvSpPr>
          <p:nvPr>
            <p:ph type="sldNum" sz="quarter" idx="12"/>
          </p:nvPr>
        </p:nvSpPr>
        <p:spPr/>
        <p:txBody>
          <a:bodyPr/>
          <a:lstStyle/>
          <a:p>
            <a:fld id="{B19B0651-EE4F-4900-A07F-96A6BFA9D0F0}" type="slidenum">
              <a:rPr lang="ru-RU" smtClean="0"/>
              <a:t>5</a:t>
            </a:fld>
            <a:endParaRPr lang="ru-RU" dirty="0"/>
          </a:p>
        </p:txBody>
      </p:sp>
    </p:spTree>
    <p:extLst>
      <p:ext uri="{BB962C8B-B14F-4D97-AF65-F5344CB8AC3E}">
        <p14:creationId xmlns:p14="http://schemas.microsoft.com/office/powerpoint/2010/main" val="223197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о</a:t>
            </a:r>
            <a:r>
              <a:rPr lang="ru-RU" sz="3600" dirty="0" smtClean="0"/>
              <a:t>т Димы </a:t>
            </a:r>
            <a:r>
              <a:rPr lang="ru-RU" sz="3600" dirty="0" err="1" smtClean="0"/>
              <a:t>Фокичева</a:t>
            </a:r>
            <a:r>
              <a:rPr lang="ru-RU" sz="3600" dirty="0" smtClean="0"/>
              <a:t>, 10 «б»</a:t>
            </a:r>
            <a:endParaRPr lang="ru-RU" sz="3600" dirty="0"/>
          </a:p>
        </p:txBody>
      </p:sp>
      <p:sp>
        <p:nvSpPr>
          <p:cNvPr id="3" name="Объект 2"/>
          <p:cNvSpPr>
            <a:spLocks noGrp="1"/>
          </p:cNvSpPr>
          <p:nvPr>
            <p:ph idx="1"/>
          </p:nvPr>
        </p:nvSpPr>
        <p:spPr>
          <a:xfrm>
            <a:off x="539552" y="1196752"/>
            <a:ext cx="7992888" cy="4525963"/>
          </a:xfrm>
        </p:spPr>
        <p:txBody>
          <a:bodyPr>
            <a:noAutofit/>
          </a:bodyPr>
          <a:lstStyle/>
          <a:p>
            <a:pPr marL="0" indent="0" algn="just">
              <a:buNone/>
            </a:pPr>
            <a:r>
              <a:rPr lang="ru-RU" sz="1800" b="1" dirty="0"/>
              <a:t>Добрый день, Ефим Лазаревич! </a:t>
            </a:r>
          </a:p>
          <a:p>
            <a:pPr marL="0" indent="0" algn="just">
              <a:buNone/>
            </a:pPr>
            <a:r>
              <a:rPr lang="ru-RU" sz="1800" b="1" dirty="0" smtClean="0"/>
              <a:t> </a:t>
            </a:r>
            <a:r>
              <a:rPr lang="ru-RU" sz="1800" b="1" dirty="0"/>
              <a:t>Я подумал над своей учебой. Я решил, что в этом учебном году надо просто доучиться. В первом триместре по химии у меня 4, так что если во втором будет 2, то это меня устроит. Литература и физкультура у меня по 2 урока в неделю, так что посещать я буду 66%. </a:t>
            </a:r>
            <a:r>
              <a:rPr lang="ru-RU" sz="1800" b="1" dirty="0" smtClean="0"/>
              <a:t>  </a:t>
            </a:r>
            <a:r>
              <a:rPr lang="ru-RU" sz="1800" b="1" dirty="0"/>
              <a:t>В следующем году я хочу сдать химию, физкультуру и английский, а потом не посещать эти предметы, фокусируясь на физике, математике и экономике. Я считаю, что смогу подготовиться к сдаче этих предметов за лето. После сдачи зачетов по этим предметам, могу ли я иногда посещать в течение года эти уроки, например физкультуру? </a:t>
            </a:r>
          </a:p>
          <a:p>
            <a:pPr marL="0" indent="0" algn="just">
              <a:buNone/>
            </a:pPr>
            <a:r>
              <a:rPr lang="ru-RU" sz="1800" b="1" dirty="0" smtClean="0"/>
              <a:t>Также </a:t>
            </a:r>
            <a:r>
              <a:rPr lang="ru-RU" sz="1800" b="1" dirty="0"/>
              <a:t>я хотел бы задать вам пару вопросов, которые совершенно не относятся к учебе, но очень важны для меня. Я задавал их своим родителям и друзьям, но удовлетворительного ответа не получил. Быть может, вы сумеете на них ответить. Итак, 1.Что такое душа? 2.Можно ли души сравнивать, то есть сказать, что душа одного человека лучше души другого? 3.Если нет, то как вообще можно сказать, что человек плохой? </a:t>
            </a:r>
          </a:p>
          <a:p>
            <a:pPr marL="0" indent="0" algn="just">
              <a:buNone/>
            </a:pPr>
            <a:r>
              <a:rPr lang="ru-RU" sz="1800" b="1" dirty="0"/>
              <a:t>С уважением, Фокичев Дима.</a:t>
            </a:r>
          </a:p>
          <a:p>
            <a:pPr algn="just"/>
            <a:endParaRPr lang="ru-RU" sz="1800" dirty="0"/>
          </a:p>
          <a:p>
            <a:pPr algn="just"/>
            <a:endParaRPr lang="ru-RU" sz="1600" dirty="0"/>
          </a:p>
        </p:txBody>
      </p:sp>
      <p:sp>
        <p:nvSpPr>
          <p:cNvPr id="4" name="Номер слайда 3"/>
          <p:cNvSpPr>
            <a:spLocks noGrp="1"/>
          </p:cNvSpPr>
          <p:nvPr>
            <p:ph type="sldNum" sz="quarter" idx="12"/>
          </p:nvPr>
        </p:nvSpPr>
        <p:spPr/>
        <p:txBody>
          <a:bodyPr/>
          <a:lstStyle/>
          <a:p>
            <a:fld id="{B19B0651-EE4F-4900-A07F-96A6BFA9D0F0}" type="slidenum">
              <a:rPr lang="ru-RU" smtClean="0"/>
              <a:t>6</a:t>
            </a:fld>
            <a:endParaRPr lang="ru-RU" dirty="0"/>
          </a:p>
        </p:txBody>
      </p:sp>
    </p:spTree>
    <p:extLst>
      <p:ext uri="{BB962C8B-B14F-4D97-AF65-F5344CB8AC3E}">
        <p14:creationId xmlns:p14="http://schemas.microsoft.com/office/powerpoint/2010/main" val="1145365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t>о</a:t>
            </a:r>
            <a:r>
              <a:rPr lang="ru-RU" sz="3200" dirty="0" smtClean="0"/>
              <a:t>т Татьяны Ивановны, бабушки ученика 8 класса</a:t>
            </a:r>
            <a:endParaRPr lang="ru-RU" sz="3200" dirty="0"/>
          </a:p>
        </p:txBody>
      </p:sp>
      <p:sp>
        <p:nvSpPr>
          <p:cNvPr id="3" name="Объект 2"/>
          <p:cNvSpPr>
            <a:spLocks noGrp="1"/>
          </p:cNvSpPr>
          <p:nvPr>
            <p:ph idx="1"/>
          </p:nvPr>
        </p:nvSpPr>
        <p:spPr/>
        <p:txBody>
          <a:bodyPr>
            <a:normAutofit fontScale="70000" lnSpcReduction="20000"/>
          </a:bodyPr>
          <a:lstStyle/>
          <a:p>
            <a:pPr marL="0" indent="0" algn="just">
              <a:buNone/>
            </a:pPr>
            <a:r>
              <a:rPr lang="ru-RU" b="1" dirty="0" smtClean="0"/>
              <a:t>Уважаемый</a:t>
            </a:r>
            <a:r>
              <a:rPr lang="ru-RU" b="1" dirty="0"/>
              <a:t>, Ефим Лазаревич! </a:t>
            </a:r>
          </a:p>
          <a:p>
            <a:pPr marL="0" indent="0" algn="just">
              <a:buNone/>
            </a:pPr>
            <a:r>
              <a:rPr lang="ru-RU" b="1" dirty="0"/>
              <a:t>Просто крик души! Целый год - весь 8-ой класс мы занимались по химии с замечательным педагогом </a:t>
            </a:r>
            <a:r>
              <a:rPr lang="ru-RU" b="1" dirty="0" err="1"/>
              <a:t>Самошиной</a:t>
            </a:r>
            <a:r>
              <a:rPr lang="ru-RU" b="1" dirty="0"/>
              <a:t> Анастасией Евгеньевной, но сейчас, перейдя в 9-й класс нам поставили совершенно нового учителя???, у которого совершенно другой подход и другая методика преподавания, НО ведь 9-й класс - выпускной и тем, кто выбрал профиль по химии сейчас не время все менять и привыкать к новым требованиям. Анастасия Евгеньевна изучила плюсы и минусы каждого ученика, нашла ко всем подход и ее методика преподавания химии всех устраивала!!! Сейчас ее поставили 8-м классам, которые только начинают изучать химию. Почему такая несправедливость? Разумнее было бы нового учителя поставить 8-м классам, а нам оставить прежнего педагога. Ефим Лазаревич, просим Вас, помогите вернуть нашего учителя!!!</a:t>
            </a:r>
          </a:p>
          <a:p>
            <a:pPr marL="0" indent="0" algn="just">
              <a:buNone/>
            </a:pPr>
            <a:r>
              <a:rPr lang="ru-RU" dirty="0"/>
              <a:t>	</a:t>
            </a:r>
          </a:p>
        </p:txBody>
      </p:sp>
      <p:sp>
        <p:nvSpPr>
          <p:cNvPr id="4" name="Номер слайда 3"/>
          <p:cNvSpPr>
            <a:spLocks noGrp="1"/>
          </p:cNvSpPr>
          <p:nvPr>
            <p:ph type="sldNum" sz="quarter" idx="12"/>
          </p:nvPr>
        </p:nvSpPr>
        <p:spPr/>
        <p:txBody>
          <a:bodyPr/>
          <a:lstStyle/>
          <a:p>
            <a:fld id="{B19B0651-EE4F-4900-A07F-96A6BFA9D0F0}" type="slidenum">
              <a:rPr lang="ru-RU" smtClean="0"/>
              <a:t>7</a:t>
            </a:fld>
            <a:endParaRPr lang="ru-RU" dirty="0"/>
          </a:p>
        </p:txBody>
      </p:sp>
    </p:spTree>
    <p:extLst>
      <p:ext uri="{BB962C8B-B14F-4D97-AF65-F5344CB8AC3E}">
        <p14:creationId xmlns:p14="http://schemas.microsoft.com/office/powerpoint/2010/main" val="2972302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о</a:t>
            </a:r>
            <a:r>
              <a:rPr lang="ru-RU" sz="3200" dirty="0" smtClean="0"/>
              <a:t>т учителя литературы Татьяны Львовны</a:t>
            </a:r>
            <a:endParaRPr lang="ru-RU" sz="3200" dirty="0"/>
          </a:p>
        </p:txBody>
      </p:sp>
      <p:sp>
        <p:nvSpPr>
          <p:cNvPr id="3" name="Объект 2"/>
          <p:cNvSpPr>
            <a:spLocks noGrp="1"/>
          </p:cNvSpPr>
          <p:nvPr>
            <p:ph idx="1"/>
          </p:nvPr>
        </p:nvSpPr>
        <p:spPr>
          <a:xfrm>
            <a:off x="457200" y="1124744"/>
            <a:ext cx="8229600" cy="5001419"/>
          </a:xfrm>
        </p:spPr>
        <p:txBody>
          <a:bodyPr>
            <a:noAutofit/>
          </a:bodyPr>
          <a:lstStyle/>
          <a:p>
            <a:pPr marL="0" indent="0">
              <a:buNone/>
            </a:pPr>
            <a:r>
              <a:rPr lang="ru-RU" sz="1800" dirty="0"/>
              <a:t>Здравствуйте, Ефим Лазаревич!</a:t>
            </a:r>
          </a:p>
          <a:p>
            <a:pPr marL="0" indent="0">
              <a:buNone/>
            </a:pPr>
            <a:r>
              <a:rPr lang="ru-RU" sz="1800" dirty="0"/>
              <a:t>Обращаюсь к Вам как к последней инстанции. </a:t>
            </a:r>
          </a:p>
          <a:p>
            <a:pPr marL="0" indent="0">
              <a:buNone/>
            </a:pPr>
            <a:r>
              <a:rPr lang="ru-RU" sz="1800" dirty="0"/>
              <a:t>С ОКТЯБРЯ прошлого (2011) года в моем кабинете стоит "новый книжный шкаф", а на самом деле - скелет, рама, к которой не подходят привезенные с ним же полки и двери. Этот некондиционный лом "заменил" один из старых шкафов. В результате почти 50 (!) томов книг лежат на парте, деть их некуда, в кабинете лежат некондиционные дрова и стоит деревянная рама. В течение 2011-12 уч. года я МНОГОКРАТНО напоминала об этом как г. Богданову, так и нашим завучам, и Альберту - и письменно, и устно. Г. Богданов прибегал, суетился, что-то обмерял, но ВОЗ И НЫНЕ ТАМ. Неудобство на рабочем месте, стыдно перед учениками и их родителями; всю эту красотищу, естественно, видела комиссия, принимавшая школу. </a:t>
            </a:r>
          </a:p>
          <a:p>
            <a:pPr marL="0" indent="0">
              <a:buNone/>
            </a:pPr>
            <a:r>
              <a:rPr lang="ru-RU" sz="1800" dirty="0"/>
              <a:t>НЕЛЬЗЯ ЛИ ВСЕ-ТАКИ РЕШИТЬ ПРОБЛЕМУ СО ШКАФОМ? ОН МНЕ НУЖЕН, И НУЖНЫ ЕЩЕ ДВА - ЧТОБЫ ЗАМЕНИТЬ ОСТАВШИЕСЯ ДВА НЕПРИЛИЧНО СТАРЫХ ШКАФА, ОДИН ИЗ КОТОРЫХ ПРИВЕЗЕН МНОЮ С СОСЕДСКОЙ ДАЧИ.  </a:t>
            </a:r>
          </a:p>
          <a:p>
            <a:pPr marL="0" indent="0">
              <a:buNone/>
            </a:pPr>
            <a:r>
              <a:rPr lang="ru-RU" sz="1800" dirty="0"/>
              <a:t>Очень надеюсь на Вашу помощь, потому что г. Богданов как ответственное лицо больше не вызывает у меня доверия.</a:t>
            </a:r>
          </a:p>
          <a:p>
            <a:pPr marL="0" indent="0">
              <a:buNone/>
            </a:pPr>
            <a:r>
              <a:rPr lang="ru-RU" sz="1800" dirty="0"/>
              <a:t>С уважением,</a:t>
            </a:r>
          </a:p>
          <a:p>
            <a:pPr marL="0" indent="0">
              <a:buNone/>
            </a:pPr>
            <a:r>
              <a:rPr lang="ru-RU" sz="1800" dirty="0"/>
              <a:t>Таня</a:t>
            </a:r>
          </a:p>
          <a:p>
            <a:endParaRPr lang="ru-RU" sz="1800" dirty="0"/>
          </a:p>
        </p:txBody>
      </p:sp>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dirty="0"/>
          </a:p>
        </p:txBody>
      </p:sp>
    </p:spTree>
    <p:extLst>
      <p:ext uri="{BB962C8B-B14F-4D97-AF65-F5344CB8AC3E}">
        <p14:creationId xmlns:p14="http://schemas.microsoft.com/office/powerpoint/2010/main" val="34300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a:t>
            </a:r>
            <a:r>
              <a:rPr lang="ru-RU" dirty="0" smtClean="0"/>
              <a:t>т начальника управления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sz="3400" dirty="0"/>
              <a:t>Уважаемые руководители!</a:t>
            </a:r>
          </a:p>
          <a:p>
            <a:endParaRPr lang="ru-RU" sz="3400" dirty="0"/>
          </a:p>
          <a:p>
            <a:pPr marL="0" indent="0">
              <a:buNone/>
            </a:pPr>
            <a:r>
              <a:rPr lang="ru-RU" sz="3400" dirty="0"/>
              <a:t>	Во исполнение поручения протокола совещания Департамента образования города Москвы по вопросу устранения нарушений, допущенных при обеспечении безопасности учащихся и педагогов в образовательных организациях, подведомственных Департаменту образования города Москвы, от 18 марта 2014 года, просим организовать работу образовательных организаций в соответствии с «дорожной картой» (прилагается).</a:t>
            </a:r>
          </a:p>
          <a:p>
            <a:endParaRPr lang="ru-RU" dirty="0"/>
          </a:p>
          <a:p>
            <a:endParaRPr lang="ru-RU" dirty="0"/>
          </a:p>
          <a:p>
            <a:pPr marL="0" indent="0">
              <a:buNone/>
            </a:pPr>
            <a:r>
              <a:rPr lang="ru-RU" dirty="0"/>
              <a:t>Начальник управления						</a:t>
            </a:r>
            <a:r>
              <a:rPr lang="ru-RU" dirty="0" smtClean="0"/>
              <a:t> Тарасенко</a:t>
            </a:r>
            <a:r>
              <a:rPr lang="ru-RU" sz="3100" dirty="0">
                <a:solidFill>
                  <a:prstClr val="black"/>
                </a:solidFill>
              </a:rPr>
              <a:t> Ю.В.</a:t>
            </a:r>
            <a:endParaRPr lang="ru-RU" dirty="0"/>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dirty="0"/>
          </a:p>
        </p:txBody>
      </p:sp>
    </p:spTree>
    <p:extLst>
      <p:ext uri="{BB962C8B-B14F-4D97-AF65-F5344CB8AC3E}">
        <p14:creationId xmlns:p14="http://schemas.microsoft.com/office/powerpoint/2010/main" val="341136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387</TotalTime>
  <Words>1899</Words>
  <Application>Microsoft Office PowerPoint</Application>
  <PresentationFormat>Экран (4:3)</PresentationFormat>
  <Paragraphs>258</Paragraphs>
  <Slides>41</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Управление развитием  кадрового потенциала  в образовательной организации  (внутрифирменная работа с персоналом)</vt:lpstr>
      <vt:lpstr>Презентация PowerPoint</vt:lpstr>
      <vt:lpstr>Презентация PowerPoint</vt:lpstr>
      <vt:lpstr>Презентация PowerPoint</vt:lpstr>
      <vt:lpstr>Корпорация «ШКОЛА»</vt:lpstr>
      <vt:lpstr>от Димы Фокичева, 10 «б»</vt:lpstr>
      <vt:lpstr>от Татьяны Ивановны, бабушки ученика 8 класса</vt:lpstr>
      <vt:lpstr>от учителя литературы Татьяны Львовны</vt:lpstr>
      <vt:lpstr>от начальника управления</vt:lpstr>
      <vt:lpstr>деятельность по управлению персоналом:</vt:lpstr>
      <vt:lpstr>классическая теория (18-20вв.)</vt:lpstr>
      <vt:lpstr>Презентация PowerPoint</vt:lpstr>
      <vt:lpstr>Теории человеческих отношений 1930-гг</vt:lpstr>
      <vt:lpstr>Теории человеческих ресурсов</vt:lpstr>
      <vt:lpstr>Эволюция концепций управления персоналом</vt:lpstr>
      <vt:lpstr>Возможен ли успех в разных вариантах? ДА.</vt:lpstr>
      <vt:lpstr>УЧИТЕЛЬ</vt:lpstr>
      <vt:lpstr>Он умеет, знает, понимает</vt:lpstr>
      <vt:lpstr>Презентация PowerPoint</vt:lpstr>
      <vt:lpstr>Идеальный вариант</vt:lpstr>
      <vt:lpstr>учитель:</vt:lpstr>
      <vt:lpstr>Системы принятия решений  управление</vt:lpstr>
      <vt:lpstr>Презентация PowerPoint</vt:lpstr>
      <vt:lpstr>Объектами управления являются не люди, но программы, проекты, системы, технологии.</vt:lpstr>
      <vt:lpstr>общемировые беды</vt:lpstr>
      <vt:lpstr>все связи (№ххх)</vt:lpstr>
      <vt:lpstr>только взаимные (№ххх)</vt:lpstr>
      <vt:lpstr>все связи №YYY</vt:lpstr>
      <vt:lpstr>только взаимные №YYY</vt:lpstr>
      <vt:lpstr>Презентация PowerPoint</vt:lpstr>
      <vt:lpstr>Средний проходной балл в МГПУ в 2011-2014 гг.</vt:lpstr>
      <vt:lpstr>корпоративная культура персонала – это: </vt:lpstr>
      <vt:lpstr>пять уровней корпоративной культуры, к которым вы относите ваше ОУ</vt:lpstr>
      <vt:lpstr>пять уровней корпоративной культуры, к которым вы относите ваше ОУ</vt:lpstr>
      <vt:lpstr>Презентация PowerPoint</vt:lpstr>
      <vt:lpstr>про отличников (успех 1)</vt:lpstr>
      <vt:lpstr>Презентация PowerPoint</vt:lpstr>
      <vt:lpstr>основы корпоративной культуры в школе</vt:lpstr>
      <vt:lpstr>основы корпоративной культуры в школе</vt:lpstr>
      <vt:lpstr>развиваем кадровый потенциал:</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развитием кадрового потенциала в образовательной организации</dc:title>
  <dc:creator>Ефим</dc:creator>
  <cp:lastModifiedBy>Ефим</cp:lastModifiedBy>
  <cp:revision>47</cp:revision>
  <dcterms:created xsi:type="dcterms:W3CDTF">2014-09-28T10:54:26Z</dcterms:created>
  <dcterms:modified xsi:type="dcterms:W3CDTF">2014-09-28T17:58:15Z</dcterms:modified>
</cp:coreProperties>
</file>