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2" r:id="rId4"/>
    <p:sldId id="263" r:id="rId5"/>
    <p:sldId id="264" r:id="rId6"/>
    <p:sldId id="291" r:id="rId7"/>
    <p:sldId id="282" r:id="rId8"/>
    <p:sldId id="283" r:id="rId9"/>
    <p:sldId id="286" r:id="rId10"/>
    <p:sldId id="265" r:id="rId11"/>
    <p:sldId id="289" r:id="rId12"/>
    <p:sldId id="260" r:id="rId13"/>
    <p:sldId id="294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  <p:sldId id="281" r:id="rId26"/>
    <p:sldId id="268" r:id="rId27"/>
    <p:sldId id="269" r:id="rId28"/>
    <p:sldId id="284" r:id="rId29"/>
    <p:sldId id="285" r:id="rId30"/>
    <p:sldId id="287" r:id="rId31"/>
    <p:sldId id="290" r:id="rId32"/>
    <p:sldId id="292" r:id="rId33"/>
    <p:sldId id="293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4758" autoAdjust="0"/>
  </p:normalViewPr>
  <p:slideViewPr>
    <p:cSldViewPr snapToGrid="0">
      <p:cViewPr varScale="1">
        <p:scale>
          <a:sx n="37" d="100"/>
          <a:sy n="37" d="100"/>
        </p:scale>
        <p:origin x="19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F4F3-E000-401B-B8C2-5088503E5936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0239-CFD3-4E84-A529-9290DD35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5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3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6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3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6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0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8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0239-CFD3-4E84-A529-9290DD35BB7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8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7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0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3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5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9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D9BDA-8CD9-4F20-8EE3-B5D6A6A49315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C9C5-1F40-4476-AA3C-53698AD5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4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kgdiro@yandex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10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подготовить обучающихся к ГИА: успешные педагогические практики.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СТИЛИСТИКА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Советы председателя ЭК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2) Для формирования представления о стилях русского языка, необходимо систематизировать информацию в виде таблицы, содержащей экстралингвистические, лингвистические особенности каждого стиля, стилевые черты, типичные жанры каждого стиля. Учащиеся старших классов такую таблицу могут заполнить на основе справочных материалов, разработанных ФИПИ (Навигатор самостоятельной подготовки), в качестве домашнего задания.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7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" y="1634936"/>
            <a:ext cx="11153579" cy="4631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Помощник: таблицы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7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Советы председателя ЭК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753"/>
            <a:ext cx="10515600" cy="17750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3) На </a:t>
            </a:r>
            <a:r>
              <a:rPr lang="ru-RU" dirty="0"/>
              <a:t>протяжении всего обучения в основной и средней школе проводить стилистический анализ текстов разных стилей и жанров по заданной схеме анализа.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7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Помощник: план разбора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81" y="2161336"/>
            <a:ext cx="6283919" cy="3849500"/>
          </a:xfrm>
          <a:prstGeom prst="rect">
            <a:avLst/>
          </a:prstGeom>
        </p:spPr>
      </p:pic>
      <p:pic>
        <p:nvPicPr>
          <p:cNvPr id="1026" name="Picture 2" descr="Быстрова. Русский язык. 9 кл. Часть 2. Учебник Русское слово 137739130 купить в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9" y="1690688"/>
            <a:ext cx="3658907" cy="48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3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Советы председателя ЭК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3813"/>
            <a:ext cx="10515600" cy="20740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4) Для </a:t>
            </a:r>
            <a:r>
              <a:rPr lang="ru-RU" dirty="0"/>
              <a:t>освоения стилистики русского языка необходимо выполнять упражнения, направленные на создание текстов определённого жанра и стиля, на трансформацию текстов с точки зрения жанра и стиля с учетом измененных параметров ситуации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51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</a:t>
            </a:r>
            <a:r>
              <a:rPr lang="ru-RU" b="1" dirty="0" smtClean="0">
                <a:solidFill>
                  <a:srgbClr val="002060"/>
                </a:solidFill>
              </a:rPr>
              <a:t>практикум </a:t>
            </a:r>
            <a:r>
              <a:rPr lang="ru-RU" b="1" dirty="0" smtClean="0">
                <a:solidFill>
                  <a:srgbClr val="002060"/>
                </a:solidFill>
              </a:rPr>
              <a:t>«Русский родной язык»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avatars.mds.yandex.net/i?id=5b503fb55729cd1b3fa85a16e0637d839ecaf74a-64057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" y="2114831"/>
            <a:ext cx="2574178" cy="37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868" y="1856912"/>
            <a:ext cx="6292447" cy="46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avatars.mds.yandex.net/i?id=5b503fb55729cd1b3fa85a16e0637d839ecaf74a-64057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" y="2114831"/>
            <a:ext cx="2574178" cy="37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86"/>
          <a:stretch/>
        </p:blipFill>
        <p:spPr>
          <a:xfrm>
            <a:off x="4155141" y="1375243"/>
            <a:ext cx="6809504" cy="3744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141" y="5182376"/>
            <a:ext cx="6476557" cy="13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avatars.mds.yandex.net/i?id=5b503fb55729cd1b3fa85a16e0637d839ecaf74a-64057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" y="2114831"/>
            <a:ext cx="2574178" cy="37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21" y="2114831"/>
            <a:ext cx="7039415" cy="30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avatars.mds.yandex.net/i?id=5b503fb55729cd1b3fa85a16e0637d839ecaf74a-64057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" y="2114831"/>
            <a:ext cx="2574178" cy="37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39" y="1690688"/>
            <a:ext cx="6424332" cy="46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39" y="1308007"/>
            <a:ext cx="6656916" cy="4178394"/>
          </a:xfrm>
          <a:prstGeom prst="rect">
            <a:avLst/>
          </a:prstGeom>
        </p:spPr>
      </p:pic>
      <p:pic>
        <p:nvPicPr>
          <p:cNvPr id="7170" name="Picture 2" descr="https://avatars.mds.yandex.net/i?id=e09dd71765a8b680ffebf43afe3ca1f48d4bbc4a-58585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6571"/>
            <a:ext cx="2940424" cy="45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09" y="5630116"/>
            <a:ext cx="6724791" cy="6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Советы председателя ЭК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3235"/>
            <a:ext cx="10515600" cy="2299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В </a:t>
            </a:r>
            <a:r>
              <a:rPr lang="ru-RU" dirty="0"/>
              <a:t>связи с введением задания, проверяющего умение проводить стилистический и жанровый анализ, необходимо обращать внимание на стилистическую окраску лексических единиц, форм слов и синтаксических конструкций при изучении тем из разных разделов языка начиная с 5 класса</a:t>
            </a:r>
            <a:r>
              <a:rPr lang="ru-RU" dirty="0" smtClean="0"/>
              <a:t>..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89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7170" name="Picture 2" descr="https://avatars.mds.yandex.net/i?id=e09dd71765a8b680ffebf43afe3ca1f48d4bbc4a-585854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6571"/>
            <a:ext cx="2940424" cy="45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409979"/>
            <a:ext cx="59817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11" y="1627749"/>
            <a:ext cx="5762625" cy="4791075"/>
          </a:xfrm>
          <a:prstGeom prst="rect">
            <a:avLst/>
          </a:prstGeom>
        </p:spPr>
      </p:pic>
      <p:pic>
        <p:nvPicPr>
          <p:cNvPr id="11266" name="Picture 2" descr="https://avatars.mds.yandex.net/i?id=0b7ac582e17f5f6386191d596dffb89f90897ec8-45999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" y="1690688"/>
            <a:ext cx="3192743" cy="4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5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11266" name="Picture 2" descr="https://avatars.mds.yandex.net/i?id=0b7ac582e17f5f6386191d596dffb89f90897ec8-45999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" y="1690688"/>
            <a:ext cx="3192743" cy="4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15" y="1027906"/>
            <a:ext cx="4656885" cy="3802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393" y="4830097"/>
            <a:ext cx="4453777" cy="16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11266" name="Picture 2" descr="https://avatars.mds.yandex.net/i?id=0b7ac582e17f5f6386191d596dffb89f90897ec8-45999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92743" cy="4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34" y="1260010"/>
            <a:ext cx="60388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практикум «Русский родной язык»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14" y="1179700"/>
            <a:ext cx="5876925" cy="339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43" y="4544418"/>
            <a:ext cx="5928925" cy="2017747"/>
          </a:xfrm>
          <a:prstGeom prst="rect">
            <a:avLst/>
          </a:prstGeom>
        </p:spPr>
      </p:pic>
      <p:pic>
        <p:nvPicPr>
          <p:cNvPr id="6" name="Picture 2" descr="https://avatars.mds.yandex.net/i?id=0b7ac582e17f5f6386191d596dffb89f90897ec8-459999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92743" cy="4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4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помощь практикум «Русский родной язык»</a:t>
            </a:r>
            <a:endParaRPr lang="ru-RU" dirty="0"/>
          </a:p>
        </p:txBody>
      </p:sp>
      <p:pic>
        <p:nvPicPr>
          <p:cNvPr id="6" name="Picture 2" descr="https://avatars.mds.yandex.net/i?id=0b7ac582e17f5f6386191d596dffb89f90897ec8-45999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92743" cy="4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17" y="1593756"/>
            <a:ext cx="60198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Варианты творческих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Задание. </a:t>
            </a:r>
            <a:r>
              <a:rPr lang="ru-RU" dirty="0"/>
              <a:t>Прочитайте письмо руководителю. Измените текст письма таким образом, чтобы основным типом речи стало </a:t>
            </a:r>
            <a:r>
              <a:rPr lang="ru-RU" dirty="0" smtClean="0"/>
              <a:t>ОПИСАНИЕ / ПОВЕСТВОВАНИЕ / РАССУЖДЕНИЕ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b="1" dirty="0" smtClean="0"/>
              <a:t>Письмо </a:t>
            </a:r>
            <a:r>
              <a:rPr lang="ru-RU" b="1" dirty="0"/>
              <a:t>руководителю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Я, Иванов Иван Иванович, с 5 декабря до 12 февраля этого года в рамках социального марафона «Накорми котика» напоил молоком 12 котов и 10 кошек. Премиальные, полученные за победу в корпоративном соревновании, я потратил на личные цели.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Поскольку животные привыкли получать от меня молоко, а денег на их последующее кормление я не имею, прошу выделить сумму в 100 000 000 рублей на покупку молока за счет компании.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творческих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89" y="1690688"/>
            <a:ext cx="11551022" cy="5032375"/>
          </a:xfrm>
        </p:spPr>
        <p:txBody>
          <a:bodyPr>
            <a:normAutofit fontScale="62500" lnSpcReduction="2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ru-RU" b="1" dirty="0" smtClean="0"/>
              <a:t>Задание. </a:t>
            </a:r>
            <a:r>
              <a:rPr lang="ru-RU" dirty="0" smtClean="0"/>
              <a:t>Прочитайте </a:t>
            </a:r>
            <a:r>
              <a:rPr lang="ru-RU" dirty="0"/>
              <a:t>текст К.Д. Ушинского «Ветер и солнце». Передайте его основное содержание в </a:t>
            </a:r>
            <a:r>
              <a:rPr lang="ru-RU" dirty="0" smtClean="0"/>
              <a:t>ОФИЦИАЛЬНО-ДЕЛОВОМ СТИЛЕ / НАУЧНОМ СТИЛЕ / ПУБЛИЦИСТИЧЕСКОЙ СТИЛЕ / РАЗГОВОРНОМ СТИЛЕ. </a:t>
            </a:r>
            <a:endParaRPr lang="ru-RU" dirty="0"/>
          </a:p>
          <a:p>
            <a:pPr marL="0" indent="363538"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dirty="0" smtClean="0"/>
              <a:t>Однажды </a:t>
            </a:r>
            <a:r>
              <a:rPr lang="ru-RU" dirty="0"/>
              <a:t>Солнце и сердитый северный Ветер затеяли спор о том, кто из них сильнее. Долго спорили они и, наконец, решились померяться силами над путешественником, который в это самое время ехал верхом по большой дороге.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ru-RU" dirty="0"/>
              <a:t>— Посмотри, — сказал Ветер, — как я налечу на него: мигом сорву с него плащ.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ru-RU" dirty="0"/>
              <a:t>Сказал, — и начал дуть, что было мочи. Но чем более старался Ветер, тем крепче закутывался путешественник в свой плащ: он ворчал на непогоду, но ехал всё дальше и дальше. Ветер сердился, свирепел, осыпал бедного путника дождем и снегом; проклиная Ветер, путешественник надел свой плащ в рукава и подвязался поясом. Тут уж Ветер и сам убедился, что ему плаща не сдернуть.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ru-RU" dirty="0"/>
              <a:t>Солнце, видя бессилие своего соперника, улыбнулось, выглянуло из-за облаков, обогрело, осушило землю, а вместе с тем и бедного полузамерзшего путешественника. Почувствовав теплоту солнечных лучей, он приободрился, благословил Солнце, сам снял свой плащ, свернул его и привязал к седлу.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ru-RU" dirty="0"/>
              <a:t>— Видишь ли, — сказало тогда кроткое Солнце сердитому Ветру, — лаской и добротой можно сделать гораздо более, чем гневом.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творческих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Задание </a:t>
            </a:r>
            <a:r>
              <a:rPr lang="ru-RU" i="1" dirty="0">
                <a:solidFill>
                  <a:srgbClr val="002060"/>
                </a:solidFill>
              </a:rPr>
              <a:t>«Продолжи </a:t>
            </a:r>
            <a:r>
              <a:rPr lang="ru-RU" i="1" dirty="0" smtClean="0">
                <a:solidFill>
                  <a:srgbClr val="002060"/>
                </a:solidFill>
              </a:rPr>
              <a:t>мысль». </a:t>
            </a:r>
            <a:r>
              <a:rPr lang="ru-RU" dirty="0" smtClean="0"/>
              <a:t>Прочитайте </a:t>
            </a:r>
            <a:r>
              <a:rPr lang="ru-RU" dirty="0"/>
              <a:t>рассказ К. Ушинского «Два плуга».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Один раз два плуга разговаривают. Один блестит, как зеркало, другой покрылся ржавчиной.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— Скажи, отчего ты так блестишь? — спрашивает ржавый плуг у своего товарища.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— От труда, — отвечает тот. — А ты заржавел потому, что все это время пролежал без дела, боком на полке».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Сформулируйте </a:t>
            </a:r>
            <a:r>
              <a:rPr lang="ru-RU" dirty="0"/>
              <a:t>тезис, который доказывает этот рассказ.</a:t>
            </a:r>
          </a:p>
          <a:p>
            <a:pPr marL="0" lvl="0" indent="0">
              <a:buNone/>
            </a:pPr>
            <a:r>
              <a:rPr lang="ru-RU" dirty="0" smtClean="0"/>
              <a:t>Напишите</a:t>
            </a:r>
            <a:r>
              <a:rPr lang="ru-RU" dirty="0"/>
              <a:t> </a:t>
            </a:r>
            <a:r>
              <a:rPr lang="ru-RU" b="1" dirty="0"/>
              <a:t>рассуждение-размышление</a:t>
            </a:r>
            <a:r>
              <a:rPr lang="ru-RU" dirty="0"/>
              <a:t> на тему: «Что значит «заржаветь» для современного человека?». Используйте идею рассказа Ушинского как отправную точку для своих размышлений о лени, постоянном развитии, образовании и профессиональном росте в XXI веке.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67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творческих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4. «Трансформация</a:t>
            </a:r>
            <a:r>
              <a:rPr lang="ru-RU" i="1" dirty="0" smtClean="0">
                <a:solidFill>
                  <a:srgbClr val="002060"/>
                </a:solidFill>
              </a:rPr>
              <a:t>»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Переделайте </a:t>
            </a:r>
            <a:r>
              <a:rPr lang="ru-RU" dirty="0"/>
              <a:t>данный описательный текст в повествовательный. Для этого «оживите» картинку, представьте, что события разворачиваются во времени. Добавьте действующего лица (героя) и его действия.</a:t>
            </a:r>
          </a:p>
          <a:p>
            <a:pPr marL="0" indent="0" algn="just">
              <a:buNone/>
            </a:pPr>
            <a:r>
              <a:rPr lang="ru-RU" i="1" dirty="0"/>
              <a:t>Исходный текст </a:t>
            </a:r>
            <a:r>
              <a:rPr lang="ru-RU" i="1" dirty="0" smtClean="0"/>
              <a:t>(описание</a:t>
            </a:r>
            <a:r>
              <a:rPr lang="ru-RU" i="1" dirty="0"/>
              <a:t>):</a:t>
            </a:r>
          </a:p>
          <a:p>
            <a:pPr marL="0" indent="0" algn="just">
              <a:buNone/>
            </a:pPr>
            <a:r>
              <a:rPr lang="ru-RU" sz="2400" dirty="0">
                <a:latin typeface="Comic Sans MS" panose="030F0702030302020204" pitchFamily="66" charset="0"/>
                <a:cs typeface="Arial" panose="020B0604020202020204" pitchFamily="34" charset="0"/>
              </a:rPr>
              <a:t>«Комната была в полном беспорядке. На стуле лежала груда книг, листы бумаги разбросаны по полу. На столе стояла чашка с недопитым холодным чаем. Подушка свалилась с кровати. Казалось, здесь только что кипела бурная деятельность».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Помощник: учебник </a:t>
            </a:r>
            <a:r>
              <a:rPr lang="ru-RU" b="1" dirty="0" smtClean="0">
                <a:solidFill>
                  <a:srgbClr val="002060"/>
                </a:solidFill>
              </a:rPr>
              <a:t>«Русский родной язык»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306856" y="1944501"/>
            <a:ext cx="8401050" cy="464343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b="1" i="1" dirty="0"/>
              <a:t>50.</a:t>
            </a:r>
            <a:r>
              <a:rPr lang="ru-RU" i="1" dirty="0"/>
              <a:t> 1. Прочитайте словарную статью из «Словаря-справочника лингвистических терминов» Дитмара Эльяшевича Розенталя и Маргариты Алексеевны Теленковой. В каких словарях вам могут встретиться такие пометы?</a:t>
            </a:r>
            <a:endParaRPr lang="ru-RU" dirty="0"/>
          </a:p>
          <a:p>
            <a:pPr marL="0" indent="361950">
              <a:buNone/>
            </a:pPr>
            <a:r>
              <a:rPr lang="ru-RU" b="1" dirty="0" err="1"/>
              <a:t>ПомЕта</a:t>
            </a:r>
            <a:r>
              <a:rPr lang="ru-RU" b="1" dirty="0"/>
              <a:t>. </a:t>
            </a:r>
            <a:r>
              <a:rPr lang="ru-RU" dirty="0"/>
              <a:t>Лексикографическое указание путём принятых сокращённых обозначений, которое даётся в словарной статье и содержит лексическую, грамматическую, стилистическую характеристику словарной единицы. </a:t>
            </a:r>
            <a:r>
              <a:rPr lang="ru-RU" i="1" dirty="0"/>
              <a:t>Книжн.</a:t>
            </a:r>
            <a:r>
              <a:rPr lang="ru-RU" dirty="0"/>
              <a:t> (книжное слово, книжного стиля), </a:t>
            </a:r>
            <a:r>
              <a:rPr lang="ru-RU" i="1" dirty="0"/>
              <a:t>обл.</a:t>
            </a:r>
            <a:r>
              <a:rPr lang="ru-RU" dirty="0"/>
              <a:t> (областное слово), </a:t>
            </a:r>
            <a:r>
              <a:rPr lang="ru-RU" i="1" dirty="0"/>
              <a:t>прост,</a:t>
            </a:r>
            <a:r>
              <a:rPr lang="ru-RU" dirty="0"/>
              <a:t> (просторечие, просторечное слово), </a:t>
            </a:r>
            <a:r>
              <a:rPr lang="ru-RU" i="1" dirty="0"/>
              <a:t>разг.</a:t>
            </a:r>
            <a:r>
              <a:rPr lang="ru-RU" dirty="0"/>
              <a:t> (разговорное слово, разговорного стиля), </a:t>
            </a:r>
            <a:r>
              <a:rPr lang="ru-RU" i="1" dirty="0"/>
              <a:t>устар.</a:t>
            </a:r>
            <a:r>
              <a:rPr lang="ru-RU" dirty="0"/>
              <a:t> (устарелое слово), </a:t>
            </a:r>
            <a:r>
              <a:rPr lang="ru-RU" i="1" dirty="0"/>
              <a:t>ед.</a:t>
            </a:r>
            <a:r>
              <a:rPr lang="ru-RU" dirty="0"/>
              <a:t> (единственное число), </a:t>
            </a:r>
            <a:r>
              <a:rPr lang="ru-RU" i="1" dirty="0"/>
              <a:t>кратк. ф.</a:t>
            </a:r>
            <a:r>
              <a:rPr lang="ru-RU" dirty="0"/>
              <a:t> (краткая форма прилагательного), </a:t>
            </a:r>
            <a:r>
              <a:rPr lang="ru-RU" i="1" dirty="0"/>
              <a:t>м.</a:t>
            </a:r>
            <a:r>
              <a:rPr lang="ru-RU" dirty="0"/>
              <a:t> (мужской род), </a:t>
            </a:r>
            <a:r>
              <a:rPr lang="ru-RU" i="1" dirty="0"/>
              <a:t>нескл.</a:t>
            </a:r>
            <a:r>
              <a:rPr lang="ru-RU" dirty="0"/>
              <a:t> (несклоняемое слово), </a:t>
            </a:r>
            <a:r>
              <a:rPr lang="ru-RU" i="1" dirty="0"/>
              <a:t>несов.</a:t>
            </a:r>
            <a:r>
              <a:rPr lang="ru-RU" dirty="0"/>
              <a:t> (несовершенный вид), </a:t>
            </a:r>
            <a:r>
              <a:rPr lang="ru-RU" i="1" dirty="0"/>
              <a:t>прич.</a:t>
            </a:r>
            <a:r>
              <a:rPr lang="ru-RU" dirty="0"/>
              <a:t> (причастие), </a:t>
            </a:r>
            <a:r>
              <a:rPr lang="ru-RU" i="1" dirty="0"/>
              <a:t>род.</a:t>
            </a:r>
            <a:r>
              <a:rPr lang="ru-RU" dirty="0"/>
              <a:t> (родительный падеж), </a:t>
            </a:r>
            <a:r>
              <a:rPr lang="ru-RU" i="1" dirty="0"/>
              <a:t>увел,</a:t>
            </a:r>
            <a:r>
              <a:rPr lang="ru-RU" dirty="0"/>
              <a:t> (увеличительное существительное).</a:t>
            </a:r>
          </a:p>
          <a:p>
            <a:pPr marL="0" indent="361950">
              <a:buNone/>
            </a:pPr>
            <a:r>
              <a:rPr lang="ru-RU" i="1" dirty="0"/>
              <a:t>2. Из любого современного толкового словаря выпишите по одному примеру использования помет, указывающих на стилистическую характеристику слова.</a:t>
            </a:r>
            <a:endParaRPr lang="ru-RU" dirty="0"/>
          </a:p>
          <a:p>
            <a:pPr marL="0" indent="361950">
              <a:buNone/>
            </a:pPr>
            <a:r>
              <a:rPr lang="ru-RU" i="1" dirty="0"/>
              <a:t>3. Какие словари, помимо толковых, вам известны? Вспомните, какие в этих словарях пометы, охарактеризуйте их.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Русский родной язык. 9 класс. Учебник / Шамшин И. В, Марченко О. Н, Воителева 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5" y="2573552"/>
            <a:ext cx="2314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7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творческих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Задание 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«Собери описание»</a:t>
            </a:r>
          </a:p>
          <a:p>
            <a:pPr marL="0" indent="0">
              <a:buNone/>
            </a:pPr>
            <a:r>
              <a:rPr lang="ru-RU" sz="2400" dirty="0"/>
              <a:t>Используя данные детали, составьте два коротких описания предмета «старый дуб» в разных стилях.</a:t>
            </a:r>
          </a:p>
          <a:p>
            <a:pPr marL="0" indent="0">
              <a:buNone/>
            </a:pPr>
            <a:r>
              <a:rPr lang="ru-RU" sz="2400" i="1" dirty="0"/>
              <a:t>Детали:</a:t>
            </a:r>
            <a:r>
              <a:rPr lang="ru-RU" sz="2400" dirty="0"/>
              <a:t> мощные корни, извилистый ствол, тень, трещины на коре, зелень, ветви, возраст, птичье гнездо.</a:t>
            </a:r>
          </a:p>
          <a:p>
            <a:pPr marL="0" lvl="0" indent="0">
              <a:buNone/>
            </a:pPr>
            <a:r>
              <a:rPr lang="ru-RU" sz="2400" dirty="0"/>
              <a:t>Вариант 1 </a:t>
            </a:r>
            <a:r>
              <a:rPr lang="ru-RU" sz="2400" dirty="0" smtClean="0"/>
              <a:t>- художественный стиль.</a:t>
            </a:r>
            <a:endParaRPr lang="ru-RU" sz="2400" dirty="0"/>
          </a:p>
          <a:p>
            <a:pPr marL="0" lvl="0" indent="0">
              <a:buNone/>
            </a:pPr>
            <a:r>
              <a:rPr lang="ru-RU" sz="2400" dirty="0" smtClean="0"/>
              <a:t>Вариант </a:t>
            </a:r>
            <a:r>
              <a:rPr lang="ru-RU" sz="2400" dirty="0"/>
              <a:t>2 </a:t>
            </a:r>
            <a:r>
              <a:rPr lang="ru-RU" sz="2400" dirty="0" smtClean="0"/>
              <a:t>- научный стиль.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5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творческих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</a:t>
            </a:r>
            <a:r>
              <a:rPr lang="ru-RU" i="1" dirty="0" smtClean="0">
                <a:solidFill>
                  <a:srgbClr val="002060"/>
                </a:solidFill>
              </a:rPr>
              <a:t>«Переводчик»</a:t>
            </a:r>
          </a:p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/>
              <a:t>Переведите» диалог с литературного языка на разговорный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– Скажите, пожалуйста, который час?</a:t>
            </a:r>
            <a:br>
              <a:rPr lang="ru-RU" dirty="0"/>
            </a:br>
            <a:r>
              <a:rPr lang="ru-RU" dirty="0"/>
              <a:t>– Сейчас половина седьмого.</a:t>
            </a:r>
            <a:br>
              <a:rPr lang="ru-RU" dirty="0"/>
            </a:br>
            <a:r>
              <a:rPr lang="ru-RU" dirty="0"/>
              <a:t>– Может быть, вы знаете, на какой путь прибывает пригородный поезд до Ростова?</a:t>
            </a:r>
            <a:br>
              <a:rPr lang="ru-RU" dirty="0"/>
            </a:br>
            <a:r>
              <a:rPr lang="ru-RU" dirty="0"/>
              <a:t>– Да, конечно. Он прибывает на третий путь.</a:t>
            </a:r>
            <a:br>
              <a:rPr lang="ru-RU" dirty="0"/>
            </a:br>
            <a:r>
              <a:rPr lang="ru-RU" dirty="0"/>
              <a:t>– Очень вам признателен.</a:t>
            </a:r>
            <a:br>
              <a:rPr lang="ru-RU" dirty="0"/>
            </a:br>
            <a:r>
              <a:rPr lang="ru-RU" dirty="0"/>
              <a:t>– Не стоит благодарности.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872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Рекомендации председателя </a:t>
            </a:r>
            <a:r>
              <a:rPr lang="ru-RU" b="1" dirty="0" smtClean="0">
                <a:solidFill>
                  <a:srgbClr val="002060"/>
                </a:solidFill>
              </a:rPr>
              <a:t>федеральной предметной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363538" algn="just">
              <a:lnSpc>
                <a:spcPct val="110000"/>
              </a:lnSpc>
              <a:buNone/>
            </a:pPr>
            <a:r>
              <a:rPr lang="ru-RU" b="1" dirty="0"/>
              <a:t>Задание 24. </a:t>
            </a:r>
            <a:r>
              <a:rPr lang="ru-RU" dirty="0"/>
              <a:t>Низкие результаты выполнения этого задания свидетельствуют о необходимости углубить изучение и повторение темы «</a:t>
            </a:r>
            <a:r>
              <a:rPr lang="ru-RU" dirty="0" smtClean="0"/>
              <a:t>Функционально-смысловые </a:t>
            </a:r>
            <a:r>
              <a:rPr lang="ru-RU" dirty="0"/>
              <a:t>типы речи», сосредоточить внимание на достижении обучающимися понимания всех сторон типологии текстов (цель, композиция, языковые особенности и проч.). Для преодоления затруднений при выполнении задания 24 необходимо также последовательно требовать от обучающихся аргументированной идентификации различных логико-смысловых отношений между частями текста. Определенное место в системе работы должны занять упражнения на составление цепочек предложений с заданной логической моделью, нумерацию последовательности предложений в «перемешанном» тексте и проч. </a:t>
            </a:r>
          </a:p>
        </p:txBody>
      </p:sp>
    </p:spTree>
    <p:extLst>
      <p:ext uri="{BB962C8B-B14F-4D97-AF65-F5344CB8AC3E}">
        <p14:creationId xmlns:p14="http://schemas.microsoft.com/office/powerpoint/2010/main" val="395511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Рекомендации председателя федеральной предметной комиссии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363538" algn="just">
              <a:lnSpc>
                <a:spcPct val="120000"/>
              </a:lnSpc>
              <a:buNone/>
            </a:pPr>
            <a:r>
              <a:rPr lang="ru-RU" b="1" dirty="0" smtClean="0"/>
              <a:t>Задание </a:t>
            </a:r>
            <a:r>
              <a:rPr lang="ru-RU" b="1" dirty="0"/>
              <a:t>3. </a:t>
            </a:r>
            <a:r>
              <a:rPr lang="ru-RU" dirty="0"/>
              <a:t>Следует создать условия для систематической практической работы над ключевыми понятиями функциональной стилистики на уроках русского языка. Систематизация знаний только с помощью таблиц, содержащих информацию об основных признаках каждой функциональной разновидности языка (цель, стилевые черты, фонетические, лексические, словообразовательные, морфологические и синтаксические особенности, средства выразительности, специфика строения текстов, </a:t>
            </a:r>
            <a:r>
              <a:rPr lang="ru-RU" dirty="0" err="1"/>
              <a:t>подстили</a:t>
            </a:r>
            <a:r>
              <a:rPr lang="ru-RU" dirty="0"/>
              <a:t> и жанры), в современных условиях недостаточна. Наиболее востребованными оказываются навыки полноценного, комплексного анализа текстов разных стилей: публицистического, научного и официально-делового. Особенно продуктивен сравнительный анализ, позволяющий обнаружить черты сходства и различия между текстами различного функционального предназначения. Реализации подобной практики может способствовать интегративный подход, дающий возможность привлечь на уроки русского языка аутентичный текстовый материал из других предметных областей – не только смежных (литература, история, обществознание), но и далеких друг от друга (математика, физика, биология, география). Это значительно расширит представления школьников о стилистическом богатстве русского языка, стилистических особенностях текстов разных стилей и жанров</a:t>
            </a:r>
          </a:p>
        </p:txBody>
      </p:sp>
    </p:spTree>
    <p:extLst>
      <p:ext uri="{BB962C8B-B14F-4D97-AF65-F5344CB8AC3E}">
        <p14:creationId xmlns:p14="http://schemas.microsoft.com/office/powerpoint/2010/main" val="32292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Всегда с вами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595" y="5153948"/>
            <a:ext cx="2602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linkClick r:id="rId2"/>
              </a:rPr>
              <a:t>kgdiro@yandex.ru</a:t>
            </a:r>
            <a:r>
              <a:rPr lang="en-US" sz="2400" b="1" dirty="0"/>
              <a:t>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3532" y="272522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Киселева Наталья Витальевна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Лукьянчикова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7020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582" y="1670089"/>
            <a:ext cx="772785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ru-RU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Установите соответствие «помета – описание пометы</a:t>
            </a:r>
            <a:r>
              <a:rPr lang="ru-RU" b="1" i="1" u="none" strike="noStrike" spc="100" dirty="0" smtClean="0">
                <a:solidFill>
                  <a:srgbClr val="000000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31919"/>
              </p:ext>
            </p:extLst>
          </p:nvPr>
        </p:nvGraphicFramePr>
        <p:xfrm>
          <a:off x="3536577" y="2197861"/>
          <a:ext cx="8357863" cy="4416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9494"/>
                <a:gridCol w="685836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1. (высок.)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а) помета указывает на диалектные и местные слова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2. (разг.)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б) помета указывает на то, что слово характерно для официальной речи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3. (устар.)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в) помета указывает на простоту, непринуждённость, непосредственность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4. (обл.)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г) помета указывает на то, что такие слова употребляются в научной и технической литературе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5 (офиц.)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д) помета указывает на то, что слово устарело, вышло из активного употребления или только устаревает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6 (спец.)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е) помета указывает на то, что слово или выражение является бранным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7 (презр.)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ж) помета указывает на торжественность, помпезность, приподнятость, величавость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8 (бран.)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з) помета указывает на эмоциональный оттенок презрительности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Русский родной язык. 9 класс. Учебник / Шамшин И. В, Марченко О. Н, Воителева 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5" y="2882136"/>
            <a:ext cx="2314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учебник </a:t>
            </a:r>
            <a:r>
              <a:rPr lang="ru-RU" b="1" dirty="0" smtClean="0">
                <a:solidFill>
                  <a:srgbClr val="002060"/>
                </a:solidFill>
              </a:rPr>
              <a:t>«Русский родной язык»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01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5825" y="3036205"/>
            <a:ext cx="69028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Определите стилистическую окраску слов. Чем вы пользовались при выполнении упражнения?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Баловник,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облапОшить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хворый, хамьё, отлынивать, отлагательство, нервотрёпка, оппонент, блюститель, вечеря,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уста, угрызение,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кошАра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жадина, жаждать, критерий, лицедей.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усский родной язык. 9 класс. Учебник / Шамшин И. В, Марченко О. Н, Воителева 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7" y="2354742"/>
            <a:ext cx="2314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учебник </a:t>
            </a:r>
            <a:r>
              <a:rPr lang="ru-RU" b="1" dirty="0" smtClean="0">
                <a:solidFill>
                  <a:srgbClr val="002060"/>
                </a:solidFill>
              </a:rPr>
              <a:t>«Русский родной язык»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6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Помощник: </a:t>
            </a:r>
            <a:r>
              <a:rPr lang="ru-RU" b="1" dirty="0" smtClean="0">
                <a:solidFill>
                  <a:srgbClr val="002060"/>
                </a:solidFill>
              </a:rPr>
              <a:t>памятки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8282" y="1825625"/>
            <a:ext cx="7615518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Как определить функциональную принадлежность текста.</a:t>
            </a:r>
          </a:p>
          <a:p>
            <a:pPr marL="0" indent="0">
              <a:buNone/>
            </a:pPr>
            <a:r>
              <a:rPr lang="ru-RU" dirty="0" smtClean="0"/>
              <a:t>Определите коммуникативную задачу автора: общение, сообщение или воздействие.</a:t>
            </a:r>
          </a:p>
          <a:p>
            <a:pPr marL="0" indent="365125" algn="just">
              <a:buNone/>
            </a:pPr>
            <a:r>
              <a:rPr lang="ru-RU" dirty="0" smtClean="0"/>
              <a:t>1. разговорная речь служит для повседневного общения, когда человек в неофициальной обстановке делится своими мыслями, чувствами.</a:t>
            </a:r>
          </a:p>
          <a:p>
            <a:pPr marL="0" indent="365125" algn="just">
              <a:buNone/>
            </a:pPr>
            <a:r>
              <a:rPr lang="ru-RU" dirty="0" smtClean="0"/>
              <a:t>2. Сообщение фактов из области науки и доказательство их истинности – задача научного стиля. Отличительная черта текста – термины.</a:t>
            </a:r>
          </a:p>
          <a:p>
            <a:pPr marL="0" indent="365125" algn="just">
              <a:buNone/>
            </a:pPr>
            <a:r>
              <a:rPr lang="ru-RU" dirty="0" smtClean="0"/>
              <a:t>3. Сообщение деловой информации – задача официально-делового стиля. Этот стиль характеризуется большим набором жанров: приказ, объявление, докладная записка, заявление и др.</a:t>
            </a:r>
          </a:p>
          <a:p>
            <a:pPr marL="0" indent="365125" algn="just">
              <a:buNone/>
            </a:pPr>
            <a:r>
              <a:rPr lang="ru-RU" dirty="0" smtClean="0"/>
              <a:t>4. Информирование широкого круга людей, воздействие на него – задача публицистического стиля.</a:t>
            </a:r>
          </a:p>
          <a:p>
            <a:pPr marL="0" indent="365125" algn="just">
              <a:buNone/>
            </a:pPr>
            <a:r>
              <a:rPr lang="ru-RU" dirty="0" smtClean="0"/>
              <a:t>5. Воздействие на чувства и мысли читателя – задача художественной литературы.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74" y="2173941"/>
            <a:ext cx="2276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Варианты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</a:t>
            </a:r>
            <a:r>
              <a:rPr lang="ru-RU" i="1" dirty="0" smtClean="0">
                <a:solidFill>
                  <a:srgbClr val="002060"/>
                </a:solidFill>
              </a:rPr>
              <a:t>1.«Найди </a:t>
            </a:r>
            <a:r>
              <a:rPr lang="ru-RU" i="1" dirty="0">
                <a:solidFill>
                  <a:srgbClr val="002060"/>
                </a:solidFill>
              </a:rPr>
              <a:t>своего»</a:t>
            </a:r>
          </a:p>
          <a:p>
            <a:pPr marL="0" indent="0">
              <a:buNone/>
            </a:pPr>
            <a:r>
              <a:rPr lang="ru-RU" dirty="0" smtClean="0"/>
              <a:t>Прочитайте </a:t>
            </a:r>
            <a:r>
              <a:rPr lang="ru-RU" dirty="0"/>
              <a:t>три текста. Какой из них:</a:t>
            </a:r>
          </a:p>
          <a:p>
            <a:pPr lvl="0"/>
            <a:r>
              <a:rPr lang="ru-RU" dirty="0"/>
              <a:t>Можно услышать в разговоре друзей?</a:t>
            </a:r>
          </a:p>
          <a:p>
            <a:pPr lvl="0"/>
            <a:r>
              <a:rPr lang="ru-RU" dirty="0"/>
              <a:t>Взят из учебника?</a:t>
            </a:r>
          </a:p>
          <a:p>
            <a:pPr lvl="0"/>
            <a:r>
              <a:rPr lang="ru-RU" dirty="0"/>
              <a:t>Принадлежит перу писателя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</a:t>
            </a:r>
            <a:r>
              <a:rPr lang="ru-RU" i="1" dirty="0" smtClean="0">
                <a:solidFill>
                  <a:srgbClr val="002060"/>
                </a:solidFill>
              </a:rPr>
              <a:t>2. «Редактор»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предложении </a:t>
            </a:r>
            <a:r>
              <a:rPr lang="ru-RU" dirty="0"/>
              <a:t>из школьного сочинения </a:t>
            </a:r>
            <a:r>
              <a:rPr lang="ru-RU" dirty="0" smtClean="0"/>
              <a:t>содержится </a:t>
            </a:r>
            <a:r>
              <a:rPr lang="ru-RU" dirty="0"/>
              <a:t>слово из разговорной речи. Найдите и замените его на нейтральное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3. «Для какой ситуации?»</a:t>
            </a:r>
          </a:p>
          <a:p>
            <a:pPr marL="0" indent="0">
              <a:buNone/>
            </a:pPr>
            <a:r>
              <a:rPr lang="ru-RU" dirty="0"/>
              <a:t> Соотнесите текст и ситуацию, в которой он мог бы прозвучать.</a:t>
            </a: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14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</a:t>
            </a:r>
            <a:r>
              <a:rPr lang="ru-RU" i="1" dirty="0" smtClean="0">
                <a:solidFill>
                  <a:srgbClr val="002060"/>
                </a:solidFill>
              </a:rPr>
              <a:t>4.  «Найди ошибку»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Найдите </a:t>
            </a:r>
            <a:r>
              <a:rPr lang="ru-RU" dirty="0"/>
              <a:t>в предложениях, взятых из сочинений, стилистические ошибки. Объясните, почему это ошибка, и исправьте её.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Задание 5. «Сложный случай» </a:t>
            </a:r>
            <a:r>
              <a:rPr lang="ru-RU" i="1" dirty="0">
                <a:solidFill>
                  <a:srgbClr val="002060"/>
                </a:solidFill>
              </a:rPr>
              <a:t>(Разграничение научного и </a:t>
            </a:r>
            <a:r>
              <a:rPr lang="ru-RU" i="1" dirty="0" smtClean="0">
                <a:solidFill>
                  <a:srgbClr val="002060"/>
                </a:solidFill>
              </a:rPr>
              <a:t>официально-делового стилей)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/>
              <a:t>отличается следующий официально-деловой текст от научного?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Задание 6. «Публицистика и художественный»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Докажите</a:t>
            </a:r>
            <a:r>
              <a:rPr lang="ru-RU" dirty="0"/>
              <a:t>, что данный текст относится к публицистическому, а не к художественному стилю. Обратите внимание на цель и доминирующую функцию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</a:t>
            </a:r>
            <a:r>
              <a:rPr lang="ru-RU" i="1" dirty="0" smtClean="0">
                <a:solidFill>
                  <a:srgbClr val="002060"/>
                </a:solidFill>
              </a:rPr>
              <a:t>7. «Комбинированные типы»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Определите </a:t>
            </a:r>
            <a:r>
              <a:rPr lang="ru-RU" dirty="0"/>
              <a:t>доминирующий тип речи. Укажите, элементы каких других типов речи используются в тексте и какую функцию они выполняют.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0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Варианты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i="1" dirty="0">
                <a:solidFill>
                  <a:srgbClr val="002060"/>
                </a:solidFill>
              </a:rPr>
              <a:t>Задание 8 «Двойной портрет»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Сравните два описания одного человека. Определите, к какому стилю речи относится каждый текст. Выпишите языковые средства, характерные для каждого стиля.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u="sng" dirty="0"/>
              <a:t>Текст А </a:t>
            </a:r>
            <a:r>
              <a:rPr lang="ru-RU" sz="2400" dirty="0">
                <a:latin typeface="Comic Sans MS" panose="030F0702030302020204" pitchFamily="66" charset="0"/>
              </a:rPr>
              <a:t>«Старик был высок и худ, словно высохший от времени тростник. Его лицо, испещренное глубокими морщинами, напоминало старую карту неизвестных стран. Но глаза, светло-голубые, почти прозрачные, горели тихим и мудрым светом, словно две далёкие звезды».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u="sng" dirty="0"/>
              <a:t>Текст Б </a:t>
            </a:r>
            <a:r>
              <a:rPr lang="ru-RU" sz="2400" dirty="0">
                <a:latin typeface="Comic Sans MS" panose="030F0702030302020204" pitchFamily="66" charset="0"/>
              </a:rPr>
              <a:t>«Мужчина 70-75 лет, астенического телосложения. Рост около 185 см. Кожные покровы бледные, с возрастными изменениями. Черты лица заостренные, мимика спокойная. Глаза светло-голубые, зрачки реактивные».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223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1660</Words>
  <Application>Microsoft Office PowerPoint</Application>
  <PresentationFormat>Широкоэкранный</PresentationFormat>
  <Paragraphs>138</Paragraphs>
  <Slides>34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Microsoft Sans Serif</vt:lpstr>
      <vt:lpstr>Times New Roman</vt:lpstr>
      <vt:lpstr>Тема Office</vt:lpstr>
      <vt:lpstr>Как подготовить обучающихся к ГИА: успешные педагогические практики. СТИЛИСТИКА</vt:lpstr>
      <vt:lpstr>Советы председателя ЭК</vt:lpstr>
      <vt:lpstr>Помощник: учебник «Русский родной язык»</vt:lpstr>
      <vt:lpstr>Помощник: учебник «Русский родной язык»</vt:lpstr>
      <vt:lpstr>Помощник: учебник «Русский родной язык»</vt:lpstr>
      <vt:lpstr>Помощник: памятки </vt:lpstr>
      <vt:lpstr>Варианты заданий</vt:lpstr>
      <vt:lpstr>Варианты заданий</vt:lpstr>
      <vt:lpstr>Варианты заданий</vt:lpstr>
      <vt:lpstr>Советы председателя ЭК</vt:lpstr>
      <vt:lpstr>Помощник: таблицы</vt:lpstr>
      <vt:lpstr>Советы председателя ЭК</vt:lpstr>
      <vt:lpstr>Помощник: план разбора</vt:lpstr>
      <vt:lpstr>Советы председателя ЭК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Помощник: практикум «Русский родной язык»</vt:lpstr>
      <vt:lpstr>В помощь практикум «Русский родной язык»</vt:lpstr>
      <vt:lpstr>Варианты творческих заданий</vt:lpstr>
      <vt:lpstr>Варианты творческих заданий</vt:lpstr>
      <vt:lpstr>Варианты творческих заданий</vt:lpstr>
      <vt:lpstr>Варианты творческих заданий</vt:lpstr>
      <vt:lpstr>Варианты творческих заданий</vt:lpstr>
      <vt:lpstr>Варианты творческих заданий</vt:lpstr>
      <vt:lpstr>Рекомендации председателя федеральной предметной комиссии</vt:lpstr>
      <vt:lpstr>Рекомендации председателя федеральной предметной комиссии</vt:lpstr>
      <vt:lpstr>Всегда с вами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ГИА:  успешные педагогические практики. Стилистика</dc:title>
  <dc:creator>Наталья Киселева</dc:creator>
  <cp:lastModifiedBy>Наталья Киселева</cp:lastModifiedBy>
  <cp:revision>44</cp:revision>
  <dcterms:created xsi:type="dcterms:W3CDTF">2025-12-01T15:33:10Z</dcterms:created>
  <dcterms:modified xsi:type="dcterms:W3CDTF">2025-12-14T14:25:47Z</dcterms:modified>
</cp:coreProperties>
</file>