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0" r:id="rId3"/>
    <p:sldId id="261" r:id="rId4"/>
    <p:sldId id="262" r:id="rId5"/>
    <p:sldId id="28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3" r:id="rId17"/>
    <p:sldId id="272" r:id="rId18"/>
    <p:sldId id="275" r:id="rId19"/>
    <p:sldId id="276" r:id="rId20"/>
    <p:sldId id="277" r:id="rId21"/>
    <p:sldId id="278" r:id="rId22"/>
    <p:sldId id="285" r:id="rId23"/>
    <p:sldId id="283" r:id="rId24"/>
    <p:sldId id="281" r:id="rId25"/>
    <p:sldId id="284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2A85E8-1611-47BE-B038-A8D6CDE8A3EC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D67271-C9B8-40B3-A919-35F13DECB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13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CF6B5AE-9DF6-4E67-8217-D32B0A75F268}" type="slidenum">
              <a:rPr lang="ru-RU" altLang="ru-RU" sz="1200" smtClean="0"/>
              <a:pPr eaLnBrk="1" hangingPunct="1"/>
              <a:t>10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AE6A-D50B-4BF4-BE95-73149BA568B1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77D0-24EF-47D3-BE6B-B223B10E3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4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4390-A718-4B9F-B6B3-52BAC06ED1E7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686E6-00DF-4127-B22E-40E5E97A0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9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27A4-0BC0-4D48-B065-D8F6F6893A75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AC7D-A178-4E86-A2C8-3FD69D51A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7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D2A7-FF43-4DD4-A40F-F21EF5A2A4C9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289C0-4A7D-46D2-9F4C-F0EB3FF94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0793-EAA4-4B2F-9038-FCAC91968EB4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93CC-3418-46B2-AE7E-ED325274C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2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2E7D7-704C-43DD-95E9-AB6D5E59D28D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E1799-D070-4A52-8457-34B4675EB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1D9B-92DA-4FB5-ACFA-DB1FD634B292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8DBD-CC67-46D9-8D96-30A202292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5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ACF7-2C41-4F91-A3DA-6E991595E706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87ED-2B50-48D4-9FCC-5FA526E88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5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5DD0-E2BD-4B0E-BB01-222E7483F465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B5F3-7188-43CA-97DA-88731E474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99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DF9D-07DB-4120-8B40-C8D30BA5DECE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E69A-8E68-43D8-82BF-15F70DA0E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9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4228-3FF1-4DD3-A1BE-F69587E1DB4C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64C0-E3F2-4187-890E-C3AA14403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85B579-8F22-4B2B-8B85-D58DA8A851D0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34090-2694-46E5-B383-2C618988D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F:\&#1055;&#1056;&#1045;&#1047;&#1045;&#1053;&#1058;&#1040;&#1062;&#1048;&#1071;%20&#1055;&#1054;&#1057;&#1051;&#1045;&#1044;&#1053;&#1048;&#1049;%20&#1042;&#1040;&#1056;&#1048;&#1040;&#1053;&#1058;\&#1041;&#1077;&#1079;%20&#1085;&#1072;&#1079;&#1074;&#1072;&#1085;&#1080;&#1103;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285875"/>
            <a:ext cx="7772400" cy="2071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Соколова</a:t>
            </a:r>
            <a:br>
              <a:rPr lang="ru-RU" sz="60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Ульяна</a:t>
            </a:r>
            <a:r>
              <a:rPr lang="ru-RU" sz="60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Петровна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335756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  <a:b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средней школы №1 г. Данилова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500063"/>
            <a:ext cx="80724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4900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чтобы зажечь Звезду, надо гореть самому</a:t>
            </a:r>
          </a:p>
        </p:txBody>
      </p:sp>
      <p:pic>
        <p:nvPicPr>
          <p:cNvPr id="13315" name="Picture 3" descr="D:\Фоточки\Ульяна\IMG_20170519_144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2060575"/>
            <a:ext cx="33750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P106085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2852738"/>
            <a:ext cx="3711575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273050"/>
            <a:ext cx="6572250" cy="6556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4400" cap="all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Текст 4"/>
          <p:cNvSpPr>
            <a:spLocks noGrp="1"/>
          </p:cNvSpPr>
          <p:nvPr>
            <p:ph type="body" sz="half" idx="2"/>
          </p:nvPr>
        </p:nvSpPr>
        <p:spPr>
          <a:xfrm>
            <a:off x="1643063" y="1000125"/>
            <a:ext cx="7500937" cy="5643563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Использование дидактических кубиков позволяет: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тренировать фонетические навыки учащихся, формировать умения чтения, 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запоминать новые английские слова в игре «Башня знаний»</a:t>
            </a:r>
          </a:p>
        </p:txBody>
      </p:sp>
      <p:pic>
        <p:nvPicPr>
          <p:cNvPr id="14340" name="Picture 6" descr="P106086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284538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класс</a:t>
            </a:r>
            <a:endParaRPr lang="ru-RU" b="1" cap="all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Текст 4"/>
          <p:cNvSpPr>
            <a:spLocks noGrp="1"/>
          </p:cNvSpPr>
          <p:nvPr>
            <p:ph idx="1"/>
          </p:nvPr>
        </p:nvSpPr>
        <p:spPr>
          <a:xfrm>
            <a:off x="1285875" y="2000250"/>
            <a:ext cx="3643313" cy="1828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ru-RU" sz="4000" b="1" smtClean="0">
                <a:latin typeface="Times New Roman" pitchFamily="18" charset="0"/>
                <a:cs typeface="Times New Roman" pitchFamily="18" charset="0"/>
              </a:rPr>
              <a:t>- What is this?</a:t>
            </a:r>
          </a:p>
          <a:p>
            <a:pPr eaLnBrk="1" hangingPunct="1">
              <a:buFont typeface="Arial" charset="0"/>
              <a:buNone/>
            </a:pPr>
            <a:r>
              <a:rPr lang="en-US" altLang="ru-RU" sz="4000" b="1" smtClean="0">
                <a:latin typeface="Times New Roman" pitchFamily="18" charset="0"/>
                <a:cs typeface="Times New Roman" pitchFamily="18" charset="0"/>
              </a:rPr>
              <a:t>- It is a … </a:t>
            </a:r>
            <a:endParaRPr lang="ru-RU" altLang="ru-RU" sz="4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 descr="C:\Users\user\Desktop\дебют\IMG_20181011_0831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4714875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3050"/>
            <a:ext cx="7643812" cy="11620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Башня знаний английских слов</a:t>
            </a:r>
            <a:endParaRPr lang="ru-RU" sz="4400" cap="all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C:\Users\user\Desktop\дебют\IMG_20181011_1114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00188"/>
            <a:ext cx="39116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Users\user\Desktop\дебют\IMG_20181011_1117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500188"/>
            <a:ext cx="3929063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858125" cy="5127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4400" cap="all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Текст 5"/>
          <p:cNvSpPr>
            <a:spLocks noGrp="1"/>
          </p:cNvSpPr>
          <p:nvPr>
            <p:ph type="body" sz="half" idx="2"/>
          </p:nvPr>
        </p:nvSpPr>
        <p:spPr>
          <a:xfrm>
            <a:off x="2000250" y="785813"/>
            <a:ext cx="6500813" cy="9937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Метод конкретных ситуаций: «Интервью»</a:t>
            </a:r>
          </a:p>
          <a:p>
            <a:pPr eaLnBrk="1" hangingPunct="1"/>
            <a:endParaRPr lang="ru-RU" alt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2" descr="D:\Ульяна\5 класс\уроки англ\IMG_20180528_1006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1857375"/>
            <a:ext cx="178593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D:\Ульяна\5 класс\уроки англ\IMG_20180528_1005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643063"/>
            <a:ext cx="38036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D:\к презеентации\pLg3fyF1oH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382111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br>
              <a:rPr lang="ru-RU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«Интервью»</a:t>
            </a:r>
          </a:p>
        </p:txBody>
      </p:sp>
      <p:sp>
        <p:nvSpPr>
          <p:cNvPr id="18435" name="Текст 3"/>
          <p:cNvSpPr>
            <a:spLocks noGrp="1"/>
          </p:cNvSpPr>
          <p:nvPr>
            <p:ph sz="half" idx="1"/>
          </p:nvPr>
        </p:nvSpPr>
        <p:spPr>
          <a:xfrm>
            <a:off x="1428750" y="1571625"/>
            <a:ext cx="3281363" cy="42148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Do you like …                                              Yes, I do.</a:t>
            </a: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No, I don’t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smtClean="0"/>
              <a:t> </a:t>
            </a:r>
            <a:endParaRPr lang="en-US" altLang="ru-RU" b="1" smtClean="0"/>
          </a:p>
          <a:p>
            <a:pPr eaLnBrk="1" hangingPunct="1"/>
            <a:endParaRPr lang="ru-RU" altLang="ru-RU" sz="1600" smtClean="0"/>
          </a:p>
          <a:p>
            <a:pPr eaLnBrk="1" hangingPunct="1"/>
            <a:endParaRPr lang="en-US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Dima likes play football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571612"/>
            <a:ext cx="3286148" cy="42148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Can you …        ?              </a:t>
            </a: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Yes, I can.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No, I can’t.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/>
              <a:t> </a:t>
            </a:r>
          </a:p>
          <a:p>
            <a:pPr>
              <a:defRPr/>
            </a:pPr>
            <a:r>
              <a:rPr lang="ru-RU" sz="1800" dirty="0"/>
              <a:t> </a:t>
            </a: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</a:p>
          <a:p>
            <a:pPr>
              <a:defRPr/>
            </a:pPr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 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Sasha can swim, but he can’t drive a car.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64163" y="3141663"/>
          <a:ext cx="3143250" cy="1006475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</a:tblGrid>
              <a:tr h="639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Ride a bike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Drive a car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96" name="Group 40"/>
          <p:cNvGraphicFramePr>
            <a:graphicFrameLocks noGrp="1"/>
          </p:cNvGraphicFramePr>
          <p:nvPr/>
        </p:nvGraphicFramePr>
        <p:xfrm>
          <a:off x="1547813" y="3141663"/>
          <a:ext cx="3097212" cy="884237"/>
        </p:xfrm>
        <a:graphic>
          <a:graphicData uri="http://schemas.openxmlformats.org/drawingml/2006/table">
            <a:tbl>
              <a:tblPr/>
              <a:tblGrid>
                <a:gridCol w="1031875"/>
                <a:gridCol w="1033462"/>
                <a:gridCol w="1031875"/>
              </a:tblGrid>
              <a:tr h="518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Play football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swimming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13" cy="11620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br>
              <a:rPr lang="ru-RU" sz="44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«Интервью»</a:t>
            </a:r>
            <a:endParaRPr lang="ru-RU" sz="4400" cap="all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627313" y="1557338"/>
            <a:ext cx="4043362" cy="47688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Have you got a … ?</a:t>
            </a:r>
          </a:p>
          <a:p>
            <a:pPr eaLnBrk="1" hangingPunct="1">
              <a:buFont typeface="Arial" charset="0"/>
              <a:buNone/>
            </a:pPr>
            <a:r>
              <a:rPr lang="en-US" altLang="ru-RU" sz="2400" b="1" smtClean="0">
                <a:latin typeface="Times New Roman" pitchFamily="18" charset="0"/>
                <a:cs typeface="Times New Roman" pitchFamily="18" charset="0"/>
              </a:rPr>
              <a:t>Yes, I have.   No, I haven’t.</a:t>
            </a:r>
          </a:p>
          <a:p>
            <a:pPr eaLnBrk="1" hangingPunct="1">
              <a:buFont typeface="Arial" charset="0"/>
              <a:buNone/>
            </a:pPr>
            <a:endParaRPr lang="en-US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buFont typeface="Arial" charset="0"/>
              <a:buNone/>
            </a:pPr>
            <a:endParaRPr lang="en-US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buFont typeface="Arial" charset="0"/>
              <a:buNone/>
            </a:pPr>
            <a:endParaRPr lang="en-US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fontAlgn="t" hangingPunct="1">
              <a:buFont typeface="Arial" charset="0"/>
              <a:buNone/>
            </a:pP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Vlad has got a dog</a:t>
            </a:r>
          </a:p>
          <a:p>
            <a:pPr eaLnBrk="1" fontAlgn="t" hangingPunct="1">
              <a:buFont typeface="Arial" charset="0"/>
              <a:buNone/>
            </a:pP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but he hasn’t got a crocodile.</a:t>
            </a:r>
            <a:endParaRPr lang="ru-RU" altLang="ru-RU" b="1" smtClean="0"/>
          </a:p>
          <a:p>
            <a:pPr eaLnBrk="1" fontAlgn="t" hangingPunct="1"/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54" name="Group 22"/>
          <p:cNvGraphicFramePr>
            <a:graphicFrameLocks noGrp="1"/>
          </p:cNvGraphicFramePr>
          <p:nvPr/>
        </p:nvGraphicFramePr>
        <p:xfrm>
          <a:off x="2987675" y="2852738"/>
          <a:ext cx="3357563" cy="1006475"/>
        </p:xfrm>
        <a:graphic>
          <a:graphicData uri="http://schemas.openxmlformats.org/drawingml/2006/table">
            <a:tbl>
              <a:tblPr/>
              <a:tblGrid>
                <a:gridCol w="1119188"/>
                <a:gridCol w="1119187"/>
                <a:gridCol w="1119188"/>
              </a:tblGrid>
              <a:tr h="639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dog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crocodile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186738" cy="7921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4400" cap="all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 descr="D:\к презеентации\SaRIz11WJY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071563"/>
            <a:ext cx="4246563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D:\к презеентации\4pf4mOdOmM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423227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Класс</a:t>
            </a:r>
            <a:br>
              <a:rPr lang="ru-RU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«КОНКРЕТНЫЕ СИТУАЦИИ»</a:t>
            </a:r>
          </a:p>
        </p:txBody>
      </p:sp>
      <p:pic>
        <p:nvPicPr>
          <p:cNvPr id="21507" name="Picture 2" descr="C:\Users\user\Desktop\дебют\IMG_20181013_0852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75" y="3249613"/>
            <a:ext cx="481012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Содержимое 5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«Современная мода»</a:t>
            </a:r>
          </a:p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«Создай собственный торнадо»</a:t>
            </a:r>
          </a:p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«Проблемы во время летнего отдыха»</a:t>
            </a:r>
          </a:p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«День без покупок»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00125" y="357188"/>
            <a:ext cx="7508875" cy="9350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4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 </a:t>
            </a:r>
            <a:r>
              <a:rPr lang="ru-RU" sz="44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pic>
        <p:nvPicPr>
          <p:cNvPr id="22531" name="Picture 3" descr="C:\Users\user\Desktop\дебют\IMG_20181013_0917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00375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:\Users\user\Desktop\дебют\IMG_20181013_0906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11288"/>
            <a:ext cx="43576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3" y="274638"/>
            <a:ext cx="6186487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357313" y="1600200"/>
            <a:ext cx="7786687" cy="5257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Каждый ученик – Звезда, стоит только её зажечь. А чтобы зажечь Звезду, надо гореть самому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5124" name="Picture 2" descr="D:\к презеентации\10054_zvezdy_sv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3286125"/>
            <a:ext cx="292893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D:\к презеентации\3613945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3" y="5170488"/>
            <a:ext cx="2700337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D:\к презеентации\kartinkijane.ru-378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5170488"/>
            <a:ext cx="300037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42950" y="404813"/>
            <a:ext cx="8401050" cy="655637"/>
          </a:xfrm>
        </p:spPr>
        <p:txBody>
          <a:bodyPr/>
          <a:lstStyle/>
          <a:p>
            <a:pPr algn="ctr" eaLnBrk="1" hangingPunct="1"/>
            <a:r>
              <a:rPr lang="ru-RU" altLang="ru-RU" sz="4000" smtClean="0">
                <a:solidFill>
                  <a:srgbClr val="08121F"/>
                </a:solidFill>
                <a:latin typeface="Times New Roman" pitchFamily="18" charset="0"/>
                <a:cs typeface="Times New Roman" pitchFamily="18" charset="0"/>
              </a:rPr>
              <a:t>РЕЗУЛЬТАТ ДЕЯТЕЛЬНОСТИ</a:t>
            </a:r>
          </a:p>
        </p:txBody>
      </p:sp>
      <p:pic>
        <p:nvPicPr>
          <p:cNvPr id="5" name="Без названи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8643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329612" cy="7921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старшие классы</a:t>
            </a:r>
          </a:p>
        </p:txBody>
      </p:sp>
      <p:sp>
        <p:nvSpPr>
          <p:cNvPr id="24579" name="Текст 3"/>
          <p:cNvSpPr>
            <a:spLocks noGrp="1"/>
          </p:cNvSpPr>
          <p:nvPr>
            <p:ph type="body" sz="half" idx="2"/>
          </p:nvPr>
        </p:nvSpPr>
        <p:spPr>
          <a:xfrm>
            <a:off x="4143375" y="1214438"/>
            <a:ext cx="4143375" cy="5286375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Дискуссии</a:t>
            </a:r>
          </a:p>
          <a:p>
            <a:pPr algn="ctr" eaLnBrk="1" hangingPunct="1"/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Примеры тем:</a:t>
            </a:r>
          </a:p>
          <a:p>
            <a:pPr eaLnBrk="1" hangingPunct="1"/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2000" b="1" smtClean="0">
                <a:latin typeface="Times New Roman" pitchFamily="18" charset="0"/>
                <a:cs typeface="Times New Roman" pitchFamily="18" charset="0"/>
              </a:rPr>
              <a:t>Country or city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2000" b="1" smtClean="0">
                <a:latin typeface="Times New Roman" pitchFamily="18" charset="0"/>
                <a:cs typeface="Times New Roman" pitchFamily="18" charset="0"/>
              </a:rPr>
              <a:t>Internet 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2000" b="1" smtClean="0">
                <a:latin typeface="Times New Roman" pitchFamily="18" charset="0"/>
                <a:cs typeface="Times New Roman" pitchFamily="18" charset="0"/>
              </a:rPr>
              <a:t>pros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ru-RU" sz="2000" b="1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2000" b="1" smtClean="0">
                <a:latin typeface="Times New Roman" pitchFamily="18" charset="0"/>
                <a:cs typeface="Times New Roman" pitchFamily="18" charset="0"/>
              </a:rPr>
              <a:t>cons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»»</a:t>
            </a:r>
          </a:p>
          <a:p>
            <a:pPr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2000" b="1" smtClean="0">
                <a:latin typeface="Times New Roman" pitchFamily="18" charset="0"/>
                <a:cs typeface="Times New Roman" pitchFamily="18" charset="0"/>
              </a:rPr>
              <a:t>This can’t be art… or can it?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/>
            <a:endParaRPr lang="ru-RU" alt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4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3" descr="D:\к презеентации\IMG_20181015_213104_1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3357563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«</a:t>
            </a:r>
            <a:r>
              <a:rPr lang="ru-RU" sz="4000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искусство или нет?»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143125"/>
            <a:ext cx="69881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P10608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410527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7" descr="P10608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437062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1143000"/>
          </a:xfrm>
        </p:spPr>
        <p:txBody>
          <a:bodyPr/>
          <a:lstStyle/>
          <a:p>
            <a:pPr>
              <a:defRPr/>
            </a:pPr>
            <a:r>
              <a:rPr lang="ru-RU" sz="4000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пространства</a:t>
            </a:r>
          </a:p>
        </p:txBody>
      </p:sp>
      <p:sp>
        <p:nvSpPr>
          <p:cNvPr id="26629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3050"/>
            <a:ext cx="8572500" cy="1162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имеем хорошие результаты</a:t>
            </a:r>
            <a:endParaRPr lang="ru-RU" sz="4400" cap="all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88" y="1928813"/>
          <a:ext cx="6929437" cy="3717925"/>
        </p:xfrm>
        <a:graphic>
          <a:graphicData uri="http://schemas.openxmlformats.org/drawingml/2006/table">
            <a:tbl>
              <a:tblPr/>
              <a:tblGrid>
                <a:gridCol w="423862"/>
                <a:gridCol w="2027238"/>
                <a:gridCol w="811212"/>
                <a:gridCol w="811213"/>
                <a:gridCol w="1233487"/>
                <a:gridCol w="1622425"/>
              </a:tblGrid>
              <a:tr h="674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 имя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 во  баллов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Награда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Ф.И.О. учителя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Дворянинова Д.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У.П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У.П.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Степанова 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У.П.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Трифонова  К.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У.П.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Шамарина Ксения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Б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У.П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Беседин 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У.П.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Близняков 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У.П.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Гудков 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У.П.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Трубин 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У.П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642938" y="214313"/>
            <a:ext cx="8229600" cy="5576887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  <a:defRPr/>
            </a:pPr>
            <a:r>
              <a:rPr lang="ru-RU" sz="3600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уроке, каждый ученик-Звезда, мы все пробуем и имеем хорошие результаты</a:t>
            </a:r>
          </a:p>
        </p:txBody>
      </p:sp>
      <p:pic>
        <p:nvPicPr>
          <p:cNvPr id="28675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2357438"/>
            <a:ext cx="692943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Текст 3"/>
          <p:cNvSpPr>
            <a:spLocks noGrp="1"/>
          </p:cNvSpPr>
          <p:nvPr>
            <p:ph type="body" sz="half" idx="2"/>
          </p:nvPr>
        </p:nvSpPr>
        <p:spPr>
          <a:xfrm>
            <a:off x="0" y="1803400"/>
            <a:ext cx="8001000" cy="5054600"/>
          </a:xfrm>
        </p:spPr>
        <p:txBody>
          <a:bodyPr/>
          <a:lstStyle/>
          <a:p>
            <a:r>
              <a:rPr lang="ru-RU" altLang="ru-RU" sz="4400" b="1" smtClean="0">
                <a:latin typeface="Times New Roman" pitchFamily="18" charset="0"/>
                <a:cs typeface="Times New Roman" pitchFamily="18" charset="0"/>
              </a:rPr>
              <a:t>           Спасибо за внимание</a:t>
            </a:r>
          </a:p>
        </p:txBody>
      </p:sp>
      <p:pic>
        <p:nvPicPr>
          <p:cNvPr id="29699" name="Picture 2" descr="D:\к презеентации\2057003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714375"/>
            <a:ext cx="30480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D:\к презеентации\Star-PNG-Transparent-Imag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492375"/>
            <a:ext cx="52863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-конечная звезда 13"/>
          <p:cNvSpPr/>
          <p:nvPr/>
        </p:nvSpPr>
        <p:spPr>
          <a:xfrm>
            <a:off x="1214438" y="3429000"/>
            <a:ext cx="3429000" cy="3429000"/>
          </a:xfrm>
          <a:prstGeom prst="star5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214438" y="1143000"/>
            <a:ext cx="2786062" cy="2786063"/>
          </a:xfrm>
          <a:prstGeom prst="star5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357813" y="928688"/>
            <a:ext cx="3071812" cy="3071812"/>
          </a:xfrm>
          <a:prstGeom prst="star5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9" name="Заголовок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7851775" cy="1196975"/>
          </a:xfrm>
        </p:spPr>
        <p:txBody>
          <a:bodyPr/>
          <a:lstStyle/>
          <a:p>
            <a:pPr algn="ctr" eaLnBrk="1" hangingPunct="1"/>
            <a:r>
              <a:rPr lang="ru-RU" altLang="ru-RU" sz="4400" cap="none" smtClean="0">
                <a:solidFill>
                  <a:srgbClr val="08121F"/>
                </a:solidFill>
                <a:latin typeface="Times New Roman" pitchFamily="18" charset="0"/>
                <a:cs typeface="Times New Roman" pitchFamily="18" charset="0"/>
              </a:rPr>
              <a:t>УЧЕНИК-ЗВЕЗДА</a:t>
            </a:r>
            <a:r>
              <a:rPr lang="ru-RU" altLang="ru-RU" cap="none" smtClean="0">
                <a:solidFill>
                  <a:srgbClr val="08121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50" name="Текст 2"/>
          <p:cNvSpPr>
            <a:spLocks noGrp="1"/>
          </p:cNvSpPr>
          <p:nvPr>
            <p:ph type="body" idx="1"/>
          </p:nvPr>
        </p:nvSpPr>
        <p:spPr>
          <a:xfrm>
            <a:off x="5000625" y="1285875"/>
            <a:ext cx="4143375" cy="406400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МОТИВИРОВАННЫЙ</a:t>
            </a:r>
          </a:p>
        </p:txBody>
      </p:sp>
      <p:sp>
        <p:nvSpPr>
          <p:cNvPr id="6151" name="Текст 2"/>
          <p:cNvSpPr txBox="1">
            <a:spLocks/>
          </p:cNvSpPr>
          <p:nvPr/>
        </p:nvSpPr>
        <p:spPr bwMode="auto">
          <a:xfrm>
            <a:off x="3357563" y="2857500"/>
            <a:ext cx="2420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АКТИВНЫЙ</a:t>
            </a:r>
          </a:p>
        </p:txBody>
      </p:sp>
      <p:sp>
        <p:nvSpPr>
          <p:cNvPr id="6152" name="Текст 2"/>
          <p:cNvSpPr txBox="1">
            <a:spLocks/>
          </p:cNvSpPr>
          <p:nvPr/>
        </p:nvSpPr>
        <p:spPr bwMode="auto">
          <a:xfrm>
            <a:off x="3214688" y="4286250"/>
            <a:ext cx="27860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УВЛЕЧЕННЫЙ</a:t>
            </a:r>
          </a:p>
        </p:txBody>
      </p:sp>
      <p:sp>
        <p:nvSpPr>
          <p:cNvPr id="6153" name="Текст 2"/>
          <p:cNvSpPr txBox="1">
            <a:spLocks/>
          </p:cNvSpPr>
          <p:nvPr/>
        </p:nvSpPr>
        <p:spPr bwMode="auto">
          <a:xfrm>
            <a:off x="4500563" y="6451600"/>
            <a:ext cx="2928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ОБЩИТЕЛЬНЫЙ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14313" y="6215063"/>
            <a:ext cx="2420937" cy="406400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ИЗОБРЕТАТЕЛЬНЫЙ</a:t>
            </a:r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63" y="3643313"/>
            <a:ext cx="2928937" cy="2928937"/>
          </a:xfrm>
          <a:prstGeom prst="star5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конечная звезда 6"/>
          <p:cNvSpPr/>
          <p:nvPr/>
        </p:nvSpPr>
        <p:spPr>
          <a:xfrm>
            <a:off x="4357688" y="1357313"/>
            <a:ext cx="3214687" cy="3429000"/>
          </a:xfrm>
          <a:prstGeom prst="star5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000125" y="357188"/>
            <a:ext cx="7566025" cy="928687"/>
          </a:xfrm>
        </p:spPr>
        <p:txBody>
          <a:bodyPr/>
          <a:lstStyle/>
          <a:p>
            <a:pPr algn="ctr" eaLnBrk="1" hangingPunct="1"/>
            <a:r>
              <a:rPr lang="ru-RU" altLang="ru-RU" sz="4400" cap="none" smtClean="0">
                <a:solidFill>
                  <a:srgbClr val="08121F"/>
                </a:solidFill>
                <a:latin typeface="Times New Roman" pitchFamily="18" charset="0"/>
                <a:cs typeface="Times New Roman" pitchFamily="18" charset="0"/>
              </a:rPr>
              <a:t>УЧЕНИК-ЗВЕЗДА</a:t>
            </a:r>
            <a:r>
              <a:rPr lang="ru-RU" altLang="ru-RU" cap="none" smtClean="0">
                <a:solidFill>
                  <a:srgbClr val="0812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cap="none" smtClean="0"/>
          </a:p>
        </p:txBody>
      </p:sp>
      <p:sp>
        <p:nvSpPr>
          <p:cNvPr id="7172" name="Текст 2"/>
          <p:cNvSpPr>
            <a:spLocks noGrp="1"/>
          </p:cNvSpPr>
          <p:nvPr>
            <p:ph type="body" idx="1"/>
          </p:nvPr>
        </p:nvSpPr>
        <p:spPr>
          <a:xfrm>
            <a:off x="1071563" y="4071938"/>
            <a:ext cx="3000375" cy="549275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РЕШИТЕЛЬНЫЙ</a:t>
            </a:r>
          </a:p>
        </p:txBody>
      </p:sp>
      <p:sp>
        <p:nvSpPr>
          <p:cNvPr id="7173" name="Текст 2"/>
          <p:cNvSpPr txBox="1">
            <a:spLocks/>
          </p:cNvSpPr>
          <p:nvPr/>
        </p:nvSpPr>
        <p:spPr bwMode="auto">
          <a:xfrm>
            <a:off x="5214938" y="1285875"/>
            <a:ext cx="392906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ЦЕЛЕУСТРЕМЛЕННЫЙ</a:t>
            </a:r>
          </a:p>
        </p:txBody>
      </p:sp>
      <p:sp>
        <p:nvSpPr>
          <p:cNvPr id="7174" name="Текст 2"/>
          <p:cNvSpPr txBox="1">
            <a:spLocks/>
          </p:cNvSpPr>
          <p:nvPr/>
        </p:nvSpPr>
        <p:spPr bwMode="auto">
          <a:xfrm>
            <a:off x="3143250" y="6308725"/>
            <a:ext cx="25638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ЯРКИЙ</a:t>
            </a:r>
          </a:p>
        </p:txBody>
      </p:sp>
      <p:sp>
        <p:nvSpPr>
          <p:cNvPr id="6" name="5-конечная звезда 5"/>
          <p:cNvSpPr/>
          <p:nvPr/>
        </p:nvSpPr>
        <p:spPr>
          <a:xfrm>
            <a:off x="500063" y="1071563"/>
            <a:ext cx="3143250" cy="3143250"/>
          </a:xfrm>
          <a:prstGeom prst="star5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786063" y="3714750"/>
            <a:ext cx="3214687" cy="3143250"/>
          </a:xfrm>
          <a:prstGeom prst="star5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P1060863 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09538"/>
            <a:ext cx="41052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SAM_57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453707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7000875" cy="2714625"/>
          </a:xfrm>
        </p:spPr>
        <p:txBody>
          <a:bodyPr/>
          <a:lstStyle/>
          <a:p>
            <a:pPr algn="just"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озвездия – это 10 и более расположенных в непосредственной близости друг от друга звезд, гравитационно взаимодействующих друг с другом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7" descr="P106086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2492375"/>
            <a:ext cx="3930650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9" descr="P10608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388778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57250"/>
            <a:ext cx="8229600" cy="1928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Звезда – индивидуальность, имеющая собственную траекторию полёта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ÐÐ¾Ð»ÑÐ±Ð¾Ð¹ ÑÐ¸ÑÑÑÐ¸Ð¹ ÑÑÐ°ÐµÐºÑÐ¾ÑÐ¸Ð¸ Ð² Ð¿ÑÐ¾ÑÑÑÐ°Ð½ÑÑÐ²Ðµ â ÑÑÐ¾ÐºÐ¾Ð²Ð¾Ðµ ÑÐ¾ÑÐ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8075"/>
            <a:ext cx="39290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ÐÐ¾Ð»ÑÐ±Ð¾Ð¹ ÑÐ¸ÑÑÑÐ¸Ð¹ ÐÐ»Ð°Ð½ÐµÑÐ½Ð°Ñ ÑÐ¸ÑÑÐµÐ¼Ð° ÑÑÐ°ÐµÐºÑÐ¾ÑÐ¸Ð¸ â ÑÑÐ¾ÐºÐ¾Ð²Ð¾Ðµ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3648075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643063" y="1214438"/>
            <a:ext cx="7500937" cy="54292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повысить познавательную мотивацию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включить каждого ученика в процесс усвоения и применения учебного материала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обучить навыкам успешного общения</a:t>
            </a:r>
          </a:p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привить лидерские качества</a:t>
            </a:r>
          </a:p>
          <a:p>
            <a:pPr eaLnBrk="1" hangingPunct="1">
              <a:buFont typeface="Arial" charset="0"/>
              <a:buNone/>
            </a:pP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      научить работать</a:t>
            </a:r>
            <a:br>
              <a:rPr lang="ru-RU" alt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     с командой и в команде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73050"/>
            <a:ext cx="6858000" cy="11620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cap="all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обучения</a:t>
            </a:r>
            <a:endParaRPr lang="ru-RU" sz="3200" cap="all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Текст 4"/>
          <p:cNvSpPr>
            <a:spLocks noGrp="1"/>
          </p:cNvSpPr>
          <p:nvPr>
            <p:ph type="body" sz="half" idx="2"/>
          </p:nvPr>
        </p:nvSpPr>
        <p:spPr>
          <a:xfrm>
            <a:off x="1714500" y="1435100"/>
            <a:ext cx="7429500" cy="46910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Метод интерактивного обучения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игровой метод </a:t>
            </a: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(начальное звено)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метод конкретных ситуаций </a:t>
            </a: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(среднее звено)</a:t>
            </a:r>
            <a:endParaRPr lang="ru-RU" altLang="ru-RU" sz="28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Метод проблемного обучения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Исследовательская деятельность                                         </a:t>
            </a: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(среднее и старшее звено)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3200" b="1" smtClean="0">
                <a:latin typeface="Times New Roman" pitchFamily="18" charset="0"/>
                <a:cs typeface="Times New Roman" pitchFamily="18" charset="0"/>
              </a:rPr>
              <a:t>Дискуссия </a:t>
            </a:r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(старшее звено)</a:t>
            </a:r>
          </a:p>
          <a:p>
            <a:pPr eaLnBrk="1" hangingPunct="1"/>
            <a:endParaRPr lang="ru-RU" altLang="ru-RU" sz="1100" smtClean="0"/>
          </a:p>
          <a:p>
            <a:pPr eaLnBrk="1" hangingPunct="1"/>
            <a:r>
              <a:rPr lang="ru-RU" altLang="ru-RU" sz="11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397</Words>
  <Application>Microsoft Office PowerPoint</Application>
  <PresentationFormat>Экран (4:3)</PresentationFormat>
  <Paragraphs>157</Paragraphs>
  <Slides>26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Arial</vt:lpstr>
      <vt:lpstr>Times New Roman</vt:lpstr>
      <vt:lpstr>Wingdings</vt:lpstr>
      <vt:lpstr>Тема Office</vt:lpstr>
      <vt:lpstr>Соколова  Ульяна Петровна </vt:lpstr>
      <vt:lpstr>Девиз:</vt:lpstr>
      <vt:lpstr>УЧЕНИК-ЗВЕЗДА </vt:lpstr>
      <vt:lpstr>УЧЕНИК-ЗВЕЗДА </vt:lpstr>
      <vt:lpstr>Презентация PowerPoint</vt:lpstr>
      <vt:lpstr>Созвездия – это 10 и более расположенных в непосредственной близости друг от друга звезд, гравитационно взаимодействующих друг с другом</vt:lpstr>
      <vt:lpstr>Звезда – индивидуальность, имеющая собственную траекторию полёта</vt:lpstr>
      <vt:lpstr> Задачи: </vt:lpstr>
      <vt:lpstr>Активные методы обучения</vt:lpstr>
      <vt:lpstr>… а чтобы зажечь Звезду, надо гореть самому</vt:lpstr>
      <vt:lpstr>Начальная школа</vt:lpstr>
      <vt:lpstr>2 класс</vt:lpstr>
      <vt:lpstr>Башня знаний английских слов</vt:lpstr>
      <vt:lpstr>4 класс</vt:lpstr>
      <vt:lpstr>4 класс «Интервью»</vt:lpstr>
      <vt:lpstr>4 класс «Интервью»</vt:lpstr>
      <vt:lpstr>4 КЛАСС</vt:lpstr>
      <vt:lpstr>8  Класс «КОНКРЕТНЫЕ СИТУАЦИИ»</vt:lpstr>
      <vt:lpstr>8  класс</vt:lpstr>
      <vt:lpstr>РЕЗУЛЬТАТ ДЕЯТЕЛЬНОСТИ</vt:lpstr>
      <vt:lpstr> старшие классы</vt:lpstr>
      <vt:lpstr>«искусство или нет?»</vt:lpstr>
      <vt:lpstr>Организация пространства</vt:lpstr>
      <vt:lpstr>Мы имеем хорошие результаты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Татьяна Александровна Лейнганг</cp:lastModifiedBy>
  <cp:revision>55</cp:revision>
  <dcterms:created xsi:type="dcterms:W3CDTF">2012-09-01T17:39:51Z</dcterms:created>
  <dcterms:modified xsi:type="dcterms:W3CDTF">2018-11-08T09:35:21Z</dcterms:modified>
</cp:coreProperties>
</file>