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9" r:id="rId2"/>
    <p:sldId id="300" r:id="rId3"/>
    <p:sldId id="298" r:id="rId4"/>
    <p:sldId id="303" r:id="rId5"/>
    <p:sldId id="277" r:id="rId6"/>
    <p:sldId id="305" r:id="rId7"/>
    <p:sldId id="309" r:id="rId8"/>
    <p:sldId id="311" r:id="rId9"/>
    <p:sldId id="312" r:id="rId10"/>
    <p:sldId id="319" r:id="rId11"/>
    <p:sldId id="320" r:id="rId12"/>
    <p:sldId id="313" r:id="rId13"/>
    <p:sldId id="325" r:id="rId14"/>
    <p:sldId id="321" r:id="rId15"/>
    <p:sldId id="326" r:id="rId16"/>
    <p:sldId id="307" r:id="rId17"/>
    <p:sldId id="306" r:id="rId18"/>
    <p:sldId id="327" r:id="rId19"/>
    <p:sldId id="32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7DE2B-6B34-4865-9F85-BEB6A61B3E79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81542-6854-4A05-AA5A-0004E84374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937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81542-6854-4A05-AA5A-0004E84374A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81542-6854-4A05-AA5A-0004E84374A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23F4-5843-42B0-BD1F-049DFCB0446A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F0BD-28CA-4423-9677-65AC589DD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23F4-5843-42B0-BD1F-049DFCB0446A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F0BD-28CA-4423-9677-65AC589DD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23F4-5843-42B0-BD1F-049DFCB0446A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F0BD-28CA-4423-9677-65AC589DD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23F4-5843-42B0-BD1F-049DFCB0446A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F0BD-28CA-4423-9677-65AC589DD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23F4-5843-42B0-BD1F-049DFCB0446A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F0BD-28CA-4423-9677-65AC589DD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23F4-5843-42B0-BD1F-049DFCB0446A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F0BD-28CA-4423-9677-65AC589DD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23F4-5843-42B0-BD1F-049DFCB0446A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F0BD-28CA-4423-9677-65AC589DD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23F4-5843-42B0-BD1F-049DFCB0446A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F0BD-28CA-4423-9677-65AC589DD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23F4-5843-42B0-BD1F-049DFCB0446A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F0BD-28CA-4423-9677-65AC589DD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23F4-5843-42B0-BD1F-049DFCB0446A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F0BD-28CA-4423-9677-65AC589DD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23F4-5843-42B0-BD1F-049DFCB0446A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F0BD-28CA-4423-9677-65AC589DD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923F4-5843-42B0-BD1F-049DFCB0446A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BF0BD-28CA-4423-9677-65AC589DD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7"/>
          <p:cNvPicPr>
            <a:picLocks noChangeAspect="1"/>
          </p:cNvPicPr>
          <p:nvPr/>
        </p:nvPicPr>
        <p:blipFill>
          <a:blip r:embed="rId3" cstate="screen">
            <a:lum bright="4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" y="53604"/>
            <a:ext cx="9144064" cy="6875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lum bright="-4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3" y="214290"/>
            <a:ext cx="932806" cy="8572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2" y="0"/>
            <a:ext cx="8315328" cy="44855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sz="2200" b="1" dirty="0"/>
              <a:t>Муниципальное бюджетное общеобразовательное учреждение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средняя </a:t>
            </a:r>
            <a:r>
              <a:rPr lang="ru-RU" sz="2200" b="1" dirty="0"/>
              <a:t>школа №1 г. Пошехонье Ярославской области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6248" y="4714884"/>
            <a:ext cx="46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>
                <a:latin typeface="+mj-lt"/>
              </a:rPr>
              <a:t>Носкова</a:t>
            </a:r>
            <a:r>
              <a:rPr lang="ru-RU" sz="2400" b="1" i="1" dirty="0" smtClean="0">
                <a:latin typeface="+mj-lt"/>
              </a:rPr>
              <a:t> Дарья Александровна, </a:t>
            </a:r>
          </a:p>
          <a:p>
            <a:pPr algn="ctr"/>
            <a:r>
              <a:rPr lang="ru-RU" sz="2400" b="1" dirty="0">
                <a:latin typeface="+mj-lt"/>
              </a:rPr>
              <a:t>у</a:t>
            </a:r>
            <a:r>
              <a:rPr lang="ru-RU" sz="2400" b="1" dirty="0" smtClean="0">
                <a:latin typeface="+mj-lt"/>
              </a:rPr>
              <a:t>читель начальных классов</a:t>
            </a:r>
            <a:endParaRPr lang="ru-RU" sz="2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2000240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+mj-lt"/>
              </a:rPr>
              <a:t>ПРЕЗЕНТАЦИЯ ИЗ ОПЫТА РАБОТЫ: </a:t>
            </a:r>
          </a:p>
          <a:p>
            <a:pPr algn="ctr"/>
            <a:r>
              <a:rPr lang="ru-RU" sz="4000" b="1" i="1" dirty="0" smtClean="0">
                <a:latin typeface="+mj-lt"/>
              </a:rPr>
              <a:t>«У МЕНЯ ЭТО ХОРОШО ПОЛУЧАЕТСЯ»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49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7"/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" y="53604"/>
            <a:ext cx="9144064" cy="6875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8167865" cy="4643470"/>
          </a:xfrm>
        </p:spPr>
        <p:txBody>
          <a:bodyPr>
            <a:normAutofit/>
          </a:bodyPr>
          <a:lstStyle/>
          <a:p>
            <a:pPr marL="228600" lvl="8">
              <a:spcBef>
                <a:spcPts val="1000"/>
              </a:spcBef>
              <a:buNone/>
            </a:pPr>
            <a:r>
              <a:rPr lang="ru-RU" sz="2400" b="1" dirty="0"/>
              <a:t>«Светофор»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    Применяется для самооценки детьми своего внутреннего состояния и самочувствия по отношению к выполняемым на уроке заданиям</a:t>
            </a:r>
            <a:r>
              <a:rPr lang="ru-RU" sz="2400" dirty="0" smtClean="0"/>
              <a:t>.</a:t>
            </a:r>
            <a:endParaRPr lang="ru-RU" sz="2400" b="1" dirty="0" smtClean="0"/>
          </a:p>
          <a:p>
            <a:endParaRPr lang="ru-RU" sz="2400" dirty="0"/>
          </a:p>
          <a:p>
            <a:pPr>
              <a:buNone/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98500" y="287189"/>
            <a:ext cx="7727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ПРИЕМЫ ОЦЕНИВАНИЯ ЗНАНИЙ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" name="Picture 2" descr="G:\выступление\20181017_10282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2357430"/>
            <a:ext cx="8046156" cy="41973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9072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64" cy="6875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«ГОВОРЯЩИЕ РИСУНКИ»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1-я ступенька – ученик не понял новое знание, ничего не запомнил, у него осталось много вопросов; с самостоятельной работой на уроке не справился;</a:t>
            </a:r>
          </a:p>
          <a:p>
            <a:pPr marL="0" indent="0">
              <a:buNone/>
            </a:pPr>
            <a:r>
              <a:rPr lang="ru-RU" dirty="0" smtClean="0"/>
              <a:t>2-я и 3-я ступеньки – у ученика остались вопросы по новой теме, в самостоятельной работе были допущены ошибки;</a:t>
            </a:r>
          </a:p>
          <a:p>
            <a:pPr marL="0" indent="0">
              <a:buNone/>
            </a:pPr>
            <a:r>
              <a:rPr lang="ru-RU" dirty="0" smtClean="0"/>
              <a:t>4-я ступенька – ученик хорошо усвоил новое знание и может его рассказать, в самостоятельной работе ошибок не допустил.</a:t>
            </a:r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32" y="5715016"/>
            <a:ext cx="2214578" cy="9311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388" y="5643578"/>
            <a:ext cx="2143125" cy="10477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858"/>
            <a:ext cx="9144064" cy="6875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САМООЦЕНКА  ДЕЯТЕЛЬНОСТИ</a:t>
            </a:r>
            <a:endParaRPr lang="ru-RU" sz="4000" b="1" dirty="0"/>
          </a:p>
        </p:txBody>
      </p:sp>
      <p:pic>
        <p:nvPicPr>
          <p:cNvPr id="4098" name="Picture 2" descr="C:\Documents and Settings\Елена\Рабочий стол\jpg99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857224" y="1071546"/>
            <a:ext cx="3429024" cy="450059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42910" y="5857892"/>
            <a:ext cx="371477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 smtClean="0">
                <a:latin typeface="+mj-lt"/>
                <a:ea typeface="+mj-ea"/>
                <a:cs typeface="+mj-cs"/>
              </a:rPr>
              <a:t>Окружающий мир, 1 класс,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 err="1" smtClean="0">
                <a:latin typeface="+mj-lt"/>
                <a:ea typeface="+mj-ea"/>
                <a:cs typeface="+mj-cs"/>
              </a:rPr>
              <a:t>р</a:t>
            </a:r>
            <a:r>
              <a:rPr kumimoji="0" lang="ru-RU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абочая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тетрадь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G:\выступление\20181017_12311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058705" y="2013468"/>
            <a:ext cx="4527049" cy="26432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7"/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64" cy="6875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САМООЦЕНКИ В НАЧАЛЬНОЙ ШКОЛЕ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158" y="1714488"/>
            <a:ext cx="4214842" cy="42182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/>
              <a:t>Алгоритм самооценки </a:t>
            </a:r>
            <a:r>
              <a:rPr lang="ru-RU" sz="1800" b="1" i="1" u="sng" dirty="0"/>
              <a:t>в первом </a:t>
            </a:r>
            <a:r>
              <a:rPr lang="ru-RU" sz="1800" b="1" i="1" u="sng" dirty="0" smtClean="0"/>
              <a:t>классе</a:t>
            </a:r>
            <a:endParaRPr lang="en-US" sz="1800" b="1" dirty="0"/>
          </a:p>
          <a:p>
            <a:pPr lvl="0"/>
            <a:r>
              <a:rPr lang="ru-RU" sz="1800" b="1" dirty="0"/>
              <a:t>Какое было задание? (Учимся вспоминать цель работы</a:t>
            </a:r>
            <a:r>
              <a:rPr lang="ru-RU" sz="1800" b="1" dirty="0" smtClean="0"/>
              <a:t>.)</a:t>
            </a:r>
            <a:endParaRPr lang="en-US" sz="1800" b="1" dirty="0"/>
          </a:p>
          <a:p>
            <a:pPr lvl="0"/>
            <a:r>
              <a:rPr lang="ru-RU" sz="1800" b="1" dirty="0"/>
              <a:t>Удалось выполнить задание? (Учимся сравнивать результат с целью</a:t>
            </a:r>
            <a:r>
              <a:rPr lang="ru-RU" sz="1800" b="1" dirty="0" smtClean="0"/>
              <a:t>.)</a:t>
            </a:r>
            <a:endParaRPr lang="en-US" sz="1800" b="1" dirty="0"/>
          </a:p>
          <a:p>
            <a:pPr lvl="0"/>
            <a:r>
              <a:rPr lang="ru-RU" sz="1800" b="1" dirty="0"/>
              <a:t>Задание выполнено верно или не совсем? (Учимся находить и признавать ошибки</a:t>
            </a:r>
            <a:r>
              <a:rPr lang="ru-RU" sz="1800" b="1" dirty="0" smtClean="0"/>
              <a:t>.)</a:t>
            </a:r>
            <a:endParaRPr lang="en-US" sz="1800" b="1" dirty="0"/>
          </a:p>
          <a:p>
            <a:pPr lvl="0"/>
            <a:r>
              <a:rPr lang="ru-RU" sz="1800" b="1" dirty="0"/>
              <a:t>Выполнил самостоятельно или с чьей-то помощью? (Учимся оценивать процесс.)</a:t>
            </a:r>
            <a:endParaRPr lang="en-US" sz="1800" b="1" dirty="0"/>
          </a:p>
          <a:p>
            <a:endParaRPr lang="en-US" sz="1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1714488"/>
            <a:ext cx="4214842" cy="35718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i="1" dirty="0"/>
              <a:t>Алгоритм самооценки </a:t>
            </a:r>
            <a:r>
              <a:rPr lang="ru-RU" sz="1800" b="1" i="1" u="sng" dirty="0"/>
              <a:t>во 2-4  класса</a:t>
            </a:r>
            <a:r>
              <a:rPr lang="ru-RU" sz="1800" b="1" i="1" dirty="0"/>
              <a:t>х </a:t>
            </a:r>
            <a:endParaRPr lang="en-US" sz="1800" b="1" i="1" dirty="0"/>
          </a:p>
          <a:p>
            <a:pPr lvl="0"/>
            <a:r>
              <a:rPr lang="ru-RU" sz="1800" b="1" dirty="0"/>
              <a:t>Какое было задание? (Учимся вспоминать цель работы.)</a:t>
            </a:r>
            <a:endParaRPr lang="en-US" sz="1800" b="1" dirty="0"/>
          </a:p>
          <a:p>
            <a:pPr lvl="0"/>
            <a:r>
              <a:rPr lang="ru-RU" sz="1800" b="1" dirty="0"/>
              <a:t>Удалось выполнить задание? (Учимся сравнивать результат с целью.) </a:t>
            </a:r>
          </a:p>
          <a:p>
            <a:pPr lvl="0"/>
            <a:r>
              <a:rPr lang="ru-RU" sz="1800" b="1" dirty="0" smtClean="0"/>
              <a:t>Задание </a:t>
            </a:r>
            <a:r>
              <a:rPr lang="ru-RU" sz="1800" b="1" dirty="0"/>
              <a:t>выполнено верно или не совсем? (Учимся находить и признавать ошибки</a:t>
            </a:r>
            <a:r>
              <a:rPr lang="ru-RU" sz="1800" b="1" dirty="0" smtClean="0"/>
              <a:t>.)</a:t>
            </a:r>
            <a:endParaRPr lang="en-US" sz="1800" b="1" dirty="0"/>
          </a:p>
          <a:p>
            <a:pPr lvl="0"/>
            <a:r>
              <a:rPr lang="ru-RU" sz="1800" b="1" dirty="0"/>
              <a:t>Выполнил самостоятельно или с чьей-то помощью? (Учимся оценивать процесс</a:t>
            </a:r>
            <a:r>
              <a:rPr lang="ru-RU" sz="1800" b="1" dirty="0" smtClean="0"/>
              <a:t>.)</a:t>
            </a:r>
            <a:endParaRPr lang="en-US" sz="1800" b="1" dirty="0"/>
          </a:p>
          <a:p>
            <a:r>
              <a:rPr lang="ru-RU" sz="1800" b="1" u="sng" dirty="0">
                <a:solidFill>
                  <a:srgbClr val="C00000"/>
                </a:solidFill>
              </a:rPr>
              <a:t>Как мы различаем отметки и оценки</a:t>
            </a:r>
            <a:r>
              <a:rPr lang="ru-RU" sz="1800" b="1" u="sng" dirty="0" smtClean="0">
                <a:solidFill>
                  <a:srgbClr val="C00000"/>
                </a:solidFill>
              </a:rPr>
              <a:t>?</a:t>
            </a:r>
            <a:endParaRPr lang="en-US" sz="1800" b="1" u="sng" dirty="0">
              <a:solidFill>
                <a:srgbClr val="C00000"/>
              </a:solidFill>
            </a:endParaRPr>
          </a:p>
          <a:p>
            <a:r>
              <a:rPr lang="ru-RU" sz="1800" b="1" u="sng" dirty="0">
                <a:solidFill>
                  <a:srgbClr val="C00000"/>
                </a:solidFill>
              </a:rPr>
              <a:t>Какую себе поставишь отметку?</a:t>
            </a:r>
            <a:endParaRPr lang="en-US" sz="18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1800" b="1" dirty="0"/>
          </a:p>
          <a:p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887113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7"/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" y="-17858"/>
            <a:ext cx="9144064" cy="6875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Листы индивидуальных достижений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762000" algn="l"/>
              </a:tabLs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Фамилия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имя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85720" y="2643182"/>
          <a:ext cx="8001056" cy="3738148"/>
        </p:xfrm>
        <a:graphic>
          <a:graphicData uri="http://schemas.openxmlformats.org/drawingml/2006/table">
            <a:tbl>
              <a:tblPr firstRow="1" firstCol="1" bandRow="1"/>
              <a:tblGrid>
                <a:gridCol w="37402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47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72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34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Утверждения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Очень уверенно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Уверенно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Неуверенно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4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 могу решить задачу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4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 могу</a:t>
                      </a:r>
                      <a:r>
                        <a:rPr lang="ru-RU" sz="1800" b="1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построить схему к задаче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4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 смогу</a:t>
                      </a:r>
                      <a:r>
                        <a:rPr lang="ru-RU" sz="1800" b="1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сам (а) придумать задачу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936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7"/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858"/>
            <a:ext cx="9144064" cy="6875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КЛАСТЕРНЫЕ КАРТЫ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1357299"/>
            <a:ext cx="3514692" cy="30718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       Есть у русского народа «живой цветок». Вместо лепестков – произведения устного народного творчества (фольклора). Вспомни, с какими произведениями фольклора вы познакомились, впиши их на свободные лепестки.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clipart-library.com/img/972478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714488"/>
            <a:ext cx="4857784" cy="4357718"/>
          </a:xfrm>
          <a:prstGeom prst="rect">
            <a:avLst/>
          </a:prstGeom>
          <a:noFill/>
          <a:ln>
            <a:noFill/>
          </a:ln>
        </p:spPr>
      </p:pic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2000232" y="3714752"/>
            <a:ext cx="1228725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ФОЛЬКЛОР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C:\Users\Дарья\Desktop\kbyttt.pn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2132" y="4500570"/>
            <a:ext cx="657225" cy="1590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7"/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" y="-17858"/>
            <a:ext cx="9144064" cy="6875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СОСТАВЛЕНИЕ ТЕСТОВ</a:t>
            </a:r>
            <a:endParaRPr lang="ru-RU" b="1" dirty="0"/>
          </a:p>
        </p:txBody>
      </p:sp>
      <p:pic>
        <p:nvPicPr>
          <p:cNvPr id="1026" name="Picture 2" descr="C:\Documents and Settings\Елена\Рабочий стол\jpg98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1571612"/>
            <a:ext cx="4071966" cy="495614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7"/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" y="53604"/>
            <a:ext cx="9144064" cy="6875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6" descr="hIk8qB-eNTbk2bNGzx-BbNfPzRWhUO3SHe1Pz9tz7EfSCO8MNy7r7OCWkps8ZzrJvmpyTkVIl1ZkdhynELmna6w_Pg_qC6zRUj5N3g-PEqovicqbX6Dp7llGwDQ7zrpkxQ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5786" y="714356"/>
            <a:ext cx="7715304" cy="5091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7"/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" y="-17858"/>
            <a:ext cx="9144064" cy="6875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обеспечивает обратную связь, комментируя деятельность учащихся.</a:t>
            </a:r>
          </a:p>
          <a:p>
            <a:r>
              <a:rPr lang="ru-RU" dirty="0" smtClean="0"/>
              <a:t>активизирует  участие  учеников в организации процесса собственного обучения.</a:t>
            </a:r>
          </a:p>
          <a:p>
            <a:r>
              <a:rPr lang="ru-RU" dirty="0" smtClean="0"/>
              <a:t>создает условия, способствующие повышению учебной мотивации </a:t>
            </a:r>
          </a:p>
          <a:p>
            <a:r>
              <a:rPr lang="ru-RU" dirty="0" smtClean="0"/>
              <a:t>способствует развитию способности обучающихся к </a:t>
            </a:r>
            <a:r>
              <a:rPr lang="ru-RU" dirty="0" err="1" smtClean="0"/>
              <a:t>самооцениванию</a:t>
            </a:r>
            <a:r>
              <a:rPr lang="ru-RU" dirty="0" smtClean="0"/>
              <a:t> и улучшению собственных результатов.</a:t>
            </a:r>
          </a:p>
          <a:p>
            <a:r>
              <a:rPr lang="ru-RU" dirty="0" smtClean="0"/>
              <a:t>стимулирует учителя на применение  методик и инструментов обучения в зависимости от изменения результатов  учащихся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ПРИМЕНЕНИЕ ЭЛЕМЕНТОВ ТЕХНОЛОГИИ ФОРМИРУЮЩЕГО ОЦЕНИВАНИЯ </a:t>
            </a:r>
            <a:br>
              <a:rPr lang="ru-RU" sz="3200" b="1" dirty="0" smtClean="0"/>
            </a:br>
            <a:endParaRPr lang="ru-RU" sz="32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screen">
            <a:lum bright="4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" y="0"/>
            <a:ext cx="9144064" cy="6875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72" y="4857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dirty="0" smtClean="0">
                <a:latin typeface="+mj-lt"/>
                <a:ea typeface="+mj-ea"/>
                <a:cs typeface="+mj-cs"/>
              </a:rPr>
              <a:t>БЛАГОДАРЮ ЗА ВНИМАНИЕ!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G:\день учителя\20171011_12115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ChangeAspect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604"/>
            <a:ext cx="9144064" cy="6875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G:\день учителя\800px-Rybinskfilial_korp1-520x245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8596" y="1428736"/>
            <a:ext cx="3942210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2" descr="G:\день учителя\20181011_16520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428736"/>
            <a:ext cx="3810026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ИСТОЧНИКИ  МОЕГО ПЕДАГОГИЧЕСКОГО ОПЫТА</a:t>
            </a:r>
            <a:endParaRPr lang="ru-RU" sz="3200" b="1" dirty="0"/>
          </a:p>
        </p:txBody>
      </p:sp>
      <p:pic>
        <p:nvPicPr>
          <p:cNvPr id="10" name="Picture 3" descr="G:\ПЕДДЕБЮТ СКАНЫ, ПРЕЗЕНТАЦИЯ\jpg98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93723">
            <a:off x="4053073" y="4473150"/>
            <a:ext cx="2317398" cy="1643898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11" name="Picture 4" descr="G:\ПЕДДЕБЮТ СКАНЫ, ПРЕЗЕНТАЦИЯ\jpg987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75746">
            <a:off x="2187556" y="4321124"/>
            <a:ext cx="2471106" cy="171451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3714752"/>
            <a:ext cx="371477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РЫБИНСКИЙ</a:t>
            </a:r>
            <a:r>
              <a:rPr kumimoji="0" lang="ru-RU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ПРОФЕССИОНАЛЬНО-ПЕДАГОГИЧЕСКИЙ КОЛЛЕДЖ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929190" y="3643314"/>
            <a:ext cx="371477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МБОУ</a:t>
            </a:r>
            <a:r>
              <a:rPr kumimoji="0" lang="ru-RU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СШ №1 г. ПОШЕХОНЬЕ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143108" y="6215082"/>
            <a:ext cx="4214842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КУРСЫ</a:t>
            </a:r>
            <a:r>
              <a:rPr kumimoji="0" lang="ru-RU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ПОВЫШЕНИЯ КВАЛИФИКАЦИИ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7"/>
          <p:cNvPicPr>
            <a:picLocks noChangeAspect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604"/>
            <a:ext cx="9144064" cy="6875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182" y="2786058"/>
            <a:ext cx="5241063" cy="39287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1"/>
            <a:ext cx="3897005" cy="54292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85720" y="5786454"/>
            <a:ext cx="335758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ПРОЕКТ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«БУКВА МОЕГО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ИМЕНИ»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1" name="Заголовок 6"/>
          <p:cNvSpPr>
            <a:spLocks noGrp="1"/>
          </p:cNvSpPr>
          <p:nvPr>
            <p:ph type="title"/>
          </p:nvPr>
        </p:nvSpPr>
        <p:spPr>
          <a:xfrm>
            <a:off x="4500562" y="642918"/>
            <a:ext cx="4257676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ПРОЕКТНО-ИССЛЕДОВАТЕЛЬСКАЯ ДЕЯТЕЛЬНОСТЬ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7"/>
          <p:cNvPicPr>
            <a:picLocks noChangeAspect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" y="53604"/>
            <a:ext cx="9144064" cy="6875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44" y="142852"/>
            <a:ext cx="5872101" cy="46341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5" name="Picture 5" descr="G:\день учителя\20180228_10171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56" y="14716204"/>
            <a:ext cx="13553927" cy="10165445"/>
          </a:xfrm>
          <a:prstGeom prst="rect">
            <a:avLst/>
          </a:prstGeom>
          <a:noFill/>
        </p:spPr>
      </p:pic>
      <p:pic>
        <p:nvPicPr>
          <p:cNvPr id="5" name="Picture 2" descr="G:\день учителя\20180228_10171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2857496"/>
            <a:ext cx="5143535" cy="38576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Заголовок 6"/>
          <p:cNvSpPr>
            <a:spLocks noGrp="1"/>
          </p:cNvSpPr>
          <p:nvPr>
            <p:ph type="title"/>
          </p:nvPr>
        </p:nvSpPr>
        <p:spPr>
          <a:xfrm>
            <a:off x="6000760" y="571480"/>
            <a:ext cx="3143240" cy="135731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РАБОТА В ПАРАХ, ГРУППАХ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" y="-17858"/>
            <a:ext cx="9144064" cy="6875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ФОРМИРУЮЩЕЕ  ОЦЕНИВАНИЕ</a:t>
            </a:r>
            <a:r>
              <a:rPr lang="ru-RU" sz="3600" dirty="0" smtClean="0"/>
              <a:t> </a:t>
            </a:r>
            <a:r>
              <a:rPr lang="en-US" sz="3600" dirty="0" smtClean="0"/>
              <a:t> 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(</a:t>
            </a:r>
            <a:r>
              <a:rPr lang="en-US" sz="3600" i="1" dirty="0" err="1" smtClean="0">
                <a:solidFill>
                  <a:srgbClr val="FF0000"/>
                </a:solidFill>
              </a:rPr>
              <a:t>formativ</a:t>
            </a:r>
            <a:r>
              <a:rPr lang="ru-RU" sz="3600" i="1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57430"/>
            <a:ext cx="8229600" cy="221457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+mj-lt"/>
              </a:rPr>
              <a:t>Оценка применяется для получения данных о текущем состоянии для определения ближайших шагов в направлении улучшения</a:t>
            </a:r>
            <a:endParaRPr lang="ru-RU" b="1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858"/>
            <a:ext cx="9144064" cy="6875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>
            <a:noAutofit/>
          </a:bodyPr>
          <a:lstStyle/>
          <a:p>
            <a:r>
              <a:rPr lang="ru-RU" altLang="ru-RU" sz="4000" b="1" dirty="0" smtClean="0">
                <a:solidFill>
                  <a:srgbClr val="FF0000"/>
                </a:solidFill>
              </a:rPr>
              <a:t/>
            </a:r>
            <a:br>
              <a:rPr lang="ru-RU" altLang="ru-RU" sz="4000" b="1" dirty="0" smtClean="0">
                <a:solidFill>
                  <a:srgbClr val="FF0000"/>
                </a:solidFill>
              </a:rPr>
            </a:br>
            <a:r>
              <a:rPr lang="ru-RU" altLang="ru-RU" sz="4000" b="1" dirty="0" smtClean="0"/>
              <a:t>1 КЛАСС:</a:t>
            </a:r>
            <a:br>
              <a:rPr lang="ru-RU" altLang="ru-RU" sz="4000" b="1" dirty="0" smtClean="0"/>
            </a:br>
            <a:r>
              <a:rPr lang="ru-RU" altLang="ru-RU" sz="4000" b="1" dirty="0" smtClean="0"/>
              <a:t> БЕЗОТМЕТОЧНОЕ ОБУЧЕНИЕ</a:t>
            </a: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sz="4000" dirty="0" smtClean="0"/>
              <a:t> </a:t>
            </a:r>
          </a:p>
        </p:txBody>
      </p:sp>
      <p:sp>
        <p:nvSpPr>
          <p:cNvPr id="28675" name="Содержимое 4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135563"/>
          </a:xfrm>
        </p:spPr>
        <p:txBody>
          <a:bodyPr/>
          <a:lstStyle/>
          <a:p>
            <a:r>
              <a:rPr lang="ru-RU" altLang="ru-RU" sz="2800" b="1" dirty="0" smtClean="0"/>
              <a:t>Основная цель: </a:t>
            </a:r>
            <a:r>
              <a:rPr lang="ru-RU" altLang="ru-RU" sz="2400" dirty="0" smtClean="0"/>
              <a:t>сформировать и развить оценочную деятельность детей, сделать педагогический процесс гуманным и направленным на развитие личности ребенка. </a:t>
            </a:r>
          </a:p>
          <a:p>
            <a:r>
              <a:rPr lang="ru-RU" altLang="ru-RU" sz="2800" b="1" dirty="0" smtClean="0"/>
              <a:t>Функции </a:t>
            </a:r>
            <a:r>
              <a:rPr lang="ru-RU" altLang="ru-RU" sz="2800" b="1" dirty="0" err="1" smtClean="0"/>
              <a:t>безотметочного</a:t>
            </a:r>
            <a:r>
              <a:rPr lang="ru-RU" altLang="ru-RU" sz="2800" b="1" dirty="0" smtClean="0"/>
              <a:t> обучения:</a:t>
            </a:r>
            <a:endParaRPr lang="ru-RU" altLang="ru-RU" sz="2800" dirty="0" smtClean="0"/>
          </a:p>
          <a:p>
            <a:r>
              <a:rPr lang="ru-RU" altLang="ru-RU" sz="2000" b="1" dirty="0" err="1" smtClean="0"/>
              <a:t>Здоорвьесберегающая</a:t>
            </a:r>
            <a:r>
              <a:rPr lang="ru-RU" altLang="ru-RU" sz="2000" dirty="0" smtClean="0"/>
              <a:t> – опирается на технологию педагогической поддержки, основывается на эмоционально доброжелательном фоне оценивания.</a:t>
            </a:r>
          </a:p>
          <a:p>
            <a:r>
              <a:rPr lang="ru-RU" altLang="ru-RU" sz="2000" b="1" dirty="0" smtClean="0"/>
              <a:t>Психологическая </a:t>
            </a:r>
            <a:r>
              <a:rPr lang="ru-RU" altLang="ru-RU" sz="2000" dirty="0" smtClean="0"/>
              <a:t>– связана с развитием адекватной самооценки, которая способствует успешной адаптации.</a:t>
            </a:r>
          </a:p>
          <a:p>
            <a:r>
              <a:rPr lang="ru-RU" altLang="ru-RU" sz="2000" b="1" dirty="0" smtClean="0"/>
              <a:t>Динамическая </a:t>
            </a:r>
            <a:r>
              <a:rPr lang="ru-RU" altLang="ru-RU" sz="2000" dirty="0" smtClean="0"/>
              <a:t>– связана с формированием целостного понятия об оценочной деятельности.</a:t>
            </a:r>
          </a:p>
          <a:p>
            <a:endParaRPr lang="ru-RU" alt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7"/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64" cy="6875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ВОЛШЕБНЫЕ  ЛИНЕЕЧКИ</a:t>
            </a:r>
            <a:endParaRPr lang="ru-RU" sz="4000" b="1" dirty="0"/>
          </a:p>
        </p:txBody>
      </p:sp>
      <p:pic>
        <p:nvPicPr>
          <p:cNvPr id="2050" name="Picture 2" descr="C:\Documents and Settings\Елена\Рабочий стол\jpg99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285860"/>
            <a:ext cx="5286412" cy="211456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2051" name="Picture 3" descr="C:\Documents and Settings\Елена\Рабочий стол\jpg99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3643314"/>
            <a:ext cx="5929354" cy="242889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7"/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" y="0"/>
            <a:ext cx="9144064" cy="6875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ВОЛШЕБНЫЕ  ЛИНЕЕЧКИ</a:t>
            </a:r>
            <a:endParaRPr lang="ru-RU" sz="4000" b="1" dirty="0"/>
          </a:p>
        </p:txBody>
      </p:sp>
      <p:pic>
        <p:nvPicPr>
          <p:cNvPr id="3074" name="Picture 2" descr="C:\Documents and Settings\Елена\Рабочий стол\jpg99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1214422"/>
            <a:ext cx="4857784" cy="525165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</TotalTime>
  <Words>436</Words>
  <Application>Microsoft Office PowerPoint</Application>
  <PresentationFormat>Экран (4:3)</PresentationFormat>
  <Paragraphs>77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Муниципальное бюджетное общеобразовательное учреждение  средняя школа №1 г. Пошехонье Ярославской области</vt:lpstr>
      <vt:lpstr>Презентация PowerPoint</vt:lpstr>
      <vt:lpstr>ИСТОЧНИКИ  МОЕГО ПЕДАГОГИЧЕСКОГО ОПЫТА</vt:lpstr>
      <vt:lpstr>ПРОЕКТНО-ИССЛЕДОВАТЕЛЬСКАЯ ДЕЯТЕЛЬНОСТЬ</vt:lpstr>
      <vt:lpstr>РАБОТА В ПАРАХ, ГРУППАХ </vt:lpstr>
      <vt:lpstr>ФОРМИРУЮЩЕЕ  ОЦЕНИВАНИЕ   (formativ)</vt:lpstr>
      <vt:lpstr> 1 КЛАСС:  БЕЗОТМЕТОЧНОЕ ОБУЧЕНИЕ  </vt:lpstr>
      <vt:lpstr>ВОЛШЕБНЫЕ  ЛИНЕЕЧКИ</vt:lpstr>
      <vt:lpstr>ВОЛШЕБНЫЕ  ЛИНЕЕЧКИ</vt:lpstr>
      <vt:lpstr>Презентация PowerPoint</vt:lpstr>
      <vt:lpstr>«ГОВОРЯЩИЕ РИСУНКИ»</vt:lpstr>
      <vt:lpstr>САМООЦЕНКА  ДЕЯТЕЛЬНОСТИ</vt:lpstr>
      <vt:lpstr>АЛГОРИТМ САМООЦЕНКИ В НАЧАЛЬНОЙ ШКОЛЕ</vt:lpstr>
      <vt:lpstr>Листы индивидуальных достижений</vt:lpstr>
      <vt:lpstr>КЛАСТЕРНЫЕ КАРТЫ</vt:lpstr>
      <vt:lpstr>СОСТАВЛЕНИЕ ТЕСТОВ</vt:lpstr>
      <vt:lpstr>Презентация PowerPoint</vt:lpstr>
      <vt:lpstr>ПРИМЕНЕНИЕ ЭЛЕМЕНТОВ ТЕХНОЛОГИИ ФОРМИРУЮЩЕГО ОЦЕНИВАНИЯ  </vt:lpstr>
      <vt:lpstr>Презентация PowerPoint</vt:lpstr>
    </vt:vector>
  </TitlesOfParts>
  <Company>Russia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ЗДЕСЬ ПРОШЛИ МОИ ШКОЛЬНЫЕ ГОДЫ ЧУДЕСНЫЕ</dc:title>
  <dc:creator>Елена</dc:creator>
  <cp:lastModifiedBy>Татьяна Александровна Лейнганг</cp:lastModifiedBy>
  <cp:revision>100</cp:revision>
  <dcterms:created xsi:type="dcterms:W3CDTF">2018-10-11T18:15:23Z</dcterms:created>
  <dcterms:modified xsi:type="dcterms:W3CDTF">2018-11-08T07:52:17Z</dcterms:modified>
</cp:coreProperties>
</file>