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59" r:id="rId3"/>
    <p:sldId id="261" r:id="rId4"/>
    <p:sldId id="283" r:id="rId5"/>
    <p:sldId id="284" r:id="rId6"/>
    <p:sldId id="265" r:id="rId7"/>
    <p:sldId id="266" r:id="rId8"/>
    <p:sldId id="267" r:id="rId9"/>
    <p:sldId id="276" r:id="rId10"/>
    <p:sldId id="277" r:id="rId11"/>
    <p:sldId id="278" r:id="rId12"/>
    <p:sldId id="280" r:id="rId13"/>
    <p:sldId id="279" r:id="rId14"/>
    <p:sldId id="281" r:id="rId15"/>
    <p:sldId id="271" r:id="rId16"/>
    <p:sldId id="272" r:id="rId17"/>
    <p:sldId id="282" r:id="rId18"/>
    <p:sldId id="270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A50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4991E8-C6D1-4DAC-BC65-DAEA9E19D11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1B1AD91-443E-4343-9839-21A01478D3DF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Коммуникация</a:t>
          </a:r>
          <a:endParaRPr lang="ru-RU" dirty="0">
            <a:solidFill>
              <a:srgbClr val="C00000"/>
            </a:solidFill>
          </a:endParaRPr>
        </a:p>
      </dgm:t>
    </dgm:pt>
    <dgm:pt modelId="{6304B66E-3442-46E2-90B2-CA98C3FFE6C5}" type="parTrans" cxnId="{F5C6AB01-69A2-4613-8D2B-25189970939A}">
      <dgm:prSet/>
      <dgm:spPr/>
      <dgm:t>
        <a:bodyPr/>
        <a:lstStyle/>
        <a:p>
          <a:endParaRPr lang="ru-RU"/>
        </a:p>
      </dgm:t>
    </dgm:pt>
    <dgm:pt modelId="{010D753C-C809-4B57-B382-0E86DA729CAA}" type="sibTrans" cxnId="{F5C6AB01-69A2-4613-8D2B-25189970939A}">
      <dgm:prSet/>
      <dgm:spPr/>
      <dgm:t>
        <a:bodyPr/>
        <a:lstStyle/>
        <a:p>
          <a:endParaRPr lang="ru-RU"/>
        </a:p>
      </dgm:t>
    </dgm:pt>
    <dgm:pt modelId="{A16BBE7A-0B4E-481B-BB12-1BE43233A1D3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Кооперация</a:t>
          </a:r>
          <a:endParaRPr lang="ru-RU" dirty="0">
            <a:solidFill>
              <a:srgbClr val="C00000"/>
            </a:solidFill>
          </a:endParaRPr>
        </a:p>
      </dgm:t>
    </dgm:pt>
    <dgm:pt modelId="{CCFBC35E-B098-4C62-A560-DCEECBF599C3}" type="parTrans" cxnId="{C9EEC06F-E6A4-4A12-A2B5-C6CA63AB672A}">
      <dgm:prSet/>
      <dgm:spPr/>
      <dgm:t>
        <a:bodyPr/>
        <a:lstStyle/>
        <a:p>
          <a:endParaRPr lang="ru-RU"/>
        </a:p>
      </dgm:t>
    </dgm:pt>
    <dgm:pt modelId="{4F2724A8-0BA4-4C2A-B4FE-129696A11B67}" type="sibTrans" cxnId="{C9EEC06F-E6A4-4A12-A2B5-C6CA63AB672A}">
      <dgm:prSet/>
      <dgm:spPr/>
      <dgm:t>
        <a:bodyPr/>
        <a:lstStyle/>
        <a:p>
          <a:endParaRPr lang="ru-RU"/>
        </a:p>
      </dgm:t>
    </dgm:pt>
    <dgm:pt modelId="{733FE1D5-AA7F-45C6-986A-E3C65BC2B95A}">
      <dgm:prSet phldrT="[Текст]"/>
      <dgm:spPr>
        <a:solidFill>
          <a:srgbClr val="FF9933"/>
        </a:solidFill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Креативность</a:t>
          </a:r>
          <a:endParaRPr lang="ru-RU" dirty="0">
            <a:solidFill>
              <a:srgbClr val="C00000"/>
            </a:solidFill>
          </a:endParaRPr>
        </a:p>
      </dgm:t>
    </dgm:pt>
    <dgm:pt modelId="{8E33BB24-6FD2-4E6F-90A0-28A606ADA715}" type="parTrans" cxnId="{754A97ED-8E95-4FC0-B154-26C5AB17D3AF}">
      <dgm:prSet/>
      <dgm:spPr/>
      <dgm:t>
        <a:bodyPr/>
        <a:lstStyle/>
        <a:p>
          <a:endParaRPr lang="ru-RU"/>
        </a:p>
      </dgm:t>
    </dgm:pt>
    <dgm:pt modelId="{49B4A327-7D6C-40CB-91D5-69174FDAAB16}" type="sibTrans" cxnId="{754A97ED-8E95-4FC0-B154-26C5AB17D3AF}">
      <dgm:prSet/>
      <dgm:spPr/>
      <dgm:t>
        <a:bodyPr/>
        <a:lstStyle/>
        <a:p>
          <a:endParaRPr lang="ru-RU"/>
        </a:p>
      </dgm:t>
    </dgm:pt>
    <dgm:pt modelId="{69F7DCC8-4123-44D7-9176-5808AFE36078}">
      <dgm:prSet phldrT="[Текст]"/>
      <dgm:spPr>
        <a:solidFill>
          <a:srgbClr val="FF6600"/>
        </a:solidFill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Критическое мышление</a:t>
          </a:r>
          <a:endParaRPr lang="ru-RU" dirty="0">
            <a:solidFill>
              <a:srgbClr val="C00000"/>
            </a:solidFill>
          </a:endParaRPr>
        </a:p>
      </dgm:t>
    </dgm:pt>
    <dgm:pt modelId="{7009E01A-9420-4DB7-93D7-2905EF04DA75}" type="parTrans" cxnId="{08AAEAE5-744D-4225-B13A-94FB9843A583}">
      <dgm:prSet/>
      <dgm:spPr/>
      <dgm:t>
        <a:bodyPr/>
        <a:lstStyle/>
        <a:p>
          <a:endParaRPr lang="ru-RU"/>
        </a:p>
      </dgm:t>
    </dgm:pt>
    <dgm:pt modelId="{33206F3A-9760-4782-991D-464A5FC92AA6}" type="sibTrans" cxnId="{08AAEAE5-744D-4225-B13A-94FB9843A583}">
      <dgm:prSet/>
      <dgm:spPr/>
      <dgm:t>
        <a:bodyPr/>
        <a:lstStyle/>
        <a:p>
          <a:endParaRPr lang="ru-RU"/>
        </a:p>
      </dgm:t>
    </dgm:pt>
    <dgm:pt modelId="{CB7D66F0-529E-4398-9E98-A11637F656DA}" type="pres">
      <dgm:prSet presAssocID="{3D4991E8-C6D1-4DAC-BC65-DAEA9E19D118}" presName="linearFlow" presStyleCnt="0">
        <dgm:presLayoutVars>
          <dgm:dir/>
          <dgm:resizeHandles val="exact"/>
        </dgm:presLayoutVars>
      </dgm:prSet>
      <dgm:spPr/>
    </dgm:pt>
    <dgm:pt modelId="{81610454-73FF-46B7-8B0B-7B75EEDA1C24}" type="pres">
      <dgm:prSet presAssocID="{51B1AD91-443E-4343-9839-21A01478D3DF}" presName="composite" presStyleCnt="0"/>
      <dgm:spPr/>
    </dgm:pt>
    <dgm:pt modelId="{C445A513-1AB2-4B86-A0C4-1DE7D5A34F95}" type="pres">
      <dgm:prSet presAssocID="{51B1AD91-443E-4343-9839-21A01478D3DF}" presName="imgShp" presStyleLbl="fgImgPlace1" presStyleIdx="0" presStyleCnt="4"/>
      <dgm:spPr/>
    </dgm:pt>
    <dgm:pt modelId="{8B97A1E2-6EB1-4611-8E0D-0E7744AF0AA6}" type="pres">
      <dgm:prSet presAssocID="{51B1AD91-443E-4343-9839-21A01478D3DF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08C1B-ACD2-4AC4-9FB2-425A173D99FA}" type="pres">
      <dgm:prSet presAssocID="{010D753C-C809-4B57-B382-0E86DA729CAA}" presName="spacing" presStyleCnt="0"/>
      <dgm:spPr/>
    </dgm:pt>
    <dgm:pt modelId="{ACC84110-DF35-410E-8549-D00950FC6C8F}" type="pres">
      <dgm:prSet presAssocID="{A16BBE7A-0B4E-481B-BB12-1BE43233A1D3}" presName="composite" presStyleCnt="0"/>
      <dgm:spPr/>
    </dgm:pt>
    <dgm:pt modelId="{8EE278B2-0840-49D8-82DF-2F664DB36749}" type="pres">
      <dgm:prSet presAssocID="{A16BBE7A-0B4E-481B-BB12-1BE43233A1D3}" presName="imgShp" presStyleLbl="fgImgPlace1" presStyleIdx="1" presStyleCnt="4"/>
      <dgm:spPr/>
    </dgm:pt>
    <dgm:pt modelId="{4C840047-0FE7-47D8-88FC-C6743E7EE58F}" type="pres">
      <dgm:prSet presAssocID="{A16BBE7A-0B4E-481B-BB12-1BE43233A1D3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D8231-F6D9-4BE3-BD5D-2AA6DCC0EE74}" type="pres">
      <dgm:prSet presAssocID="{4F2724A8-0BA4-4C2A-B4FE-129696A11B67}" presName="spacing" presStyleCnt="0"/>
      <dgm:spPr/>
    </dgm:pt>
    <dgm:pt modelId="{E4AAFB7C-100F-4B59-A2E1-C4A4FBB5809B}" type="pres">
      <dgm:prSet presAssocID="{733FE1D5-AA7F-45C6-986A-E3C65BC2B95A}" presName="composite" presStyleCnt="0"/>
      <dgm:spPr/>
    </dgm:pt>
    <dgm:pt modelId="{2890615A-BE31-4310-89D7-D37684C84BA2}" type="pres">
      <dgm:prSet presAssocID="{733FE1D5-AA7F-45C6-986A-E3C65BC2B95A}" presName="imgShp" presStyleLbl="fgImgPlace1" presStyleIdx="2" presStyleCnt="4"/>
      <dgm:spPr/>
    </dgm:pt>
    <dgm:pt modelId="{B587CBF4-A879-41CA-8EE3-B7D7D8DC53F4}" type="pres">
      <dgm:prSet presAssocID="{733FE1D5-AA7F-45C6-986A-E3C65BC2B95A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C8265-DD4B-470B-BD44-20F487AEB974}" type="pres">
      <dgm:prSet presAssocID="{49B4A327-7D6C-40CB-91D5-69174FDAAB16}" presName="spacing" presStyleCnt="0"/>
      <dgm:spPr/>
    </dgm:pt>
    <dgm:pt modelId="{B9E2F68D-E843-43F4-BCCC-972C092D0648}" type="pres">
      <dgm:prSet presAssocID="{69F7DCC8-4123-44D7-9176-5808AFE36078}" presName="composite" presStyleCnt="0"/>
      <dgm:spPr/>
    </dgm:pt>
    <dgm:pt modelId="{594E56DD-2974-495B-9098-196CB3A0DAE7}" type="pres">
      <dgm:prSet presAssocID="{69F7DCC8-4123-44D7-9176-5808AFE36078}" presName="imgShp" presStyleLbl="fgImgPlace1" presStyleIdx="3" presStyleCnt="4"/>
      <dgm:spPr/>
    </dgm:pt>
    <dgm:pt modelId="{6889ADFE-F460-4FE4-A695-8FBC01929656}" type="pres">
      <dgm:prSet presAssocID="{69F7DCC8-4123-44D7-9176-5808AFE3607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73AF73-EB7C-4FA2-B4A2-0520FB63D02E}" type="presOf" srcId="{69F7DCC8-4123-44D7-9176-5808AFE36078}" destId="{6889ADFE-F460-4FE4-A695-8FBC01929656}" srcOrd="0" destOrd="0" presId="urn:microsoft.com/office/officeart/2005/8/layout/vList3"/>
    <dgm:cxn modelId="{7FD43D7F-FDF2-48A3-9088-1F0D5849B35C}" type="presOf" srcId="{A16BBE7A-0B4E-481B-BB12-1BE43233A1D3}" destId="{4C840047-0FE7-47D8-88FC-C6743E7EE58F}" srcOrd="0" destOrd="0" presId="urn:microsoft.com/office/officeart/2005/8/layout/vList3"/>
    <dgm:cxn modelId="{08AAEAE5-744D-4225-B13A-94FB9843A583}" srcId="{3D4991E8-C6D1-4DAC-BC65-DAEA9E19D118}" destId="{69F7DCC8-4123-44D7-9176-5808AFE36078}" srcOrd="3" destOrd="0" parTransId="{7009E01A-9420-4DB7-93D7-2905EF04DA75}" sibTransId="{33206F3A-9760-4782-991D-464A5FC92AA6}"/>
    <dgm:cxn modelId="{C9EEC06F-E6A4-4A12-A2B5-C6CA63AB672A}" srcId="{3D4991E8-C6D1-4DAC-BC65-DAEA9E19D118}" destId="{A16BBE7A-0B4E-481B-BB12-1BE43233A1D3}" srcOrd="1" destOrd="0" parTransId="{CCFBC35E-B098-4C62-A560-DCEECBF599C3}" sibTransId="{4F2724A8-0BA4-4C2A-B4FE-129696A11B67}"/>
    <dgm:cxn modelId="{8C134388-5F1F-40D4-BB45-1BBE8BB335A2}" type="presOf" srcId="{51B1AD91-443E-4343-9839-21A01478D3DF}" destId="{8B97A1E2-6EB1-4611-8E0D-0E7744AF0AA6}" srcOrd="0" destOrd="0" presId="urn:microsoft.com/office/officeart/2005/8/layout/vList3"/>
    <dgm:cxn modelId="{754A97ED-8E95-4FC0-B154-26C5AB17D3AF}" srcId="{3D4991E8-C6D1-4DAC-BC65-DAEA9E19D118}" destId="{733FE1D5-AA7F-45C6-986A-E3C65BC2B95A}" srcOrd="2" destOrd="0" parTransId="{8E33BB24-6FD2-4E6F-90A0-28A606ADA715}" sibTransId="{49B4A327-7D6C-40CB-91D5-69174FDAAB16}"/>
    <dgm:cxn modelId="{F5C6AB01-69A2-4613-8D2B-25189970939A}" srcId="{3D4991E8-C6D1-4DAC-BC65-DAEA9E19D118}" destId="{51B1AD91-443E-4343-9839-21A01478D3DF}" srcOrd="0" destOrd="0" parTransId="{6304B66E-3442-46E2-90B2-CA98C3FFE6C5}" sibTransId="{010D753C-C809-4B57-B382-0E86DA729CAA}"/>
    <dgm:cxn modelId="{89EEA5B6-2BCE-46DC-8615-082FBD9593FC}" type="presOf" srcId="{3D4991E8-C6D1-4DAC-BC65-DAEA9E19D118}" destId="{CB7D66F0-529E-4398-9E98-A11637F656DA}" srcOrd="0" destOrd="0" presId="urn:microsoft.com/office/officeart/2005/8/layout/vList3"/>
    <dgm:cxn modelId="{750BAD5C-F2A0-453D-8EE1-50A8451374A9}" type="presOf" srcId="{733FE1D5-AA7F-45C6-986A-E3C65BC2B95A}" destId="{B587CBF4-A879-41CA-8EE3-B7D7D8DC53F4}" srcOrd="0" destOrd="0" presId="urn:microsoft.com/office/officeart/2005/8/layout/vList3"/>
    <dgm:cxn modelId="{D6895F95-0062-4993-84CF-7254238770E8}" type="presParOf" srcId="{CB7D66F0-529E-4398-9E98-A11637F656DA}" destId="{81610454-73FF-46B7-8B0B-7B75EEDA1C24}" srcOrd="0" destOrd="0" presId="urn:microsoft.com/office/officeart/2005/8/layout/vList3"/>
    <dgm:cxn modelId="{E5DD1D0C-CF6F-4F86-90EE-4ADBCAFBDDD1}" type="presParOf" srcId="{81610454-73FF-46B7-8B0B-7B75EEDA1C24}" destId="{C445A513-1AB2-4B86-A0C4-1DE7D5A34F95}" srcOrd="0" destOrd="0" presId="urn:microsoft.com/office/officeart/2005/8/layout/vList3"/>
    <dgm:cxn modelId="{EC1DD650-B5B9-49AA-AACF-640E61BC5636}" type="presParOf" srcId="{81610454-73FF-46B7-8B0B-7B75EEDA1C24}" destId="{8B97A1E2-6EB1-4611-8E0D-0E7744AF0AA6}" srcOrd="1" destOrd="0" presId="urn:microsoft.com/office/officeart/2005/8/layout/vList3"/>
    <dgm:cxn modelId="{3CD9551A-FC53-4EE4-9C1A-12DFF0526472}" type="presParOf" srcId="{CB7D66F0-529E-4398-9E98-A11637F656DA}" destId="{55C08C1B-ACD2-4AC4-9FB2-425A173D99FA}" srcOrd="1" destOrd="0" presId="urn:microsoft.com/office/officeart/2005/8/layout/vList3"/>
    <dgm:cxn modelId="{2BC3C412-1DC7-4618-8750-A1013804757D}" type="presParOf" srcId="{CB7D66F0-529E-4398-9E98-A11637F656DA}" destId="{ACC84110-DF35-410E-8549-D00950FC6C8F}" srcOrd="2" destOrd="0" presId="urn:microsoft.com/office/officeart/2005/8/layout/vList3"/>
    <dgm:cxn modelId="{CFE2F8A6-A959-4B2A-835D-729D9CB6E424}" type="presParOf" srcId="{ACC84110-DF35-410E-8549-D00950FC6C8F}" destId="{8EE278B2-0840-49D8-82DF-2F664DB36749}" srcOrd="0" destOrd="0" presId="urn:microsoft.com/office/officeart/2005/8/layout/vList3"/>
    <dgm:cxn modelId="{4362FBB7-32E9-4CDA-9065-BC0332C3F041}" type="presParOf" srcId="{ACC84110-DF35-410E-8549-D00950FC6C8F}" destId="{4C840047-0FE7-47D8-88FC-C6743E7EE58F}" srcOrd="1" destOrd="0" presId="urn:microsoft.com/office/officeart/2005/8/layout/vList3"/>
    <dgm:cxn modelId="{76C7CAD8-CA7D-43D6-8010-66E9FA2795CB}" type="presParOf" srcId="{CB7D66F0-529E-4398-9E98-A11637F656DA}" destId="{760D8231-F6D9-4BE3-BD5D-2AA6DCC0EE74}" srcOrd="3" destOrd="0" presId="urn:microsoft.com/office/officeart/2005/8/layout/vList3"/>
    <dgm:cxn modelId="{E16F4460-7EBB-4988-92E6-4231CF800271}" type="presParOf" srcId="{CB7D66F0-529E-4398-9E98-A11637F656DA}" destId="{E4AAFB7C-100F-4B59-A2E1-C4A4FBB5809B}" srcOrd="4" destOrd="0" presId="urn:microsoft.com/office/officeart/2005/8/layout/vList3"/>
    <dgm:cxn modelId="{5BC8E2CB-59AB-4A25-B51F-9F46E0BED1E8}" type="presParOf" srcId="{E4AAFB7C-100F-4B59-A2E1-C4A4FBB5809B}" destId="{2890615A-BE31-4310-89D7-D37684C84BA2}" srcOrd="0" destOrd="0" presId="urn:microsoft.com/office/officeart/2005/8/layout/vList3"/>
    <dgm:cxn modelId="{2DE0DEC2-6712-4447-BBDC-5AA2A4D5AD2F}" type="presParOf" srcId="{E4AAFB7C-100F-4B59-A2E1-C4A4FBB5809B}" destId="{B587CBF4-A879-41CA-8EE3-B7D7D8DC53F4}" srcOrd="1" destOrd="0" presId="urn:microsoft.com/office/officeart/2005/8/layout/vList3"/>
    <dgm:cxn modelId="{294B68A2-0BC3-44BD-BE1C-CF60DDC73C84}" type="presParOf" srcId="{CB7D66F0-529E-4398-9E98-A11637F656DA}" destId="{89CC8265-DD4B-470B-BD44-20F487AEB974}" srcOrd="5" destOrd="0" presId="urn:microsoft.com/office/officeart/2005/8/layout/vList3"/>
    <dgm:cxn modelId="{EA0C4600-6738-47AD-BDA0-58A332762323}" type="presParOf" srcId="{CB7D66F0-529E-4398-9E98-A11637F656DA}" destId="{B9E2F68D-E843-43F4-BCCC-972C092D0648}" srcOrd="6" destOrd="0" presId="urn:microsoft.com/office/officeart/2005/8/layout/vList3"/>
    <dgm:cxn modelId="{C295C218-54E4-4853-A685-B1ACC2758D4C}" type="presParOf" srcId="{B9E2F68D-E843-43F4-BCCC-972C092D0648}" destId="{594E56DD-2974-495B-9098-196CB3A0DAE7}" srcOrd="0" destOrd="0" presId="urn:microsoft.com/office/officeart/2005/8/layout/vList3"/>
    <dgm:cxn modelId="{0D5F65D9-6092-4197-B6EB-01E65890A7AB}" type="presParOf" srcId="{B9E2F68D-E843-43F4-BCCC-972C092D0648}" destId="{6889ADFE-F460-4FE4-A695-8FBC0192965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7A1E2-6EB1-4611-8E0D-0E7744AF0AA6}">
      <dsp:nvSpPr>
        <dsp:cNvPr id="0" name=""/>
        <dsp:cNvSpPr/>
      </dsp:nvSpPr>
      <dsp:spPr>
        <a:xfrm rot="10800000">
          <a:off x="1515176" y="2151"/>
          <a:ext cx="5244655" cy="776616"/>
        </a:xfrm>
        <a:prstGeom prst="homePlat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466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rgbClr val="C00000"/>
              </a:solidFill>
            </a:rPr>
            <a:t>Коммуникация</a:t>
          </a:r>
          <a:endParaRPr lang="ru-RU" sz="3400" kern="1200" dirty="0">
            <a:solidFill>
              <a:srgbClr val="C00000"/>
            </a:solidFill>
          </a:endParaRPr>
        </a:p>
      </dsp:txBody>
      <dsp:txXfrm rot="10800000">
        <a:off x="1709330" y="2151"/>
        <a:ext cx="5050501" cy="776616"/>
      </dsp:txXfrm>
    </dsp:sp>
    <dsp:sp modelId="{C445A513-1AB2-4B86-A0C4-1DE7D5A34F95}">
      <dsp:nvSpPr>
        <dsp:cNvPr id="0" name=""/>
        <dsp:cNvSpPr/>
      </dsp:nvSpPr>
      <dsp:spPr>
        <a:xfrm>
          <a:off x="1126868" y="2151"/>
          <a:ext cx="776616" cy="7766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40047-0FE7-47D8-88FC-C6743E7EE58F}">
      <dsp:nvSpPr>
        <dsp:cNvPr id="0" name=""/>
        <dsp:cNvSpPr/>
      </dsp:nvSpPr>
      <dsp:spPr>
        <a:xfrm rot="10800000">
          <a:off x="1515176" y="1010593"/>
          <a:ext cx="5244655" cy="776616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466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rgbClr val="C00000"/>
              </a:solidFill>
            </a:rPr>
            <a:t>Кооперация</a:t>
          </a:r>
          <a:endParaRPr lang="ru-RU" sz="3400" kern="1200" dirty="0">
            <a:solidFill>
              <a:srgbClr val="C00000"/>
            </a:solidFill>
          </a:endParaRPr>
        </a:p>
      </dsp:txBody>
      <dsp:txXfrm rot="10800000">
        <a:off x="1709330" y="1010593"/>
        <a:ext cx="5050501" cy="776616"/>
      </dsp:txXfrm>
    </dsp:sp>
    <dsp:sp modelId="{8EE278B2-0840-49D8-82DF-2F664DB36749}">
      <dsp:nvSpPr>
        <dsp:cNvPr id="0" name=""/>
        <dsp:cNvSpPr/>
      </dsp:nvSpPr>
      <dsp:spPr>
        <a:xfrm>
          <a:off x="1126868" y="1010593"/>
          <a:ext cx="776616" cy="7766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7CBF4-A879-41CA-8EE3-B7D7D8DC53F4}">
      <dsp:nvSpPr>
        <dsp:cNvPr id="0" name=""/>
        <dsp:cNvSpPr/>
      </dsp:nvSpPr>
      <dsp:spPr>
        <a:xfrm rot="10800000">
          <a:off x="1515176" y="2019036"/>
          <a:ext cx="5244655" cy="776616"/>
        </a:xfrm>
        <a:prstGeom prst="homePlate">
          <a:avLst/>
        </a:prstGeom>
        <a:solidFill>
          <a:srgbClr val="FF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466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rgbClr val="C00000"/>
              </a:solidFill>
            </a:rPr>
            <a:t>Креативность</a:t>
          </a:r>
          <a:endParaRPr lang="ru-RU" sz="3400" kern="1200" dirty="0">
            <a:solidFill>
              <a:srgbClr val="C00000"/>
            </a:solidFill>
          </a:endParaRPr>
        </a:p>
      </dsp:txBody>
      <dsp:txXfrm rot="10800000">
        <a:off x="1709330" y="2019036"/>
        <a:ext cx="5050501" cy="776616"/>
      </dsp:txXfrm>
    </dsp:sp>
    <dsp:sp modelId="{2890615A-BE31-4310-89D7-D37684C84BA2}">
      <dsp:nvSpPr>
        <dsp:cNvPr id="0" name=""/>
        <dsp:cNvSpPr/>
      </dsp:nvSpPr>
      <dsp:spPr>
        <a:xfrm>
          <a:off x="1126868" y="2019036"/>
          <a:ext cx="776616" cy="7766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9ADFE-F460-4FE4-A695-8FBC01929656}">
      <dsp:nvSpPr>
        <dsp:cNvPr id="0" name=""/>
        <dsp:cNvSpPr/>
      </dsp:nvSpPr>
      <dsp:spPr>
        <a:xfrm rot="10800000">
          <a:off x="1515176" y="3027478"/>
          <a:ext cx="5244655" cy="776616"/>
        </a:xfrm>
        <a:prstGeom prst="homePlate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466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rgbClr val="C00000"/>
              </a:solidFill>
            </a:rPr>
            <a:t>Критическое мышление</a:t>
          </a:r>
          <a:endParaRPr lang="ru-RU" sz="3400" kern="1200" dirty="0">
            <a:solidFill>
              <a:srgbClr val="C00000"/>
            </a:solidFill>
          </a:endParaRPr>
        </a:p>
      </dsp:txBody>
      <dsp:txXfrm rot="10800000">
        <a:off x="1709330" y="3027478"/>
        <a:ext cx="5050501" cy="776616"/>
      </dsp:txXfrm>
    </dsp:sp>
    <dsp:sp modelId="{594E56DD-2974-495B-9098-196CB3A0DAE7}">
      <dsp:nvSpPr>
        <dsp:cNvPr id="0" name=""/>
        <dsp:cNvSpPr/>
      </dsp:nvSpPr>
      <dsp:spPr>
        <a:xfrm>
          <a:off x="1126868" y="3027478"/>
          <a:ext cx="776616" cy="7766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ED5E6-5F71-459A-AD7D-851A9A685A99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D4572-3B87-4348-95A6-ABB92D5D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88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F12-0334-4F85-945A-6A8AFF71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6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F12-0334-4F85-945A-6A8AFF71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7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F12-0334-4F85-945A-6A8AFF71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6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F12-0334-4F85-945A-6A8AFF71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7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F12-0334-4F85-945A-6A8AFF71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F12-0334-4F85-945A-6A8AFF71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1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F12-0334-4F85-945A-6A8AFF71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2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F12-0334-4F85-945A-6A8AFF71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9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F12-0334-4F85-945A-6A8AFF71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6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F12-0334-4F85-945A-6A8AFF71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6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F12-0334-4F85-945A-6A8AFF71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2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B8F5D-B0DC-4498-AA88-9A834396D57C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EEF12-0334-4F85-945A-6A8AFF71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1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2155" y="3941211"/>
            <a:ext cx="6291488" cy="23876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A50800"/>
                </a:solidFill>
                <a:latin typeface="+mn-lt"/>
              </a:rPr>
              <a:t>Региональный </a:t>
            </a:r>
            <a:r>
              <a:rPr lang="ru-RU" sz="3600" b="1" dirty="0">
                <a:solidFill>
                  <a:srgbClr val="A50800"/>
                </a:solidFill>
                <a:latin typeface="+mn-lt"/>
              </a:rPr>
              <a:t>этап Всероссийского </a:t>
            </a:r>
            <a:r>
              <a:rPr lang="ru-RU" sz="3600" b="1" dirty="0" smtClean="0">
                <a:solidFill>
                  <a:srgbClr val="A50800"/>
                </a:solidFill>
                <a:latin typeface="+mn-lt"/>
              </a:rPr>
              <a:t>конкурса </a:t>
            </a:r>
            <a:r>
              <a:rPr lang="ru-RU" sz="3600" b="1" dirty="0">
                <a:solidFill>
                  <a:srgbClr val="A50800"/>
                </a:solidFill>
                <a:latin typeface="+mn-lt"/>
              </a:rPr>
              <a:t>«Педагогический дебют – 2019»</a:t>
            </a:r>
            <a:endParaRPr lang="en-US" sz="3600" b="1" dirty="0">
              <a:solidFill>
                <a:srgbClr val="A50800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798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952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+mn-lt"/>
              </a:rPr>
              <a:t>Тематика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131" y="1260389"/>
            <a:ext cx="7886700" cy="491657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sz="6200" b="1" dirty="0">
                <a:solidFill>
                  <a:srgbClr val="A50800"/>
                </a:solidFill>
              </a:rPr>
              <a:t>Времена года                 </a:t>
            </a:r>
            <a:r>
              <a:rPr lang="ru-RU" sz="6200" b="1" dirty="0" smtClean="0">
                <a:solidFill>
                  <a:srgbClr val="A50800"/>
                </a:solidFill>
              </a:rPr>
              <a:t>   Стихии                               Животные</a:t>
            </a:r>
            <a:endParaRPr lang="ru-RU" sz="6200" dirty="0">
              <a:solidFill>
                <a:srgbClr val="A50800"/>
              </a:solidFill>
            </a:endParaRPr>
          </a:p>
          <a:p>
            <a:pPr marL="0" indent="0">
              <a:buNone/>
            </a:pPr>
            <a:r>
              <a:rPr lang="ru-RU" sz="6200" dirty="0">
                <a:solidFill>
                  <a:srgbClr val="A50800"/>
                </a:solidFill>
              </a:rPr>
              <a:t>Осень  </a:t>
            </a:r>
            <a:r>
              <a:rPr lang="ru-RU" sz="6200" dirty="0" smtClean="0">
                <a:solidFill>
                  <a:srgbClr val="A50800"/>
                </a:solidFill>
              </a:rPr>
              <a:t>                                  Огонь                                 </a:t>
            </a:r>
            <a:r>
              <a:rPr lang="ru-RU" sz="6200" dirty="0">
                <a:solidFill>
                  <a:srgbClr val="A50800"/>
                </a:solidFill>
              </a:rPr>
              <a:t>Лиса</a:t>
            </a:r>
          </a:p>
          <a:p>
            <a:pPr marL="0" indent="0">
              <a:buNone/>
            </a:pPr>
            <a:r>
              <a:rPr lang="ru-RU" sz="6200" dirty="0">
                <a:solidFill>
                  <a:srgbClr val="A50800"/>
                </a:solidFill>
              </a:rPr>
              <a:t>Зима                                   </a:t>
            </a:r>
            <a:r>
              <a:rPr lang="ru-RU" sz="6200" dirty="0" smtClean="0">
                <a:solidFill>
                  <a:srgbClr val="A50800"/>
                </a:solidFill>
              </a:rPr>
              <a:t>   Вода                                   Кошка</a:t>
            </a:r>
            <a:endParaRPr lang="ru-RU" sz="6200" dirty="0">
              <a:solidFill>
                <a:srgbClr val="A50800"/>
              </a:solidFill>
            </a:endParaRPr>
          </a:p>
          <a:p>
            <a:pPr marL="0" indent="0">
              <a:buNone/>
            </a:pPr>
            <a:r>
              <a:rPr lang="ru-RU" sz="6200" dirty="0">
                <a:solidFill>
                  <a:srgbClr val="A50800"/>
                </a:solidFill>
              </a:rPr>
              <a:t>Весна 	               </a:t>
            </a:r>
            <a:r>
              <a:rPr lang="ru-RU" sz="6200" dirty="0" smtClean="0">
                <a:solidFill>
                  <a:srgbClr val="A50800"/>
                </a:solidFill>
              </a:rPr>
              <a:t>                Земля                                   Заяц</a:t>
            </a:r>
            <a:endParaRPr lang="ru-RU" sz="6200" dirty="0">
              <a:solidFill>
                <a:srgbClr val="A50800"/>
              </a:solidFill>
            </a:endParaRPr>
          </a:p>
          <a:p>
            <a:pPr marL="0" indent="0">
              <a:buNone/>
            </a:pPr>
            <a:r>
              <a:rPr lang="ru-RU" sz="6200" dirty="0">
                <a:solidFill>
                  <a:srgbClr val="A50800"/>
                </a:solidFill>
              </a:rPr>
              <a:t>Лето 	               </a:t>
            </a:r>
            <a:r>
              <a:rPr lang="ru-RU" sz="6200" dirty="0" smtClean="0">
                <a:solidFill>
                  <a:srgbClr val="A50800"/>
                </a:solidFill>
              </a:rPr>
              <a:t>                 Ветер                                   Волк</a:t>
            </a:r>
            <a:endParaRPr lang="ru-RU" sz="6200" dirty="0">
              <a:solidFill>
                <a:srgbClr val="A50800"/>
              </a:solidFill>
            </a:endParaRPr>
          </a:p>
          <a:p>
            <a:pPr marL="0" indent="0">
              <a:buNone/>
            </a:pPr>
            <a:r>
              <a:rPr lang="ru-RU" sz="6200" b="1" dirty="0">
                <a:solidFill>
                  <a:srgbClr val="A50800"/>
                </a:solidFill>
              </a:rPr>
              <a:t>	                        </a:t>
            </a:r>
            <a:r>
              <a:rPr lang="ru-RU" sz="6200" b="1" dirty="0" smtClean="0">
                <a:solidFill>
                  <a:srgbClr val="A50800"/>
                </a:solidFill>
              </a:rPr>
              <a:t>                                                       </a:t>
            </a:r>
          </a:p>
          <a:p>
            <a:pPr marL="0" indent="0">
              <a:buNone/>
            </a:pPr>
            <a:r>
              <a:rPr lang="ru-RU" sz="6200" b="1" dirty="0" smtClean="0">
                <a:solidFill>
                  <a:srgbClr val="A50800"/>
                </a:solidFill>
              </a:rPr>
              <a:t>Сказочные    атрибуты                                                   Предметы</a:t>
            </a:r>
            <a:endParaRPr lang="ru-RU" sz="6200" dirty="0" smtClean="0">
              <a:solidFill>
                <a:srgbClr val="A50800"/>
              </a:solidFill>
            </a:endParaRPr>
          </a:p>
          <a:p>
            <a:pPr marL="0" indent="0">
              <a:buNone/>
            </a:pPr>
            <a:r>
              <a:rPr lang="ru-RU" sz="6200" dirty="0">
                <a:solidFill>
                  <a:srgbClr val="A50800"/>
                </a:solidFill>
              </a:rPr>
              <a:t>Избушка на курьих ножках </a:t>
            </a:r>
            <a:r>
              <a:rPr lang="ru-RU" sz="6200" dirty="0" smtClean="0">
                <a:solidFill>
                  <a:srgbClr val="A50800"/>
                </a:solidFill>
              </a:rPr>
              <a:t>	                              Камень</a:t>
            </a:r>
          </a:p>
          <a:p>
            <a:pPr marL="0" indent="0">
              <a:buNone/>
            </a:pPr>
            <a:r>
              <a:rPr lang="ru-RU" sz="6200" dirty="0" smtClean="0">
                <a:solidFill>
                  <a:srgbClr val="A50800"/>
                </a:solidFill>
              </a:rPr>
              <a:t>Печка	                                                                              Песок</a:t>
            </a:r>
          </a:p>
          <a:p>
            <a:pPr marL="0" indent="0">
              <a:buNone/>
            </a:pPr>
            <a:r>
              <a:rPr lang="ru-RU" sz="6200" dirty="0" smtClean="0">
                <a:solidFill>
                  <a:srgbClr val="A50800"/>
                </a:solidFill>
              </a:rPr>
              <a:t>Меч-</a:t>
            </a:r>
            <a:r>
              <a:rPr lang="ru-RU" sz="6200" dirty="0" err="1" smtClean="0">
                <a:solidFill>
                  <a:srgbClr val="A50800"/>
                </a:solidFill>
              </a:rPr>
              <a:t>кладенец</a:t>
            </a:r>
            <a:r>
              <a:rPr lang="ru-RU" sz="6200" dirty="0" smtClean="0">
                <a:solidFill>
                  <a:srgbClr val="A50800"/>
                </a:solidFill>
              </a:rPr>
              <a:t>                                                                   Лист дерева</a:t>
            </a:r>
            <a:endParaRPr lang="ru-RU" sz="6200" dirty="0">
              <a:solidFill>
                <a:srgbClr val="A50800"/>
              </a:solidFill>
            </a:endParaRPr>
          </a:p>
          <a:p>
            <a:pPr marL="0" indent="0">
              <a:buNone/>
            </a:pPr>
            <a:r>
              <a:rPr lang="ru-RU" sz="6200" dirty="0">
                <a:solidFill>
                  <a:srgbClr val="A50800"/>
                </a:solidFill>
              </a:rPr>
              <a:t>Волшебный </a:t>
            </a:r>
            <a:r>
              <a:rPr lang="ru-RU" sz="6200" dirty="0" smtClean="0">
                <a:solidFill>
                  <a:srgbClr val="A50800"/>
                </a:solidFill>
              </a:rPr>
              <a:t>клубочек                                                      Пень </a:t>
            </a:r>
            <a:endParaRPr lang="ru-RU" sz="6200" dirty="0">
              <a:solidFill>
                <a:srgbClr val="A50800"/>
              </a:solidFill>
            </a:endParaRPr>
          </a:p>
          <a:p>
            <a:pPr marL="0" indent="0">
              <a:buNone/>
            </a:pPr>
            <a:r>
              <a:rPr lang="ru-RU" sz="6200" dirty="0" smtClean="0">
                <a:solidFill>
                  <a:srgbClr val="A50800"/>
                </a:solidFill>
              </a:rPr>
              <a:t>	                                                                         </a:t>
            </a:r>
            <a:r>
              <a:rPr lang="ru-RU" sz="7200" dirty="0" smtClean="0"/>
              <a:t>     	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3530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A50800"/>
                </a:solidFill>
              </a:rPr>
              <a:t>Тема: «Осень»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996778"/>
            <a:ext cx="7886700" cy="545344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5500" b="1" i="1" dirty="0" smtClean="0">
                <a:solidFill>
                  <a:srgbClr val="A50800"/>
                </a:solidFill>
              </a:rPr>
              <a:t>1</a:t>
            </a:r>
            <a:r>
              <a:rPr lang="ru-RU" sz="5500" b="1" i="1" dirty="0">
                <a:solidFill>
                  <a:srgbClr val="A50800"/>
                </a:solidFill>
              </a:rPr>
              <a:t>. Упражнение «Как поёт осень»</a:t>
            </a:r>
            <a:endParaRPr lang="ru-RU" sz="5500" dirty="0">
              <a:solidFill>
                <a:srgbClr val="A50800"/>
              </a:solidFill>
            </a:endParaRPr>
          </a:p>
          <a:p>
            <a:pPr marL="0" indent="0">
              <a:buNone/>
            </a:pPr>
            <a:r>
              <a:rPr lang="ru-RU" sz="5500" dirty="0">
                <a:solidFill>
                  <a:srgbClr val="A50800"/>
                </a:solidFill>
              </a:rPr>
              <a:t>Задачи: </a:t>
            </a:r>
          </a:p>
          <a:p>
            <a:pPr marL="0" indent="0">
              <a:buNone/>
            </a:pPr>
            <a:r>
              <a:rPr lang="ru-RU" sz="5500" dirty="0">
                <a:solidFill>
                  <a:srgbClr val="A50800"/>
                </a:solidFill>
              </a:rPr>
              <a:t>- развивать умение передавать образ через голос</a:t>
            </a:r>
          </a:p>
          <a:p>
            <a:pPr marL="0" indent="0">
              <a:buNone/>
            </a:pPr>
            <a:r>
              <a:rPr lang="ru-RU" sz="5500" b="1" i="1" dirty="0">
                <a:solidFill>
                  <a:srgbClr val="A50800"/>
                </a:solidFill>
              </a:rPr>
              <a:t>2. Упражнение «Дыхание осени»</a:t>
            </a:r>
            <a:endParaRPr lang="ru-RU" sz="5500" dirty="0">
              <a:solidFill>
                <a:srgbClr val="A50800"/>
              </a:solidFill>
            </a:endParaRPr>
          </a:p>
          <a:p>
            <a:pPr marL="0" indent="0">
              <a:buNone/>
            </a:pPr>
            <a:r>
              <a:rPr lang="ru-RU" sz="5500" dirty="0">
                <a:solidFill>
                  <a:srgbClr val="A50800"/>
                </a:solidFill>
              </a:rPr>
              <a:t>Задачи:</a:t>
            </a:r>
          </a:p>
          <a:p>
            <a:pPr marL="0" indent="0">
              <a:buNone/>
            </a:pPr>
            <a:r>
              <a:rPr lang="ru-RU" sz="5500" dirty="0">
                <a:solidFill>
                  <a:srgbClr val="A50800"/>
                </a:solidFill>
              </a:rPr>
              <a:t>- развивать умение выражать образ через </a:t>
            </a:r>
            <a:r>
              <a:rPr lang="ru-RU" sz="5500" dirty="0" smtClean="0">
                <a:solidFill>
                  <a:srgbClr val="A50800"/>
                </a:solidFill>
              </a:rPr>
              <a:t>дыхание</a:t>
            </a:r>
            <a:endParaRPr lang="ru-RU" sz="5500" dirty="0">
              <a:solidFill>
                <a:srgbClr val="A50800"/>
              </a:solidFill>
            </a:endParaRPr>
          </a:p>
          <a:p>
            <a:pPr marL="0" indent="0">
              <a:buNone/>
            </a:pPr>
            <a:r>
              <a:rPr lang="ru-RU" sz="5500" dirty="0">
                <a:solidFill>
                  <a:srgbClr val="A50800"/>
                </a:solidFill>
              </a:rPr>
              <a:t>- постановка правильного дыхания</a:t>
            </a:r>
          </a:p>
          <a:p>
            <a:pPr marL="0" indent="0">
              <a:buNone/>
            </a:pPr>
            <a:r>
              <a:rPr lang="ru-RU" sz="5500" b="1" i="1" dirty="0">
                <a:solidFill>
                  <a:srgbClr val="A50800"/>
                </a:solidFill>
              </a:rPr>
              <a:t>3. Упражнение «Фантазия листопада»</a:t>
            </a:r>
            <a:endParaRPr lang="ru-RU" sz="5500" dirty="0">
              <a:solidFill>
                <a:srgbClr val="A50800"/>
              </a:solidFill>
            </a:endParaRPr>
          </a:p>
          <a:p>
            <a:pPr marL="0" indent="0">
              <a:buNone/>
            </a:pPr>
            <a:r>
              <a:rPr lang="ru-RU" sz="5500" dirty="0">
                <a:solidFill>
                  <a:srgbClr val="A50800"/>
                </a:solidFill>
              </a:rPr>
              <a:t>Задачи:</a:t>
            </a:r>
          </a:p>
          <a:p>
            <a:pPr marL="0" indent="0">
              <a:buNone/>
            </a:pPr>
            <a:r>
              <a:rPr lang="ru-RU" sz="5500" dirty="0">
                <a:solidFill>
                  <a:srgbClr val="A50800"/>
                </a:solidFill>
              </a:rPr>
              <a:t>- развивать умение передавать образ листопада через движение, мимику, пантомимику</a:t>
            </a:r>
          </a:p>
          <a:p>
            <a:pPr marL="0" indent="0">
              <a:buNone/>
            </a:pPr>
            <a:r>
              <a:rPr lang="ru-RU" sz="5500" dirty="0">
                <a:solidFill>
                  <a:srgbClr val="A50800"/>
                </a:solidFill>
              </a:rPr>
              <a:t>- стимулировать самостоятельную деятельность детей по сочинению танцевальных движений </a:t>
            </a:r>
          </a:p>
          <a:p>
            <a:pPr marL="0" indent="0">
              <a:buNone/>
            </a:pPr>
            <a:r>
              <a:rPr lang="ru-RU" sz="5500" b="1" i="1" dirty="0">
                <a:solidFill>
                  <a:srgbClr val="A50800"/>
                </a:solidFill>
              </a:rPr>
              <a:t>4. Упражнение «парный Танец-листопад» </a:t>
            </a:r>
            <a:endParaRPr lang="ru-RU" sz="5500" dirty="0">
              <a:solidFill>
                <a:srgbClr val="A50800"/>
              </a:solidFill>
            </a:endParaRPr>
          </a:p>
          <a:p>
            <a:pPr marL="0" indent="0">
              <a:buNone/>
            </a:pPr>
            <a:r>
              <a:rPr lang="ru-RU" sz="5500" dirty="0">
                <a:solidFill>
                  <a:srgbClr val="A50800"/>
                </a:solidFill>
              </a:rPr>
              <a:t>Задачи:</a:t>
            </a:r>
          </a:p>
          <a:p>
            <a:pPr marL="0" indent="0">
              <a:buNone/>
            </a:pPr>
            <a:r>
              <a:rPr lang="ru-RU" sz="5500" dirty="0">
                <a:solidFill>
                  <a:srgbClr val="A50800"/>
                </a:solidFill>
              </a:rPr>
              <a:t>- развивать воображение, импровизацию;</a:t>
            </a:r>
          </a:p>
          <a:p>
            <a:pPr marL="0" indent="0">
              <a:buNone/>
            </a:pPr>
            <a:r>
              <a:rPr lang="ru-RU" sz="5500" dirty="0">
                <a:solidFill>
                  <a:srgbClr val="A50800"/>
                </a:solidFill>
              </a:rPr>
              <a:t>- развивать умения сотрудничества и сотворчества в коллективной музыкальной деятельности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48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37" y="1461969"/>
            <a:ext cx="3406654" cy="3400976"/>
          </a:xfrm>
          <a:prstGeom prst="rect">
            <a:avLst/>
          </a:prstGeom>
          <a:effectLst>
            <a:glow rad="749300">
              <a:schemeClr val="accent1">
                <a:satMod val="175000"/>
                <a:alpha val="24000"/>
              </a:schemeClr>
            </a:glow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933" y="529935"/>
            <a:ext cx="4056611" cy="2535382"/>
          </a:xfrm>
          <a:prstGeom prst="rect">
            <a:avLst/>
          </a:prstGeom>
          <a:effectLst>
            <a:glow rad="723900">
              <a:schemeClr val="accent1">
                <a:satMod val="175000"/>
                <a:alpha val="23000"/>
              </a:schemeClr>
            </a:glow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172" y="3618232"/>
            <a:ext cx="4143372" cy="2689049"/>
          </a:xfrm>
          <a:prstGeom prst="rect">
            <a:avLst/>
          </a:prstGeom>
          <a:effectLst>
            <a:glow rad="609600">
              <a:schemeClr val="accent1">
                <a:satMod val="175000"/>
                <a:alpha val="29000"/>
              </a:schemeClr>
            </a:glow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489937" y="432595"/>
            <a:ext cx="245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Мелодии осени ….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740" y="1080651"/>
            <a:ext cx="3302342" cy="440312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877" y="1080651"/>
            <a:ext cx="3294620" cy="439282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1400784" y="5517124"/>
            <a:ext cx="245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«Фантазия листопада»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5060" y="5558580"/>
            <a:ext cx="245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«Дыхание осени»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1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236947" y="465066"/>
            <a:ext cx="4716795" cy="5253003"/>
          </a:xfrm>
          <a:prstGeom prst="rect">
            <a:avLst/>
          </a:prstGeom>
          <a:effectLst>
            <a:glow rad="723900">
              <a:schemeClr val="accent1">
                <a:satMod val="175000"/>
                <a:alpha val="23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354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8429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+mn-lt"/>
              </a:rPr>
              <a:t>Спектакль «Принцесса на горошине»</a:t>
            </a:r>
            <a:endParaRPr lang="ru-RU" sz="40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4658"/>
            <a:ext cx="9144000" cy="5968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594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3913" y="744970"/>
            <a:ext cx="2860702" cy="3619211"/>
          </a:xfrm>
          <a:effectLst>
            <a:glow rad="812800">
              <a:schemeClr val="accent1">
                <a:satMod val="175000"/>
                <a:alpha val="30000"/>
              </a:schemeClr>
            </a:glow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800" y="1215736"/>
            <a:ext cx="3287134" cy="4696691"/>
          </a:xfrm>
          <a:prstGeom prst="rect">
            <a:avLst/>
          </a:prstGeom>
          <a:effectLst>
            <a:glow rad="952500">
              <a:schemeClr val="accent1">
                <a:satMod val="175000"/>
                <a:alpha val="24000"/>
              </a:schemeClr>
            </a:glow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93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72" y="1108932"/>
            <a:ext cx="8543707" cy="4805835"/>
          </a:xfr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919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032" y="1080653"/>
            <a:ext cx="3366655" cy="4488873"/>
          </a:xfrm>
          <a:prstGeom prst="rect">
            <a:avLst/>
          </a:prstGeom>
          <a:effectLst>
            <a:glow rad="876300">
              <a:schemeClr val="accent1">
                <a:satMod val="175000"/>
                <a:alpha val="24000"/>
              </a:schemeClr>
            </a:glow>
            <a:softEdge rad="127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86415" y="1641762"/>
            <a:ext cx="4488874" cy="336665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1400784" y="5517124"/>
            <a:ext cx="2452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Вокальнай</a:t>
            </a:r>
            <a:r>
              <a:rPr lang="ru-RU" dirty="0" smtClean="0">
                <a:solidFill>
                  <a:srgbClr val="C00000"/>
                </a:solidFill>
              </a:rPr>
              <a:t> кружок «</a:t>
            </a:r>
            <a:r>
              <a:rPr lang="ru-RU" dirty="0" err="1" smtClean="0">
                <a:solidFill>
                  <a:srgbClr val="C00000"/>
                </a:solidFill>
              </a:rPr>
              <a:t>Домисолька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4725" y="5572347"/>
            <a:ext cx="2452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Хоровая студия </a:t>
            </a:r>
            <a:r>
              <a:rPr lang="ru-RU" smtClean="0">
                <a:solidFill>
                  <a:srgbClr val="C00000"/>
                </a:solidFill>
              </a:rPr>
              <a:t>«Голоса»</a:t>
            </a:r>
            <a:endParaRPr lang="ru-RU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264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157" y="511261"/>
            <a:ext cx="7199870" cy="5143500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96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8308" y="4998027"/>
            <a:ext cx="4395355" cy="1251672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sz="2400" b="1" dirty="0" err="1" smtClean="0">
                <a:solidFill>
                  <a:srgbClr val="A50800"/>
                </a:solidFill>
                <a:ea typeface="+mj-ea"/>
                <a:cs typeface="+mj-cs"/>
              </a:rPr>
              <a:t>Мусихина</a:t>
            </a:r>
            <a:r>
              <a:rPr lang="ru-RU" sz="2400" b="1" dirty="0" smtClean="0">
                <a:solidFill>
                  <a:srgbClr val="A50800"/>
                </a:solidFill>
                <a:ea typeface="+mj-ea"/>
                <a:cs typeface="+mj-cs"/>
              </a:rPr>
              <a:t> </a:t>
            </a:r>
            <a:r>
              <a:rPr lang="ru-RU" sz="2400" b="1" dirty="0">
                <a:solidFill>
                  <a:srgbClr val="A50800"/>
                </a:solidFill>
                <a:ea typeface="+mj-ea"/>
                <a:cs typeface="+mj-cs"/>
              </a:rPr>
              <a:t>Вероника </a:t>
            </a:r>
            <a:r>
              <a:rPr lang="ru-RU" sz="2400" b="1" dirty="0" smtClean="0">
                <a:solidFill>
                  <a:srgbClr val="A50800"/>
                </a:solidFill>
                <a:ea typeface="+mj-ea"/>
                <a:cs typeface="+mj-cs"/>
              </a:rPr>
              <a:t>Руслановна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rgbClr val="A50800"/>
                </a:solidFill>
                <a:ea typeface="+mj-ea"/>
                <a:cs typeface="+mj-cs"/>
              </a:rPr>
              <a:t>музыкальный руководитель</a:t>
            </a:r>
            <a:endParaRPr lang="ru-RU" sz="2400" b="1" dirty="0">
              <a:solidFill>
                <a:srgbClr val="A50800"/>
              </a:solidFill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9823" y="571500"/>
            <a:ext cx="7980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A50800"/>
                </a:solidFill>
                <a:effectLst/>
                <a:ea typeface="+mj-ea"/>
                <a:cs typeface="+mj-cs"/>
              </a:rPr>
              <a:t>Муниципальное дошкольное образовательное учреждение детский сад №114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8309" y="1816976"/>
            <a:ext cx="3512127" cy="2889682"/>
          </a:xfrm>
          <a:prstGeom prst="rect">
            <a:avLst/>
          </a:prstGeom>
          <a:ln>
            <a:noFill/>
          </a:ln>
          <a:effectLst>
            <a:glow rad="1371600">
              <a:schemeClr val="accent1">
                <a:satMod val="175000"/>
                <a:alpha val="20000"/>
              </a:schemeClr>
            </a:glow>
            <a:softEdge rad="63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920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603" y="978421"/>
            <a:ext cx="6463579" cy="4458117"/>
          </a:xfrm>
          <a:effectLst>
            <a:glow rad="1003300">
              <a:schemeClr val="accent1">
                <a:satMod val="175000"/>
                <a:alpha val="19000"/>
              </a:schemeClr>
            </a:glow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275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_352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1673" y="738131"/>
            <a:ext cx="7020127" cy="514644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94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_35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637" y="850004"/>
            <a:ext cx="7323727" cy="491910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IMG_352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37952" y="3025144"/>
            <a:ext cx="1094645" cy="56881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18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355" y="620279"/>
            <a:ext cx="4131614" cy="2985366"/>
          </a:xfrm>
          <a:effectLst>
            <a:glow rad="939800">
              <a:schemeClr val="accent1">
                <a:satMod val="175000"/>
                <a:alpha val="19000"/>
              </a:schemeClr>
            </a:glow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634" y="3908020"/>
            <a:ext cx="1998275" cy="25627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4371" y="3928750"/>
            <a:ext cx="1981052" cy="25420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195" y="3928750"/>
            <a:ext cx="2033646" cy="25420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8291" y="696191"/>
            <a:ext cx="2452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Людмила </a:t>
            </a:r>
            <a:r>
              <a:rPr lang="ru-RU" dirty="0" err="1">
                <a:solidFill>
                  <a:srgbClr val="C00000"/>
                </a:solidFill>
              </a:rPr>
              <a:t>Петрановская</a:t>
            </a:r>
            <a:r>
              <a:rPr lang="ru-RU" dirty="0">
                <a:solidFill>
                  <a:srgbClr val="C00000"/>
                </a:solidFill>
              </a:rPr>
              <a:t> - </a:t>
            </a:r>
          </a:p>
          <a:p>
            <a:r>
              <a:rPr lang="ru-RU" dirty="0">
                <a:solidFill>
                  <a:srgbClr val="C00000"/>
                </a:solidFill>
              </a:rPr>
              <a:t>российский психолог, </a:t>
            </a:r>
          </a:p>
          <a:p>
            <a:r>
              <a:rPr lang="ru-RU" dirty="0">
                <a:solidFill>
                  <a:srgbClr val="C00000"/>
                </a:solidFill>
              </a:rPr>
              <a:t>педагог и публицист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736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142933"/>
              </p:ext>
            </p:extLst>
          </p:nvPr>
        </p:nvGraphicFramePr>
        <p:xfrm>
          <a:off x="628650" y="1961081"/>
          <a:ext cx="7886700" cy="3806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+mn-lt"/>
              </a:rPr>
              <a:t>«4К»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54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3" y="580444"/>
            <a:ext cx="3531178" cy="2361914"/>
          </a:xfrm>
          <a:prstGeom prst="rect">
            <a:avLst/>
          </a:prstGeom>
          <a:effectLst>
            <a:glow rad="749300">
              <a:schemeClr val="accent1">
                <a:satMod val="175000"/>
                <a:alpha val="25000"/>
              </a:schemeClr>
            </a:glow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210" y="580444"/>
            <a:ext cx="3635086" cy="2431415"/>
          </a:xfrm>
          <a:prstGeom prst="rect">
            <a:avLst/>
          </a:prstGeom>
          <a:effectLst>
            <a:glow rad="685800">
              <a:schemeClr val="accent1">
                <a:satMod val="175000"/>
                <a:alpha val="23000"/>
              </a:schemeClr>
            </a:glow>
            <a:softEdge rad="3175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110" y="3651438"/>
            <a:ext cx="3171231" cy="2375946"/>
          </a:xfrm>
          <a:prstGeom prst="rect">
            <a:avLst/>
          </a:prstGeom>
          <a:effectLst>
            <a:glow rad="825500">
              <a:schemeClr val="accent1">
                <a:satMod val="175000"/>
                <a:alpha val="27000"/>
              </a:schemeClr>
            </a:glow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12" y="3651438"/>
            <a:ext cx="3604742" cy="2023480"/>
          </a:xfrm>
          <a:prstGeom prst="rect">
            <a:avLst/>
          </a:prstGeom>
          <a:effectLst>
            <a:glow rad="800100">
              <a:schemeClr val="accent1">
                <a:satMod val="175000"/>
                <a:alpha val="30000"/>
              </a:schemeClr>
            </a:glow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617857" y="63263"/>
            <a:ext cx="245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Актриса ….</a:t>
            </a:r>
            <a:endParaRPr lang="ru-RU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20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9411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Театральные минутки</a:t>
            </a:r>
            <a:endParaRPr lang="ru-RU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25147"/>
            <a:ext cx="7886700" cy="4588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A50800"/>
                </a:solidFill>
              </a:rPr>
              <a:t>Цель</a:t>
            </a:r>
            <a:r>
              <a:rPr lang="ru-RU" sz="2000" dirty="0" smtClean="0">
                <a:solidFill>
                  <a:srgbClr val="A50800"/>
                </a:solidFill>
              </a:rPr>
              <a:t> </a:t>
            </a:r>
            <a:r>
              <a:rPr lang="ru-RU" sz="2000" dirty="0">
                <a:solidFill>
                  <a:srgbClr val="A50800"/>
                </a:solidFill>
              </a:rPr>
              <a:t>– развитие у детей старшего дошкольного возраста креативности, кооперации, коммуникативных навыков и критического мышления в театрализованной </a:t>
            </a:r>
            <a:r>
              <a:rPr lang="ru-RU" sz="2000" dirty="0" smtClean="0">
                <a:solidFill>
                  <a:srgbClr val="A50800"/>
                </a:solidFill>
              </a:rPr>
              <a:t>деятельности</a:t>
            </a:r>
            <a:endParaRPr lang="ru-RU" sz="2000" dirty="0">
              <a:solidFill>
                <a:srgbClr val="A50800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A50800"/>
                </a:solidFill>
              </a:rPr>
              <a:t>Задачи:</a:t>
            </a:r>
            <a:endParaRPr lang="ru-RU" sz="2000" dirty="0">
              <a:solidFill>
                <a:srgbClr val="A50800"/>
              </a:solidFill>
            </a:endParaRPr>
          </a:p>
          <a:p>
            <a:pPr lvl="0"/>
            <a:r>
              <a:rPr lang="ru-RU" sz="2000" dirty="0">
                <a:solidFill>
                  <a:srgbClr val="A50800"/>
                </a:solidFill>
              </a:rPr>
              <a:t>Выявить творческие способности </a:t>
            </a:r>
            <a:r>
              <a:rPr lang="ru-RU" sz="2000" dirty="0" smtClean="0">
                <a:solidFill>
                  <a:srgbClr val="A50800"/>
                </a:solidFill>
              </a:rPr>
              <a:t>детей</a:t>
            </a:r>
            <a:endParaRPr lang="ru-RU" sz="2000" dirty="0">
              <a:solidFill>
                <a:srgbClr val="A50800"/>
              </a:solidFill>
            </a:endParaRPr>
          </a:p>
          <a:p>
            <a:pPr lvl="0"/>
            <a:r>
              <a:rPr lang="ru-RU" sz="2000" dirty="0">
                <a:solidFill>
                  <a:srgbClr val="A50800"/>
                </a:solidFill>
              </a:rPr>
              <a:t>Развивать гибкость, беглость, нестандартность мышления и </a:t>
            </a:r>
            <a:r>
              <a:rPr lang="ru-RU" sz="2000" dirty="0" smtClean="0">
                <a:solidFill>
                  <a:srgbClr val="A50800"/>
                </a:solidFill>
              </a:rPr>
              <a:t>поведения</a:t>
            </a:r>
            <a:endParaRPr lang="ru-RU" sz="2000" dirty="0">
              <a:solidFill>
                <a:srgbClr val="A50800"/>
              </a:solidFill>
            </a:endParaRPr>
          </a:p>
          <a:p>
            <a:pPr lvl="0"/>
            <a:r>
              <a:rPr lang="ru-RU" sz="2000" dirty="0">
                <a:solidFill>
                  <a:srgbClr val="A50800"/>
                </a:solidFill>
              </a:rPr>
              <a:t>Развивать невербальные способы общения, эмоциональность и выразительность </a:t>
            </a:r>
            <a:r>
              <a:rPr lang="ru-RU" sz="2000" dirty="0" smtClean="0">
                <a:solidFill>
                  <a:srgbClr val="A50800"/>
                </a:solidFill>
              </a:rPr>
              <a:t>речи</a:t>
            </a:r>
            <a:endParaRPr lang="ru-RU" sz="2000" dirty="0">
              <a:solidFill>
                <a:srgbClr val="A50800"/>
              </a:solidFill>
            </a:endParaRPr>
          </a:p>
          <a:p>
            <a:pPr lvl="0"/>
            <a:r>
              <a:rPr lang="ru-RU" sz="2000" dirty="0">
                <a:solidFill>
                  <a:srgbClr val="A50800"/>
                </a:solidFill>
              </a:rPr>
              <a:t>Развивать творческое содружество и взаимодействие между собой в детско-взрослом </a:t>
            </a:r>
            <a:r>
              <a:rPr lang="ru-RU" sz="2000" dirty="0" smtClean="0">
                <a:solidFill>
                  <a:srgbClr val="A50800"/>
                </a:solidFill>
              </a:rPr>
              <a:t>коллективе</a:t>
            </a:r>
            <a:endParaRPr lang="ru-RU" sz="2000" dirty="0">
              <a:solidFill>
                <a:srgbClr val="A50800"/>
              </a:solidFill>
            </a:endParaRPr>
          </a:p>
          <a:p>
            <a:pPr lvl="0"/>
            <a:r>
              <a:rPr lang="ru-RU" sz="2000" dirty="0">
                <a:solidFill>
                  <a:srgbClr val="A50800"/>
                </a:solidFill>
              </a:rPr>
              <a:t>Способствовать  психологическому раскрепощению детей на сцене и в </a:t>
            </a:r>
            <a:r>
              <a:rPr lang="ru-RU" sz="2000" dirty="0" smtClean="0">
                <a:solidFill>
                  <a:srgbClr val="A50800"/>
                </a:solidFill>
              </a:rPr>
              <a:t>жизни</a:t>
            </a:r>
            <a:endParaRPr lang="ru-RU" sz="2000" dirty="0">
              <a:solidFill>
                <a:srgbClr val="A50800"/>
              </a:solidFill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8012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</TotalTime>
  <Words>232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Региональный этап Всероссийского конкурса «Педагогический дебют – 2019»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«4К»</vt:lpstr>
      <vt:lpstr>Презентация PowerPoint</vt:lpstr>
      <vt:lpstr>Театральные минутки</vt:lpstr>
      <vt:lpstr>Тематика</vt:lpstr>
      <vt:lpstr>Тема: «Осень» </vt:lpstr>
      <vt:lpstr>Презентация PowerPoint</vt:lpstr>
      <vt:lpstr>Презентация PowerPoint</vt:lpstr>
      <vt:lpstr>Презентация PowerPoint</vt:lpstr>
      <vt:lpstr>Спектакль «Принцесса на горошине»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Татьяна Александровна Лейнганг</cp:lastModifiedBy>
  <cp:revision>32</cp:revision>
  <dcterms:created xsi:type="dcterms:W3CDTF">2018-09-11T12:13:48Z</dcterms:created>
  <dcterms:modified xsi:type="dcterms:W3CDTF">2018-11-08T08:44:28Z</dcterms:modified>
</cp:coreProperties>
</file>