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57" r:id="rId4"/>
    <p:sldId id="258" r:id="rId5"/>
    <p:sldId id="293" r:id="rId6"/>
    <p:sldId id="282" r:id="rId7"/>
    <p:sldId id="283" r:id="rId8"/>
    <p:sldId id="284" r:id="rId9"/>
    <p:sldId id="259" r:id="rId10"/>
    <p:sldId id="260" r:id="rId11"/>
    <p:sldId id="261" r:id="rId12"/>
    <p:sldId id="264" r:id="rId13"/>
    <p:sldId id="263" r:id="rId14"/>
    <p:sldId id="285" r:id="rId15"/>
    <p:sldId id="288" r:id="rId16"/>
    <p:sldId id="275" r:id="rId17"/>
    <p:sldId id="281" r:id="rId18"/>
    <p:sldId id="287" r:id="rId19"/>
    <p:sldId id="29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Состояние здоровья школьников</c:v>
                </c:pt>
              </c:strCache>
            </c:strRef>
          </c:tx>
          <c:dLbls>
            <c:dLbl>
              <c:idx val="0"/>
              <c:layout>
                <c:manualLayout>
                  <c:x val="-9.7932988845144314E-2"/>
                  <c:y val="0.12655019685039381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050" b="1" dirty="0"/>
                      <a:t>Здоровы
14%</a:t>
                    </a:r>
                  </a:p>
                </c:rich>
              </c:tx>
              <c:sp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c:spPr>
              <c:showCatName val="1"/>
              <c:showPercent val="1"/>
            </c:dLbl>
            <c:dLbl>
              <c:idx val="1"/>
              <c:layout>
                <c:manualLayout>
                  <c:x val="-0.26919274934383208"/>
                  <c:y val="-0.24726550196850389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050" b="1" dirty="0"/>
                      <a:t>Имеют функциональные отклонения
50%</a:t>
                    </a:r>
                  </a:p>
                </c:rich>
              </c:tx>
              <c:sp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c:spPr>
              <c:showCatName val="1"/>
              <c:showPercent val="1"/>
            </c:dLbl>
            <c:dLbl>
              <c:idx val="2"/>
              <c:layout>
                <c:manualLayout>
                  <c:x val="0.19586627385697922"/>
                  <c:y val="4.9844005957067339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/>
                      <a:t>Имеют хронические заболевания
37%</a:t>
                    </a:r>
                  </a:p>
                </c:rich>
              </c:tx>
              <c:showCatName val="1"/>
              <c:showPercent val="1"/>
            </c:dLbl>
            <c:spPr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Здоровы</c:v>
                </c:pt>
                <c:pt idx="1">
                  <c:v>Функциональные отклонения</c:v>
                </c:pt>
                <c:pt idx="2">
                  <c:v>Хронические заболевания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50</c:v>
                </c:pt>
                <c:pt idx="2">
                  <c:v>36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5.4105519228486672E-2"/>
          <c:y val="3.5977200376638901E-2"/>
          <c:w val="0.46039078213576651"/>
          <c:h val="0.4985254098357753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2019г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Внимание</c:v>
                </c:pt>
                <c:pt idx="1">
                  <c:v>Производительность</c:v>
                </c:pt>
                <c:pt idx="2">
                  <c:v>Эмоциональное возбуждение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3A-4E14-B7F0-9E6BBAE251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сентябрь 2020г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Внимание</c:v>
                </c:pt>
                <c:pt idx="1">
                  <c:v>Производительность</c:v>
                </c:pt>
                <c:pt idx="2">
                  <c:v>Эмоциональное возбуждение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4.4000000000000004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3A-4E14-B7F0-9E6BBAE2517B}"/>
            </c:ext>
          </c:extLst>
        </c:ser>
        <c:shape val="cylinder"/>
        <c:axId val="157806592"/>
        <c:axId val="157808128"/>
        <c:axId val="157018752"/>
      </c:bar3DChart>
      <c:catAx>
        <c:axId val="157806592"/>
        <c:scaling>
          <c:orientation val="minMax"/>
        </c:scaling>
        <c:axPos val="b"/>
        <c:numFmt formatCode="General" sourceLinked="0"/>
        <c:tickLblPos val="nextTo"/>
        <c:crossAx val="157808128"/>
        <c:crosses val="autoZero"/>
        <c:auto val="1"/>
        <c:lblAlgn val="ctr"/>
        <c:lblOffset val="100"/>
      </c:catAx>
      <c:valAx>
        <c:axId val="157808128"/>
        <c:scaling>
          <c:orientation val="minMax"/>
        </c:scaling>
        <c:axPos val="l"/>
        <c:majorGridlines/>
        <c:numFmt formatCode="General" sourceLinked="1"/>
        <c:tickLblPos val="nextTo"/>
        <c:crossAx val="157806592"/>
        <c:crosses val="autoZero"/>
        <c:crossBetween val="between"/>
      </c:valAx>
      <c:serAx>
        <c:axId val="157018752"/>
        <c:scaling>
          <c:orientation val="minMax"/>
        </c:scaling>
        <c:axPos val="b"/>
        <c:tickLblPos val="nextTo"/>
        <c:crossAx val="157808128"/>
        <c:crosses val="autoZero"/>
      </c:ser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31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AA-42DB-8280-3D669E6CBC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Ниже среднего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</c:v>
                </c:pt>
                <c:pt idx="1">
                  <c:v>8</c:v>
                </c:pt>
                <c:pt idx="2">
                  <c:v>15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AA-42DB-8280-3D669E6CBC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58</c:v>
                </c:pt>
                <c:pt idx="1">
                  <c:v>19</c:v>
                </c:pt>
                <c:pt idx="2">
                  <c:v>23</c:v>
                </c:pt>
                <c:pt idx="3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AA-42DB-8280-3D669E6CBCF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Выше среднего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27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AA-42DB-8280-3D669E6CBCF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</c:v>
                </c:pt>
                <c:pt idx="1">
                  <c:v>50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AA-42DB-8280-3D669E6CBCFD}"/>
            </c:ext>
          </c:extLst>
        </c:ser>
        <c:axId val="157900160"/>
        <c:axId val="157922432"/>
      </c:barChart>
      <c:catAx>
        <c:axId val="157900160"/>
        <c:scaling>
          <c:orientation val="minMax"/>
        </c:scaling>
        <c:axPos val="b"/>
        <c:numFmt formatCode="General" sourceLinked="0"/>
        <c:tickLblPos val="nextTo"/>
        <c:crossAx val="157922432"/>
        <c:crosses val="autoZero"/>
        <c:auto val="1"/>
        <c:lblAlgn val="ctr"/>
        <c:lblOffset val="100"/>
      </c:catAx>
      <c:valAx>
        <c:axId val="157922432"/>
        <c:scaling>
          <c:orientation val="minMax"/>
        </c:scaling>
        <c:axPos val="l"/>
        <c:majorGridlines/>
        <c:numFmt formatCode="General" sourceLinked="1"/>
        <c:tickLblPos val="nextTo"/>
        <c:crossAx val="15790016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C-4F9E-B75D-9FC24ACB8F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Ниже среднего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2</c:v>
                </c:pt>
                <c:pt idx="2">
                  <c:v>21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FC-4F9E-B75D-9FC24ACB8F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59</c:v>
                </c:pt>
                <c:pt idx="1">
                  <c:v>17</c:v>
                </c:pt>
                <c:pt idx="2">
                  <c:v>25</c:v>
                </c:pt>
                <c:pt idx="3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FC-4F9E-B75D-9FC24ACB8F9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Выше среднего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  <c:pt idx="1">
                  <c:v>27</c:v>
                </c:pt>
                <c:pt idx="2">
                  <c:v>27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FC-4F9E-B75D-9FC24ACB8F9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Слуховая память</c:v>
                </c:pt>
                <c:pt idx="1">
                  <c:v>Логическая память</c:v>
                </c:pt>
                <c:pt idx="2">
                  <c:v>Внимание</c:v>
                </c:pt>
                <c:pt idx="3">
                  <c:v>Мышление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</c:v>
                </c:pt>
                <c:pt idx="1">
                  <c:v>54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FC-4F9E-B75D-9FC24ACB8F95}"/>
            </c:ext>
          </c:extLst>
        </c:ser>
        <c:axId val="157849088"/>
        <c:axId val="157850624"/>
      </c:barChart>
      <c:catAx>
        <c:axId val="157849088"/>
        <c:scaling>
          <c:orientation val="minMax"/>
        </c:scaling>
        <c:axPos val="b"/>
        <c:numFmt formatCode="General" sourceLinked="0"/>
        <c:tickLblPos val="nextTo"/>
        <c:crossAx val="157850624"/>
        <c:crosses val="autoZero"/>
        <c:auto val="1"/>
        <c:lblAlgn val="ctr"/>
        <c:lblOffset val="100"/>
      </c:catAx>
      <c:valAx>
        <c:axId val="157850624"/>
        <c:scaling>
          <c:orientation val="minMax"/>
        </c:scaling>
        <c:axPos val="l"/>
        <c:majorGridlines/>
        <c:numFmt formatCode="General" sourceLinked="1"/>
        <c:tickLblPos val="nextTo"/>
        <c:crossAx val="157849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CAD14-77C9-47F9-8205-CCE47F8406F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0EF1A-F847-4E86-8F23-BBC740C95B55}">
      <dgm:prSet phldrT="[Текст]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/>
            <a:t>ожидания</a:t>
          </a:r>
          <a:endParaRPr lang="ru-RU" dirty="0"/>
        </a:p>
      </dgm:t>
    </dgm:pt>
    <dgm:pt modelId="{997AD91D-E700-4F14-A36E-5240CCD9D8B7}" type="parTrans" cxnId="{C830BC32-E720-40DC-B2AD-62B409829BD5}">
      <dgm:prSet/>
      <dgm:spPr/>
      <dgm:t>
        <a:bodyPr/>
        <a:lstStyle/>
        <a:p>
          <a:endParaRPr lang="ru-RU"/>
        </a:p>
      </dgm:t>
    </dgm:pt>
    <dgm:pt modelId="{CFAB8079-1E0E-4B0F-966C-F5C566C03547}" type="sibTrans" cxnId="{C830BC32-E720-40DC-B2AD-62B409829BD5}">
      <dgm:prSet/>
      <dgm:spPr/>
      <dgm:t>
        <a:bodyPr/>
        <a:lstStyle/>
        <a:p>
          <a:endParaRPr lang="ru-RU"/>
        </a:p>
      </dgm:t>
    </dgm:pt>
    <dgm:pt modelId="{D6E578F4-C700-48B8-8505-CA688BC930BF}">
      <dgm:prSet phldrT="[Текст]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EB8EC17D-068F-4691-8721-1DD2401BA23F}" type="parTrans" cxnId="{03AB82B6-1649-4506-8E9C-F297BF00DEE6}">
      <dgm:prSet/>
      <dgm:spPr/>
      <dgm:t>
        <a:bodyPr/>
        <a:lstStyle/>
        <a:p>
          <a:endParaRPr lang="ru-RU"/>
        </a:p>
      </dgm:t>
    </dgm:pt>
    <dgm:pt modelId="{F06F619E-4DD6-416B-93F1-E714341CB48D}" type="sibTrans" cxnId="{03AB82B6-1649-4506-8E9C-F297BF00DEE6}">
      <dgm:prSet/>
      <dgm:spPr/>
      <dgm:t>
        <a:bodyPr/>
        <a:lstStyle/>
        <a:p>
          <a:endParaRPr lang="ru-RU"/>
        </a:p>
      </dgm:t>
    </dgm:pt>
    <dgm:pt modelId="{1EA38CF0-D5FE-4378-BBF4-8DD2D65A2E33}">
      <dgm:prSet phldrT="[Текст]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5A4E3CBF-B71A-4121-840E-013147F750F1}" type="parTrans" cxnId="{D2357E97-20EF-49EA-AE97-9DD2BB423FF0}">
      <dgm:prSet/>
      <dgm:spPr/>
      <dgm:t>
        <a:bodyPr/>
        <a:lstStyle/>
        <a:p>
          <a:endParaRPr lang="ru-RU"/>
        </a:p>
      </dgm:t>
    </dgm:pt>
    <dgm:pt modelId="{0DB19E83-11AC-44F6-8006-AA29760920FB}" type="sibTrans" cxnId="{D2357E97-20EF-49EA-AE97-9DD2BB423FF0}">
      <dgm:prSet/>
      <dgm:spPr/>
      <dgm:t>
        <a:bodyPr/>
        <a:lstStyle/>
        <a:p>
          <a:endParaRPr lang="ru-RU"/>
        </a:p>
      </dgm:t>
    </dgm:pt>
    <dgm:pt modelId="{5CC89F98-15DB-4BF2-8D19-9E4033F41F30}">
      <dgm:prSet phldrT="[Текст]"/>
      <dgm:spPr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ru-RU" dirty="0" smtClean="0"/>
            <a:t>мои</a:t>
          </a:r>
          <a:endParaRPr lang="ru-RU" dirty="0"/>
        </a:p>
      </dgm:t>
    </dgm:pt>
    <dgm:pt modelId="{7F3FF447-345E-478D-A122-F1E4E84146D5}" type="parTrans" cxnId="{188765B7-D50C-4A4A-95C8-E485ED6972C4}">
      <dgm:prSet/>
      <dgm:spPr/>
      <dgm:t>
        <a:bodyPr/>
        <a:lstStyle/>
        <a:p>
          <a:endParaRPr lang="ru-RU"/>
        </a:p>
      </dgm:t>
    </dgm:pt>
    <dgm:pt modelId="{28A61207-7C35-4CC9-87B5-9C79BB3B9023}" type="sibTrans" cxnId="{188765B7-D50C-4A4A-95C8-E485ED6972C4}">
      <dgm:prSet/>
      <dgm:spPr/>
      <dgm:t>
        <a:bodyPr/>
        <a:lstStyle/>
        <a:p>
          <a:endParaRPr lang="ru-RU"/>
        </a:p>
      </dgm:t>
    </dgm:pt>
    <dgm:pt modelId="{C2F55828-E9CF-4A96-93FB-F20076B67587}" type="pres">
      <dgm:prSet presAssocID="{41CCAD14-77C9-47F9-8205-CCE47F8406F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131D7-CA0B-4426-A9A0-89FE01BD9C17}" type="pres">
      <dgm:prSet presAssocID="{9CF0EF1A-F847-4E86-8F23-BBC740C95B55}" presName="root1" presStyleCnt="0"/>
      <dgm:spPr/>
    </dgm:pt>
    <dgm:pt modelId="{F2E5433C-B848-4A7A-A156-13AC6B248C00}" type="pres">
      <dgm:prSet presAssocID="{9CF0EF1A-F847-4E86-8F23-BBC740C95B55}" presName="LevelOneTextNode" presStyleLbl="node0" presStyleIdx="0" presStyleCnt="1" custLinFactNeighborX="2514" custLinFactNeighborY="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36E54F-2AA2-4407-B528-D28D706BC9D0}" type="pres">
      <dgm:prSet presAssocID="{9CF0EF1A-F847-4E86-8F23-BBC740C95B55}" presName="level2hierChild" presStyleCnt="0"/>
      <dgm:spPr/>
    </dgm:pt>
    <dgm:pt modelId="{0D0C3BED-6EC3-435B-8B52-6B8C341E1521}" type="pres">
      <dgm:prSet presAssocID="{EB8EC17D-068F-4691-8721-1DD2401BA23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386F07C-DF8A-46B6-9170-9588CB42532B}" type="pres">
      <dgm:prSet presAssocID="{EB8EC17D-068F-4691-8721-1DD2401BA23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000CBAA-9B97-4CD0-860B-194D8B995ED7}" type="pres">
      <dgm:prSet presAssocID="{D6E578F4-C700-48B8-8505-CA688BC930BF}" presName="root2" presStyleCnt="0"/>
      <dgm:spPr/>
    </dgm:pt>
    <dgm:pt modelId="{99B97769-89DB-4145-93AC-03D9330394DA}" type="pres">
      <dgm:prSet presAssocID="{D6E578F4-C700-48B8-8505-CA688BC930B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655E8-4FDC-48DB-9FFD-CA558A5C0BBF}" type="pres">
      <dgm:prSet presAssocID="{D6E578F4-C700-48B8-8505-CA688BC930BF}" presName="level3hierChild" presStyleCnt="0"/>
      <dgm:spPr/>
    </dgm:pt>
    <dgm:pt modelId="{7B4389E8-DB10-4705-B4A3-20B929598B03}" type="pres">
      <dgm:prSet presAssocID="{5A4E3CBF-B71A-4121-840E-013147F750F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CD0316B-D918-4423-AF17-0E137229D331}" type="pres">
      <dgm:prSet presAssocID="{5A4E3CBF-B71A-4121-840E-013147F750F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1B3629B-B047-46D8-B56A-8248501539B8}" type="pres">
      <dgm:prSet presAssocID="{1EA38CF0-D5FE-4378-BBF4-8DD2D65A2E33}" presName="root2" presStyleCnt="0"/>
      <dgm:spPr/>
    </dgm:pt>
    <dgm:pt modelId="{F251AE15-97B3-4EE9-BAC2-4B5AB4EFB032}" type="pres">
      <dgm:prSet presAssocID="{1EA38CF0-D5FE-4378-BBF4-8DD2D65A2E3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308504-73FD-441D-B429-D886E5F08669}" type="pres">
      <dgm:prSet presAssocID="{1EA38CF0-D5FE-4378-BBF4-8DD2D65A2E33}" presName="level3hierChild" presStyleCnt="0"/>
      <dgm:spPr/>
    </dgm:pt>
    <dgm:pt modelId="{DFB14D97-AC52-47AE-8A33-4B1EEEDA4D5D}" type="pres">
      <dgm:prSet presAssocID="{7F3FF447-345E-478D-A122-F1E4E84146D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4CFE847-8014-41EB-A57D-6445557996DF}" type="pres">
      <dgm:prSet presAssocID="{7F3FF447-345E-478D-A122-F1E4E84146D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ACE5F42-42BA-48EF-BFEF-6FFAA33C054A}" type="pres">
      <dgm:prSet presAssocID="{5CC89F98-15DB-4BF2-8D19-9E4033F41F30}" presName="root2" presStyleCnt="0"/>
      <dgm:spPr/>
    </dgm:pt>
    <dgm:pt modelId="{7F57BF94-2363-4573-9185-BFCBDA79081E}" type="pres">
      <dgm:prSet presAssocID="{5CC89F98-15DB-4BF2-8D19-9E4033F41F3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B871D4-00A6-4652-BC4A-37C6BD201F00}" type="pres">
      <dgm:prSet presAssocID="{5CC89F98-15DB-4BF2-8D19-9E4033F41F30}" presName="level3hierChild" presStyleCnt="0"/>
      <dgm:spPr/>
    </dgm:pt>
  </dgm:ptLst>
  <dgm:cxnLst>
    <dgm:cxn modelId="{3B39EF44-A433-4AE5-8E5E-6B50E4152A66}" type="presOf" srcId="{5A4E3CBF-B71A-4121-840E-013147F750F1}" destId="{ACD0316B-D918-4423-AF17-0E137229D331}" srcOrd="1" destOrd="0" presId="urn:microsoft.com/office/officeart/2008/layout/HorizontalMultiLevelHierarchy"/>
    <dgm:cxn modelId="{B4694314-7B39-451A-99EE-73FDA30161BE}" type="presOf" srcId="{EB8EC17D-068F-4691-8721-1DD2401BA23F}" destId="{0D0C3BED-6EC3-435B-8B52-6B8C341E1521}" srcOrd="0" destOrd="0" presId="urn:microsoft.com/office/officeart/2008/layout/HorizontalMultiLevelHierarchy"/>
    <dgm:cxn modelId="{F2DEE1DD-740F-4173-8049-2D4907133E80}" type="presOf" srcId="{7F3FF447-345E-478D-A122-F1E4E84146D5}" destId="{DFB14D97-AC52-47AE-8A33-4B1EEEDA4D5D}" srcOrd="0" destOrd="0" presId="urn:microsoft.com/office/officeart/2008/layout/HorizontalMultiLevelHierarchy"/>
    <dgm:cxn modelId="{C830BC32-E720-40DC-B2AD-62B409829BD5}" srcId="{41CCAD14-77C9-47F9-8205-CCE47F8406FE}" destId="{9CF0EF1A-F847-4E86-8F23-BBC740C95B55}" srcOrd="0" destOrd="0" parTransId="{997AD91D-E700-4F14-A36E-5240CCD9D8B7}" sibTransId="{CFAB8079-1E0E-4B0F-966C-F5C566C03547}"/>
    <dgm:cxn modelId="{E943AC77-A239-4387-B43C-427104871446}" type="presOf" srcId="{7F3FF447-345E-478D-A122-F1E4E84146D5}" destId="{84CFE847-8014-41EB-A57D-6445557996DF}" srcOrd="1" destOrd="0" presId="urn:microsoft.com/office/officeart/2008/layout/HorizontalMultiLevelHierarchy"/>
    <dgm:cxn modelId="{03AB82B6-1649-4506-8E9C-F297BF00DEE6}" srcId="{9CF0EF1A-F847-4E86-8F23-BBC740C95B55}" destId="{D6E578F4-C700-48B8-8505-CA688BC930BF}" srcOrd="0" destOrd="0" parTransId="{EB8EC17D-068F-4691-8721-1DD2401BA23F}" sibTransId="{F06F619E-4DD6-416B-93F1-E714341CB48D}"/>
    <dgm:cxn modelId="{4D67F566-D21A-4129-800A-E42340B3092E}" type="presOf" srcId="{1EA38CF0-D5FE-4378-BBF4-8DD2D65A2E33}" destId="{F251AE15-97B3-4EE9-BAC2-4B5AB4EFB032}" srcOrd="0" destOrd="0" presId="urn:microsoft.com/office/officeart/2008/layout/HorizontalMultiLevelHierarchy"/>
    <dgm:cxn modelId="{9CBDFFB9-F39C-4850-9229-1661F2062412}" type="presOf" srcId="{5A4E3CBF-B71A-4121-840E-013147F750F1}" destId="{7B4389E8-DB10-4705-B4A3-20B929598B03}" srcOrd="0" destOrd="0" presId="urn:microsoft.com/office/officeart/2008/layout/HorizontalMultiLevelHierarchy"/>
    <dgm:cxn modelId="{028A5379-48B9-4EB8-9092-F72788FEF741}" type="presOf" srcId="{9CF0EF1A-F847-4E86-8F23-BBC740C95B55}" destId="{F2E5433C-B848-4A7A-A156-13AC6B248C00}" srcOrd="0" destOrd="0" presId="urn:microsoft.com/office/officeart/2008/layout/HorizontalMultiLevelHierarchy"/>
    <dgm:cxn modelId="{3B5A066B-2808-4B45-A179-466A1075BFBF}" type="presOf" srcId="{EB8EC17D-068F-4691-8721-1DD2401BA23F}" destId="{7386F07C-DF8A-46B6-9170-9588CB42532B}" srcOrd="1" destOrd="0" presId="urn:microsoft.com/office/officeart/2008/layout/HorizontalMultiLevelHierarchy"/>
    <dgm:cxn modelId="{D2357E97-20EF-49EA-AE97-9DD2BB423FF0}" srcId="{9CF0EF1A-F847-4E86-8F23-BBC740C95B55}" destId="{1EA38CF0-D5FE-4378-BBF4-8DD2D65A2E33}" srcOrd="1" destOrd="0" parTransId="{5A4E3CBF-B71A-4121-840E-013147F750F1}" sibTransId="{0DB19E83-11AC-44F6-8006-AA29760920FB}"/>
    <dgm:cxn modelId="{188765B7-D50C-4A4A-95C8-E485ED6972C4}" srcId="{9CF0EF1A-F847-4E86-8F23-BBC740C95B55}" destId="{5CC89F98-15DB-4BF2-8D19-9E4033F41F30}" srcOrd="2" destOrd="0" parTransId="{7F3FF447-345E-478D-A122-F1E4E84146D5}" sibTransId="{28A61207-7C35-4CC9-87B5-9C79BB3B9023}"/>
    <dgm:cxn modelId="{CF1A18EA-8159-4A4E-8C90-082762025617}" type="presOf" srcId="{D6E578F4-C700-48B8-8505-CA688BC930BF}" destId="{99B97769-89DB-4145-93AC-03D9330394DA}" srcOrd="0" destOrd="0" presId="urn:microsoft.com/office/officeart/2008/layout/HorizontalMultiLevelHierarchy"/>
    <dgm:cxn modelId="{67677C5A-FBFD-4564-AF5A-DB25EAC327B5}" type="presOf" srcId="{41CCAD14-77C9-47F9-8205-CCE47F8406FE}" destId="{C2F55828-E9CF-4A96-93FB-F20076B67587}" srcOrd="0" destOrd="0" presId="urn:microsoft.com/office/officeart/2008/layout/HorizontalMultiLevelHierarchy"/>
    <dgm:cxn modelId="{6DF2C982-C992-4D3B-A4DF-0951D1C98BFC}" type="presOf" srcId="{5CC89F98-15DB-4BF2-8D19-9E4033F41F30}" destId="{7F57BF94-2363-4573-9185-BFCBDA79081E}" srcOrd="0" destOrd="0" presId="urn:microsoft.com/office/officeart/2008/layout/HorizontalMultiLevelHierarchy"/>
    <dgm:cxn modelId="{6F5464B5-0DA7-4976-BB45-1E39E9E96EBF}" type="presParOf" srcId="{C2F55828-E9CF-4A96-93FB-F20076B67587}" destId="{53F131D7-CA0B-4426-A9A0-89FE01BD9C17}" srcOrd="0" destOrd="0" presId="urn:microsoft.com/office/officeart/2008/layout/HorizontalMultiLevelHierarchy"/>
    <dgm:cxn modelId="{8DB04DB2-CB7B-4E16-8F2B-54C6216F0CC3}" type="presParOf" srcId="{53F131D7-CA0B-4426-A9A0-89FE01BD9C17}" destId="{F2E5433C-B848-4A7A-A156-13AC6B248C00}" srcOrd="0" destOrd="0" presId="urn:microsoft.com/office/officeart/2008/layout/HorizontalMultiLevelHierarchy"/>
    <dgm:cxn modelId="{6663DE0E-7E1B-4009-9E06-7532EE2933A8}" type="presParOf" srcId="{53F131D7-CA0B-4426-A9A0-89FE01BD9C17}" destId="{1536E54F-2AA2-4407-B528-D28D706BC9D0}" srcOrd="1" destOrd="0" presId="urn:microsoft.com/office/officeart/2008/layout/HorizontalMultiLevelHierarchy"/>
    <dgm:cxn modelId="{A45E74C4-F621-4B39-B5D8-EEC4A0B340A4}" type="presParOf" srcId="{1536E54F-2AA2-4407-B528-D28D706BC9D0}" destId="{0D0C3BED-6EC3-435B-8B52-6B8C341E1521}" srcOrd="0" destOrd="0" presId="urn:microsoft.com/office/officeart/2008/layout/HorizontalMultiLevelHierarchy"/>
    <dgm:cxn modelId="{31D0E9FA-F0AE-4B4A-BC9D-93821EE6D981}" type="presParOf" srcId="{0D0C3BED-6EC3-435B-8B52-6B8C341E1521}" destId="{7386F07C-DF8A-46B6-9170-9588CB42532B}" srcOrd="0" destOrd="0" presId="urn:microsoft.com/office/officeart/2008/layout/HorizontalMultiLevelHierarchy"/>
    <dgm:cxn modelId="{7E94B79E-7B57-41A3-A1B1-D0A455035CDA}" type="presParOf" srcId="{1536E54F-2AA2-4407-B528-D28D706BC9D0}" destId="{7000CBAA-9B97-4CD0-860B-194D8B995ED7}" srcOrd="1" destOrd="0" presId="urn:microsoft.com/office/officeart/2008/layout/HorizontalMultiLevelHierarchy"/>
    <dgm:cxn modelId="{AC613192-CE61-4829-97B9-E36D58E3B6CC}" type="presParOf" srcId="{7000CBAA-9B97-4CD0-860B-194D8B995ED7}" destId="{99B97769-89DB-4145-93AC-03D9330394DA}" srcOrd="0" destOrd="0" presId="urn:microsoft.com/office/officeart/2008/layout/HorizontalMultiLevelHierarchy"/>
    <dgm:cxn modelId="{98E87A57-FAC1-4CB2-BFA8-0F579AAC0C6E}" type="presParOf" srcId="{7000CBAA-9B97-4CD0-860B-194D8B995ED7}" destId="{06F655E8-4FDC-48DB-9FFD-CA558A5C0BBF}" srcOrd="1" destOrd="0" presId="urn:microsoft.com/office/officeart/2008/layout/HorizontalMultiLevelHierarchy"/>
    <dgm:cxn modelId="{0AA4DD2D-3371-4F90-BFC1-8FA9150FD916}" type="presParOf" srcId="{1536E54F-2AA2-4407-B528-D28D706BC9D0}" destId="{7B4389E8-DB10-4705-B4A3-20B929598B03}" srcOrd="2" destOrd="0" presId="urn:microsoft.com/office/officeart/2008/layout/HorizontalMultiLevelHierarchy"/>
    <dgm:cxn modelId="{ED6C5BF8-E004-46B1-8C56-0ACE75B12275}" type="presParOf" srcId="{7B4389E8-DB10-4705-B4A3-20B929598B03}" destId="{ACD0316B-D918-4423-AF17-0E137229D331}" srcOrd="0" destOrd="0" presId="urn:microsoft.com/office/officeart/2008/layout/HorizontalMultiLevelHierarchy"/>
    <dgm:cxn modelId="{62AC49B4-E8B2-475D-B76F-A3DE8818C8A1}" type="presParOf" srcId="{1536E54F-2AA2-4407-B528-D28D706BC9D0}" destId="{21B3629B-B047-46D8-B56A-8248501539B8}" srcOrd="3" destOrd="0" presId="urn:microsoft.com/office/officeart/2008/layout/HorizontalMultiLevelHierarchy"/>
    <dgm:cxn modelId="{54FCC1D3-817E-4B5B-A4E3-C1F0EF236E98}" type="presParOf" srcId="{21B3629B-B047-46D8-B56A-8248501539B8}" destId="{F251AE15-97B3-4EE9-BAC2-4B5AB4EFB032}" srcOrd="0" destOrd="0" presId="urn:microsoft.com/office/officeart/2008/layout/HorizontalMultiLevelHierarchy"/>
    <dgm:cxn modelId="{9253F8FD-06E1-4E2C-9068-F4EF2B598EEA}" type="presParOf" srcId="{21B3629B-B047-46D8-B56A-8248501539B8}" destId="{10308504-73FD-441D-B429-D886E5F08669}" srcOrd="1" destOrd="0" presId="urn:microsoft.com/office/officeart/2008/layout/HorizontalMultiLevelHierarchy"/>
    <dgm:cxn modelId="{56327FEA-0EBA-4E96-BC01-5ED8076AEE50}" type="presParOf" srcId="{1536E54F-2AA2-4407-B528-D28D706BC9D0}" destId="{DFB14D97-AC52-47AE-8A33-4B1EEEDA4D5D}" srcOrd="4" destOrd="0" presId="urn:microsoft.com/office/officeart/2008/layout/HorizontalMultiLevelHierarchy"/>
    <dgm:cxn modelId="{AF8C55CB-657E-4AE5-8BB8-05C3F055C07E}" type="presParOf" srcId="{DFB14D97-AC52-47AE-8A33-4B1EEEDA4D5D}" destId="{84CFE847-8014-41EB-A57D-6445557996DF}" srcOrd="0" destOrd="0" presId="urn:microsoft.com/office/officeart/2008/layout/HorizontalMultiLevelHierarchy"/>
    <dgm:cxn modelId="{F193B5EB-33C4-492D-A906-AB7B66BEF654}" type="presParOf" srcId="{1536E54F-2AA2-4407-B528-D28D706BC9D0}" destId="{BACE5F42-42BA-48EF-BFEF-6FFAA33C054A}" srcOrd="5" destOrd="0" presId="urn:microsoft.com/office/officeart/2008/layout/HorizontalMultiLevelHierarchy"/>
    <dgm:cxn modelId="{1433397F-8C82-40B3-BF32-9643EA352E6C}" type="presParOf" srcId="{BACE5F42-42BA-48EF-BFEF-6FFAA33C054A}" destId="{7F57BF94-2363-4573-9185-BFCBDA79081E}" srcOrd="0" destOrd="0" presId="urn:microsoft.com/office/officeart/2008/layout/HorizontalMultiLevelHierarchy"/>
    <dgm:cxn modelId="{B889F56B-AF2B-4556-B5B0-B84618CA3F52}" type="presParOf" srcId="{BACE5F42-42BA-48EF-BFEF-6FFAA33C054A}" destId="{F0B871D4-00A6-4652-BC4A-37C6BD201F00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14D97-AC52-47AE-8A33-4B1EEEDA4D5D}">
      <dsp:nvSpPr>
        <dsp:cNvPr id="0" name=""/>
        <dsp:cNvSpPr/>
      </dsp:nvSpPr>
      <dsp:spPr>
        <a:xfrm>
          <a:off x="1887542" y="1964545"/>
          <a:ext cx="470954" cy="933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477" y="0"/>
              </a:lnTo>
              <a:lnTo>
                <a:pt x="235477" y="933158"/>
              </a:lnTo>
              <a:lnTo>
                <a:pt x="470954" y="933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96888" y="2404992"/>
        <a:ext cx="52263" cy="52263"/>
      </dsp:txXfrm>
    </dsp:sp>
    <dsp:sp modelId="{7B4389E8-DB10-4705-B4A3-20B929598B03}">
      <dsp:nvSpPr>
        <dsp:cNvPr id="0" name=""/>
        <dsp:cNvSpPr/>
      </dsp:nvSpPr>
      <dsp:spPr>
        <a:xfrm>
          <a:off x="1887542" y="1918824"/>
          <a:ext cx="470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095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11246" y="1952771"/>
        <a:ext cx="23547" cy="23547"/>
      </dsp:txXfrm>
    </dsp:sp>
    <dsp:sp modelId="{0D0C3BED-6EC3-435B-8B52-6B8C341E1521}">
      <dsp:nvSpPr>
        <dsp:cNvPr id="0" name=""/>
        <dsp:cNvSpPr/>
      </dsp:nvSpPr>
      <dsp:spPr>
        <a:xfrm>
          <a:off x="1887542" y="1031386"/>
          <a:ext cx="470954" cy="933158"/>
        </a:xfrm>
        <a:custGeom>
          <a:avLst/>
          <a:gdLst/>
          <a:ahLst/>
          <a:cxnLst/>
          <a:rect l="0" t="0" r="0" b="0"/>
          <a:pathLst>
            <a:path>
              <a:moveTo>
                <a:pt x="0" y="933158"/>
              </a:moveTo>
              <a:lnTo>
                <a:pt x="235477" y="933158"/>
              </a:lnTo>
              <a:lnTo>
                <a:pt x="235477" y="0"/>
              </a:lnTo>
              <a:lnTo>
                <a:pt x="4709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96888" y="1471833"/>
        <a:ext cx="52263" cy="52263"/>
      </dsp:txXfrm>
    </dsp:sp>
    <dsp:sp modelId="{F2E5433C-B848-4A7A-A156-13AC6B248C00}">
      <dsp:nvSpPr>
        <dsp:cNvPr id="0" name=""/>
        <dsp:cNvSpPr/>
      </dsp:nvSpPr>
      <dsp:spPr>
        <a:xfrm rot="16200000">
          <a:off x="-450265" y="1591281"/>
          <a:ext cx="3929090" cy="746527"/>
        </a:xfrm>
        <a:prstGeom prst="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ожидания</a:t>
          </a:r>
          <a:endParaRPr lang="ru-RU" sz="4900" kern="1200" dirty="0"/>
        </a:p>
      </dsp:txBody>
      <dsp:txXfrm>
        <a:off x="-450265" y="1591281"/>
        <a:ext cx="3929090" cy="746527"/>
      </dsp:txXfrm>
    </dsp:sp>
    <dsp:sp modelId="{99B97769-89DB-4145-93AC-03D9330394DA}">
      <dsp:nvSpPr>
        <dsp:cNvPr id="0" name=""/>
        <dsp:cNvSpPr/>
      </dsp:nvSpPr>
      <dsp:spPr>
        <a:xfrm>
          <a:off x="2358496" y="658122"/>
          <a:ext cx="2448608" cy="746527"/>
        </a:xfrm>
        <a:prstGeom prst="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родители</a:t>
          </a:r>
          <a:endParaRPr lang="ru-RU" sz="4600" kern="1200" dirty="0"/>
        </a:p>
      </dsp:txBody>
      <dsp:txXfrm>
        <a:off x="2358496" y="658122"/>
        <a:ext cx="2448608" cy="746527"/>
      </dsp:txXfrm>
    </dsp:sp>
    <dsp:sp modelId="{F251AE15-97B3-4EE9-BAC2-4B5AB4EFB032}">
      <dsp:nvSpPr>
        <dsp:cNvPr id="0" name=""/>
        <dsp:cNvSpPr/>
      </dsp:nvSpPr>
      <dsp:spPr>
        <a:xfrm>
          <a:off x="2358496" y="1591281"/>
          <a:ext cx="2448608" cy="746527"/>
        </a:xfrm>
        <a:prstGeom prst="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педагоги</a:t>
          </a:r>
          <a:endParaRPr lang="ru-RU" sz="4600" kern="1200" dirty="0"/>
        </a:p>
      </dsp:txBody>
      <dsp:txXfrm>
        <a:off x="2358496" y="1591281"/>
        <a:ext cx="2448608" cy="746527"/>
      </dsp:txXfrm>
    </dsp:sp>
    <dsp:sp modelId="{7F57BF94-2363-4573-9185-BFCBDA79081E}">
      <dsp:nvSpPr>
        <dsp:cNvPr id="0" name=""/>
        <dsp:cNvSpPr/>
      </dsp:nvSpPr>
      <dsp:spPr>
        <a:xfrm>
          <a:off x="2358496" y="2524440"/>
          <a:ext cx="2448608" cy="746527"/>
        </a:xfrm>
        <a:prstGeom prst="rect">
          <a:avLst/>
        </a:prstGeom>
        <a:gradFill flip="none" rotWithShape="0">
          <a:gsLst>
            <a:gs pos="0">
              <a:schemeClr val="accent2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2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2">
                <a:lumMod val="40000"/>
                <a:lumOff val="60000"/>
                <a:shade val="100000"/>
                <a:satMod val="115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мои</a:t>
          </a:r>
          <a:endParaRPr lang="ru-RU" sz="4600" kern="1200" dirty="0"/>
        </a:p>
      </dsp:txBody>
      <dsp:txXfrm>
        <a:off x="2358496" y="2524440"/>
        <a:ext cx="2448608" cy="74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D9FE-05CE-43E6-85CB-92A4147F9D41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483E-75D9-4361-B1D5-00EBAA24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 об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3892495" cy="592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500042"/>
            <a:ext cx="49291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+mj-lt"/>
              </a:rPr>
              <a:t>Смирнова Любовь Евгеньевна</a:t>
            </a:r>
          </a:p>
          <a:p>
            <a:pPr algn="ctr"/>
            <a:r>
              <a:rPr lang="ru-RU" b="1" i="1" dirty="0" smtClean="0">
                <a:latin typeface="+mj-lt"/>
              </a:rPr>
              <a:t/>
            </a:r>
            <a:br>
              <a:rPr lang="ru-RU" b="1" i="1" dirty="0" smtClean="0">
                <a:latin typeface="+mj-lt"/>
              </a:rPr>
            </a:br>
            <a:r>
              <a:rPr lang="ru-RU" sz="2000" i="1" dirty="0" smtClean="0">
                <a:latin typeface="+mj-lt"/>
              </a:rPr>
              <a:t>Учитель физической культуры, </a:t>
            </a:r>
            <a:br>
              <a:rPr lang="ru-RU" sz="2000" i="1" dirty="0" smtClean="0">
                <a:latin typeface="+mj-lt"/>
              </a:rPr>
            </a:br>
            <a:r>
              <a:rPr lang="ru-RU" sz="2000" i="1" dirty="0" smtClean="0">
                <a:latin typeface="+mj-lt"/>
              </a:rPr>
              <a:t>руководитель ШСК «БАРС»,</a:t>
            </a:r>
          </a:p>
          <a:p>
            <a:pPr algn="ctr"/>
            <a:r>
              <a:rPr lang="ru-RU" sz="2000" i="1" dirty="0" smtClean="0">
                <a:latin typeface="+mj-lt"/>
              </a:rPr>
              <a:t>муниципальное </a:t>
            </a:r>
            <a:r>
              <a:rPr lang="ru-RU" sz="2000" i="1" dirty="0">
                <a:latin typeface="+mj-lt"/>
              </a:rPr>
              <a:t>общеобразовательное учреждение средняя школа №3 </a:t>
            </a:r>
            <a:r>
              <a:rPr lang="ru-RU" sz="2000" i="1" dirty="0" err="1">
                <a:latin typeface="+mj-lt"/>
              </a:rPr>
              <a:t>Тутаевский</a:t>
            </a:r>
            <a:r>
              <a:rPr lang="ru-RU" sz="2000" i="1" dirty="0">
                <a:latin typeface="+mj-lt"/>
              </a:rPr>
              <a:t> МР</a:t>
            </a:r>
          </a:p>
          <a:p>
            <a:pPr algn="ctr"/>
            <a:r>
              <a:rPr lang="ru-RU" sz="2000" i="1" dirty="0" smtClean="0">
                <a:latin typeface="+mj-lt"/>
              </a:rPr>
              <a:t/>
            </a:r>
            <a:br>
              <a:rPr lang="ru-RU" sz="2000" i="1" dirty="0" smtClean="0">
                <a:latin typeface="+mj-lt"/>
              </a:rPr>
            </a:br>
            <a:r>
              <a:rPr lang="ru-RU" sz="2000" i="1" dirty="0" smtClean="0">
                <a:latin typeface="+mj-lt"/>
              </a:rPr>
              <a:t>Педагогический стаж 11 лет</a:t>
            </a:r>
          </a:p>
          <a:p>
            <a:pPr algn="ctr"/>
            <a:endParaRPr lang="ru-RU" sz="1600" i="1" dirty="0" smtClean="0">
              <a:latin typeface="+mj-lt"/>
            </a:endParaRPr>
          </a:p>
          <a:p>
            <a:pPr algn="ctr"/>
            <a:r>
              <a:rPr lang="ru-RU" sz="2000" i="1" dirty="0" smtClean="0">
                <a:latin typeface="+mj-lt"/>
              </a:rPr>
              <a:t>Высшая квалификационная категория </a:t>
            </a:r>
          </a:p>
          <a:p>
            <a:pPr algn="ctr"/>
            <a:r>
              <a:rPr lang="ru-RU" b="1" i="1" dirty="0" smtClean="0">
                <a:latin typeface="+mj-lt"/>
              </a:rPr>
              <a:t/>
            </a:r>
            <a:br>
              <a:rPr lang="ru-RU" b="1" i="1" dirty="0" smtClean="0">
                <a:latin typeface="+mj-lt"/>
              </a:rPr>
            </a:br>
            <a:r>
              <a:rPr lang="ru-RU" sz="2400" i="1" dirty="0" smtClean="0">
                <a:latin typeface="+mj-lt"/>
              </a:rPr>
              <a:t>Педагогическое кредо </a:t>
            </a:r>
          </a:p>
          <a:p>
            <a:pPr algn="ctr"/>
            <a:endParaRPr lang="ru-RU" sz="1200" b="1" i="1" dirty="0" smtClean="0">
              <a:latin typeface="+mj-lt"/>
            </a:endParaRPr>
          </a:p>
          <a:p>
            <a:pPr algn="ctr"/>
            <a:r>
              <a:rPr lang="ru-RU" sz="2400" b="1" i="1" dirty="0" smtClean="0">
                <a:latin typeface="+mj-lt"/>
              </a:rPr>
              <a:t>«В каждом человеке солнце, только дайте ему светить!»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0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Уроки физической культуры - возможности физического, психологического и интеллектуального развития школьников. </a:t>
            </a:r>
          </a:p>
          <a:p>
            <a:pPr algn="just"/>
            <a:r>
              <a:rPr lang="ru-RU" sz="2800" b="1" i="1" dirty="0" err="1"/>
              <a:t>Кинезиологические</a:t>
            </a:r>
            <a:r>
              <a:rPr lang="ru-RU" sz="2800" b="1" i="1" dirty="0"/>
              <a:t> упражнения </a:t>
            </a:r>
            <a:r>
              <a:rPr lang="ru-RU" sz="2800" i="1" dirty="0"/>
              <a:t>являются перспективным средством развития интеллекта, улучшения физического здоровья, социальной адаптации детей и коррекции обучения.  </a:t>
            </a:r>
          </a:p>
        </p:txBody>
      </p:sp>
      <p:pic>
        <p:nvPicPr>
          <p:cNvPr id="7" name="Рисунок 6" descr="fe647b7b7c801378aeed8227f0a20609_w2048_h204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15" y="3465709"/>
            <a:ext cx="5143503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357166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/>
          </a:p>
          <a:p>
            <a:pPr algn="ctr"/>
            <a:r>
              <a:rPr lang="ru-RU" sz="4000" b="1" i="1" dirty="0" smtClean="0"/>
              <a:t>Образовательная </a:t>
            </a:r>
            <a:r>
              <a:rPr lang="ru-RU" sz="4000" b="1" i="1" dirty="0" err="1" smtClean="0"/>
              <a:t>кинезиология</a:t>
            </a:r>
            <a:r>
              <a:rPr lang="ru-RU" sz="4000" b="1" i="1" dirty="0" smtClean="0"/>
              <a:t> -</a:t>
            </a:r>
          </a:p>
          <a:p>
            <a:pPr algn="ctr"/>
            <a:r>
              <a:rPr lang="ru-RU" sz="4000" i="1" dirty="0" smtClean="0"/>
              <a:t>наука об усовершенствование процесса обучения через движение. </a:t>
            </a:r>
            <a:endParaRPr lang="ru-RU" sz="4000" i="1" dirty="0"/>
          </a:p>
        </p:txBody>
      </p:sp>
      <p:pic>
        <p:nvPicPr>
          <p:cNvPr id="4" name="Рисунок 3" descr="_a2EB8sSMZ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3357562"/>
            <a:ext cx="1857387" cy="2759255"/>
          </a:xfrm>
          <a:prstGeom prst="rect">
            <a:avLst/>
          </a:prstGeom>
        </p:spPr>
      </p:pic>
      <p:pic>
        <p:nvPicPr>
          <p:cNvPr id="5" name="Рисунок 4" descr="HlscgIkotb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357562"/>
            <a:ext cx="1857401" cy="2786082"/>
          </a:xfrm>
          <a:prstGeom prst="rect">
            <a:avLst/>
          </a:prstGeom>
        </p:spPr>
      </p:pic>
      <p:pic>
        <p:nvPicPr>
          <p:cNvPr id="6" name="Рисунок 5" descr="LUbUhJvbm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357562"/>
            <a:ext cx="1928826" cy="2803676"/>
          </a:xfrm>
          <a:prstGeom prst="rect">
            <a:avLst/>
          </a:prstGeom>
        </p:spPr>
      </p:pic>
      <p:pic>
        <p:nvPicPr>
          <p:cNvPr id="7" name="Рисунок 6" descr="TMoSB6Slrg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9" y="3357562"/>
            <a:ext cx="201475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i="1" dirty="0" err="1" smtClean="0"/>
              <a:t>Кинезиологическе</a:t>
            </a:r>
            <a:r>
              <a:rPr lang="ru-RU" sz="4000" b="1" i="1" dirty="0" smtClean="0"/>
              <a:t> упражнения </a:t>
            </a:r>
            <a:endParaRPr lang="ru-RU" sz="3200" b="1" i="1" dirty="0" smtClean="0"/>
          </a:p>
          <a:p>
            <a:pPr algn="ctr"/>
            <a:r>
              <a:rPr lang="ru-RU" sz="2900" i="1" dirty="0" smtClean="0"/>
              <a:t>комплекс упражнений, позволяющий активизировать межполушарное взаимодействие. </a:t>
            </a:r>
            <a:endParaRPr lang="ru-RU" sz="2900" b="1" i="1" dirty="0"/>
          </a:p>
        </p:txBody>
      </p:sp>
      <p:pic>
        <p:nvPicPr>
          <p:cNvPr id="3" name="Рисунок 2" descr="Braingym2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7500990" cy="308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4282" y="500042"/>
            <a:ext cx="87154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Задачи </a:t>
            </a:r>
            <a:r>
              <a:rPr lang="ru-RU" sz="3600" b="1" i="1" dirty="0" err="1" smtClean="0"/>
              <a:t>кинезиологических</a:t>
            </a:r>
            <a:r>
              <a:rPr lang="ru-RU" sz="3600" b="1" i="1" dirty="0" smtClean="0"/>
              <a:t> упражнений: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 </a:t>
            </a:r>
            <a:r>
              <a:rPr lang="ru-RU" sz="2400" i="1" dirty="0" smtClean="0"/>
              <a:t>Развитие межполушарного взаимодействия</a:t>
            </a:r>
          </a:p>
          <a:p>
            <a:pPr lvl="0">
              <a:buFont typeface="Arial" pitchFamily="34" charset="0"/>
              <a:buChar char="•"/>
            </a:pPr>
            <a:endParaRPr lang="ru-RU" sz="2400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/>
              <a:t> Развитие мелкой и крупной моторики  рук</a:t>
            </a:r>
          </a:p>
          <a:p>
            <a:pPr lvl="0">
              <a:buFont typeface="Arial" pitchFamily="34" charset="0"/>
              <a:buChar char="•"/>
            </a:pPr>
            <a:endParaRPr lang="ru-RU" sz="2400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/>
              <a:t> Развитие интеллектуальных и творческих способностей</a:t>
            </a:r>
          </a:p>
          <a:p>
            <a:pPr lvl="0">
              <a:buFont typeface="Arial" pitchFamily="34" charset="0"/>
              <a:buChar char="•"/>
            </a:pPr>
            <a:endParaRPr lang="ru-RU" sz="2400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/>
              <a:t> Развитие способностей к обучению и освоению информации, речи</a:t>
            </a:r>
          </a:p>
          <a:p>
            <a:pPr lvl="0">
              <a:buFont typeface="Arial" pitchFamily="34" charset="0"/>
              <a:buChar char="•"/>
            </a:pPr>
            <a:endParaRPr lang="ru-RU" sz="2400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/>
              <a:t> Восстановление работоспособности и продуктивности</a:t>
            </a:r>
          </a:p>
          <a:p>
            <a:pPr lvl="0">
              <a:buFont typeface="Arial" pitchFamily="34" charset="0"/>
              <a:buChar char="•"/>
            </a:pPr>
            <a:endParaRPr lang="ru-RU" sz="2400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i="1" dirty="0" smtClean="0"/>
              <a:t> Снятие стресса, нервного напряжения, усталости</a:t>
            </a:r>
          </a:p>
          <a:p>
            <a:pPr lvl="0">
              <a:buFont typeface="Arial" pitchFamily="34" charset="0"/>
              <a:buChar char="•"/>
            </a:pPr>
            <a:endParaRPr lang="ru-RU" sz="2400" i="1" dirty="0" smtClean="0"/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Формирование абстрактного мышления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Группы </a:t>
            </a:r>
            <a:r>
              <a:rPr lang="ru-RU" sz="3200" b="1" i="1" dirty="0" err="1" smtClean="0"/>
              <a:t>кинезиологических</a:t>
            </a:r>
            <a:r>
              <a:rPr lang="ru-RU" sz="3200" b="1" i="1" dirty="0" smtClean="0"/>
              <a:t> упражнений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80724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Растяжки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Дыхательные упражнения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Глазовидные</a:t>
            </a:r>
            <a:r>
              <a:rPr lang="ru-RU" sz="2400" dirty="0" smtClean="0"/>
              <a:t> упражнения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Телесные упражнения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Упражнения для  развития мелкой моторики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Массаж (ушных раковин, лица)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Упражнения на релаксацию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Упражнение «Лезгинка»</a:t>
            </a:r>
          </a:p>
          <a:p>
            <a:pPr algn="ctr"/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i="1" dirty="0" smtClean="0"/>
              <a:t>Проводится для релаксации, что способствует расслаблению и снятию напряжения.</a:t>
            </a:r>
          </a:p>
          <a:p>
            <a:endParaRPr lang="ru-RU" dirty="0"/>
          </a:p>
        </p:txBody>
      </p:sp>
      <p:pic>
        <p:nvPicPr>
          <p:cNvPr id="3" name="Рисунок 2" descr="20210219_110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3000396" cy="2675678"/>
          </a:xfrm>
          <a:prstGeom prst="rect">
            <a:avLst/>
          </a:prstGeom>
        </p:spPr>
      </p:pic>
      <p:pic>
        <p:nvPicPr>
          <p:cNvPr id="4" name="Рисунок 3" descr="20210219_11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14620"/>
            <a:ext cx="464689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621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 помогает </a:t>
            </a:r>
            <a:r>
              <a:rPr lang="ru-RU" sz="3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</a:p>
          <a:p>
            <a:pPr algn="ctr">
              <a:lnSpc>
                <a:spcPct val="107000"/>
              </a:lnSpc>
            </a:pPr>
            <a:r>
              <a:rPr lang="ru-RU" sz="3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интеллекта</a:t>
            </a:r>
            <a:r>
              <a:rPr lang="ru-RU" sz="3600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</a:pPr>
            <a:endParaRPr lang="ru-RU" sz="36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400" b="1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упражнения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дают возможность задействовать те участки мозга,  которые раньше не участвовали  в обучении,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развивают творческие способности на  основе наглядно-образного мышления, стабилизируют психику, развивают интуицию.</a:t>
            </a:r>
          </a:p>
          <a:p>
            <a:pPr algn="just">
              <a:lnSpc>
                <a:spcPct val="107000"/>
              </a:lnSpc>
            </a:pPr>
            <a:r>
              <a:rPr lang="ru-RU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Дыхательные упражнения 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улучшают ритмику организма, </a:t>
            </a:r>
            <a:r>
              <a:rPr lang="ru-RU" sz="2400" dirty="0" smtClean="0"/>
              <a:t>развивают самоконтроль и производительность, формируют и восстанавливают правильное дыхание.</a:t>
            </a:r>
          </a:p>
          <a:p>
            <a:pPr algn="just">
              <a:lnSpc>
                <a:spcPct val="107000"/>
              </a:lnSpc>
            </a:pPr>
            <a:r>
              <a:rPr lang="ru-RU" sz="2400" b="1" i="1" dirty="0" err="1" smtClean="0"/>
              <a:t>Глазовидные</a:t>
            </a:r>
            <a:r>
              <a:rPr lang="ru-RU" sz="2400" dirty="0" smtClean="0"/>
              <a:t> упражнения позволяют расширить поле зрения, улучшить восприятие, являются профилактикой глазных заболеваний.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Анализ применения методики</a:t>
            </a:r>
            <a:endParaRPr lang="ru-RU" sz="3600" b="1" i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000108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Диагностика во 2-х классах</a:t>
            </a:r>
          </a:p>
          <a:p>
            <a:pPr algn="ctr"/>
            <a:r>
              <a:rPr lang="ru-RU" sz="3200" b="1" i="1" dirty="0" smtClean="0"/>
              <a:t>(память, внимание, мышление)</a:t>
            </a:r>
          </a:p>
          <a:p>
            <a:pPr algn="ctr"/>
            <a:endParaRPr lang="ru-RU" sz="2400" i="1" dirty="0" smtClean="0"/>
          </a:p>
          <a:p>
            <a:r>
              <a:rPr lang="ru-RU" sz="2400" i="1" dirty="0" smtClean="0"/>
              <a:t>            </a:t>
            </a:r>
            <a:r>
              <a:rPr lang="ru-RU" sz="2000" b="1" i="1" dirty="0" smtClean="0"/>
              <a:t>Начало 1 четверти                                         Середина 3 четверти</a:t>
            </a:r>
          </a:p>
          <a:p>
            <a:pPr algn="ctr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2428868"/>
          <a:ext cx="414340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57752" y="2428868"/>
          <a:ext cx="400052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«Движение может по своему действию заменить любое лекарство, но ни одно лекарство в мире не может заменить целебной силы движения»</a:t>
            </a:r>
            <a:endParaRPr lang="ru-RU" sz="3600" b="1" i="1" dirty="0"/>
          </a:p>
        </p:txBody>
      </p:sp>
      <p:pic>
        <p:nvPicPr>
          <p:cNvPr id="4" name="Рисунок 3" descr="128611947_Samuel_Auguste_Tiss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786058"/>
            <a:ext cx="2773751" cy="382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00892" y="628652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cs typeface="Times New Roman" pitchFamily="18" charset="0"/>
              </a:rPr>
              <a:t>Симон-Андре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i="1" dirty="0" err="1" smtClean="0">
                <a:cs typeface="Times New Roman" pitchFamily="18" charset="0"/>
              </a:rPr>
              <a:t>Тиссо</a:t>
            </a:r>
            <a:endParaRPr lang="ru-RU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7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лика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643338" cy="364333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Всероссийский конкурс «Учитель года России 2021»</a:t>
            </a:r>
          </a:p>
          <a:p>
            <a:pPr algn="ctr"/>
            <a:r>
              <a:rPr lang="ru-RU" sz="1600" i="1" dirty="0" smtClean="0">
                <a:latin typeface="Calibri" pitchFamily="34" charset="0"/>
                <a:cs typeface="Calibri" pitchFamily="34" charset="0"/>
              </a:rPr>
              <a:t>Региональный этап</a:t>
            </a:r>
            <a:endParaRPr lang="ru-RU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861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Тема «</a:t>
            </a:r>
            <a:r>
              <a:rPr lang="ru-RU" sz="3200" b="1" dirty="0" err="1" smtClean="0">
                <a:latin typeface="Monotype Corsiva" pitchFamily="66" charset="0"/>
              </a:rPr>
              <a:t>Кинезиологические</a:t>
            </a:r>
            <a:r>
              <a:rPr lang="ru-RU" sz="3200" b="1" dirty="0" smtClean="0">
                <a:latin typeface="Monotype Corsiva" pitchFamily="66" charset="0"/>
              </a:rPr>
              <a:t> упражнения </a:t>
            </a:r>
            <a:r>
              <a:rPr lang="ru-RU" sz="3200" b="1" dirty="0" smtClean="0">
                <a:latin typeface="Monotype Corsiva" pitchFamily="66" charset="0"/>
              </a:rPr>
              <a:t>для младших школьников на уроках  физической культуры»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000108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Monotype Corsiva" pitchFamily="66" charset="0"/>
            </a:endParaRP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Конкурсное испытание «Публичная лекция»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лика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714776" cy="371477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3643306" y="714356"/>
            <a:ext cx="55006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Конкурсное </a:t>
            </a:r>
            <a:r>
              <a:rPr lang="ru-RU" sz="2400" dirty="0">
                <a:latin typeface="Monotype Corsiva" pitchFamily="66" charset="0"/>
              </a:rPr>
              <a:t>испытание  </a:t>
            </a:r>
            <a:r>
              <a:rPr lang="ru-RU" sz="2400" dirty="0" smtClean="0">
                <a:latin typeface="Monotype Corsiva" pitchFamily="66" charset="0"/>
              </a:rPr>
              <a:t>«</a:t>
            </a:r>
            <a:r>
              <a:rPr lang="ru-RU" sz="2400" dirty="0">
                <a:latin typeface="Monotype Corsiva" pitchFamily="66" charset="0"/>
              </a:rPr>
              <a:t>Публичная лекция</a:t>
            </a:r>
            <a:r>
              <a:rPr lang="ru-RU" sz="2400" dirty="0" smtClean="0">
                <a:latin typeface="Monotype Corsiva" pitchFamily="66" charset="0"/>
              </a:rPr>
              <a:t>»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Тема </a:t>
            </a:r>
            <a:r>
              <a:rPr lang="ru-RU" sz="2400" dirty="0">
                <a:latin typeface="Monotype Corsiva" pitchFamily="66" charset="0"/>
              </a:rPr>
              <a:t>«</a:t>
            </a:r>
            <a:r>
              <a:rPr lang="ru-RU" sz="2400" dirty="0" err="1" smtClean="0">
                <a:latin typeface="Monotype Corsiva" pitchFamily="66" charset="0"/>
              </a:rPr>
              <a:t>Кинезиологические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упражнения для младших школьников на уроках физической культуры»</a:t>
            </a:r>
          </a:p>
          <a:p>
            <a:pPr algn="ctr"/>
            <a:endParaRPr lang="ru-RU" sz="3200" i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7496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                       </a:t>
            </a:r>
          </a:p>
          <a:p>
            <a:pPr algn="ctr"/>
            <a:endParaRPr lang="ru-RU" sz="2800" b="1" i="1" dirty="0" smtClean="0">
              <a:latin typeface="+mj-lt"/>
            </a:endParaRPr>
          </a:p>
          <a:p>
            <a:pPr algn="ctr"/>
            <a:endParaRPr lang="ru-RU" sz="2800" b="1" i="1" dirty="0" smtClean="0">
              <a:latin typeface="+mj-lt"/>
            </a:endParaRPr>
          </a:p>
          <a:p>
            <a:pPr algn="ctr"/>
            <a:r>
              <a:rPr lang="ru-RU" sz="2800" b="1" i="1" dirty="0" smtClean="0">
                <a:latin typeface="+mj-lt"/>
              </a:rPr>
              <a:t>Смирнова </a:t>
            </a:r>
            <a:r>
              <a:rPr lang="ru-RU" sz="2800" b="1" i="1" dirty="0">
                <a:latin typeface="+mj-lt"/>
              </a:rPr>
              <a:t>Любовь Евгеньевна</a:t>
            </a:r>
          </a:p>
          <a:p>
            <a:pPr algn="ctr"/>
            <a:r>
              <a:rPr lang="ru-RU" sz="2800" b="1" i="1" dirty="0">
                <a:latin typeface="+mj-lt"/>
              </a:rPr>
              <a:t/>
            </a:r>
            <a:br>
              <a:rPr lang="ru-RU" sz="2800" b="1" i="1" dirty="0">
                <a:latin typeface="+mj-lt"/>
              </a:rPr>
            </a:br>
            <a:r>
              <a:rPr lang="ru-RU" sz="2200" i="1" dirty="0">
                <a:latin typeface="+mj-lt"/>
              </a:rPr>
              <a:t>Учитель физической культуры, </a:t>
            </a:r>
            <a:br>
              <a:rPr lang="ru-RU" sz="2200" i="1" dirty="0">
                <a:latin typeface="+mj-lt"/>
              </a:rPr>
            </a:br>
            <a:r>
              <a:rPr lang="ru-RU" sz="2200" i="1" dirty="0">
                <a:latin typeface="+mj-lt"/>
              </a:rPr>
              <a:t>руководитель ШСК «БАРС»,</a:t>
            </a:r>
          </a:p>
          <a:p>
            <a:pPr algn="ctr"/>
            <a:r>
              <a:rPr lang="ru-RU" sz="2200" i="1" dirty="0">
                <a:latin typeface="+mj-lt"/>
              </a:rPr>
              <a:t>муниципальное общеобразовательное учреждение </a:t>
            </a:r>
            <a:endParaRPr lang="ru-RU" sz="2200" i="1" dirty="0" smtClean="0">
              <a:latin typeface="+mj-lt"/>
            </a:endParaRPr>
          </a:p>
          <a:p>
            <a:pPr algn="ctr"/>
            <a:r>
              <a:rPr lang="ru-RU" sz="2200" i="1" dirty="0" smtClean="0">
                <a:latin typeface="+mj-lt"/>
              </a:rPr>
              <a:t>средняя </a:t>
            </a:r>
            <a:r>
              <a:rPr lang="ru-RU" sz="2200" i="1" dirty="0">
                <a:latin typeface="+mj-lt"/>
              </a:rPr>
              <a:t>школа №3 </a:t>
            </a:r>
            <a:r>
              <a:rPr lang="ru-RU" sz="2200" i="1" dirty="0" err="1">
                <a:latin typeface="+mj-lt"/>
              </a:rPr>
              <a:t>Тутаевский</a:t>
            </a:r>
            <a:r>
              <a:rPr lang="ru-RU" sz="2200" i="1" dirty="0">
                <a:latin typeface="+mj-lt"/>
              </a:rPr>
              <a:t> МР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54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Всероссийский конкурс«Учитель года России 2021»</a:t>
            </a:r>
            <a:endParaRPr lang="ru-RU" i="1" dirty="0" smtClean="0"/>
          </a:p>
          <a:p>
            <a:pPr algn="ctr"/>
            <a:r>
              <a:rPr lang="ru-RU" i="1" dirty="0" smtClean="0"/>
              <a:t>Региональный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«Движение может по своему действию заменить любое лекарство, но ни одно лекарство в мире не может заменить целебной силы движения»</a:t>
            </a:r>
            <a:endParaRPr lang="ru-RU" sz="3600" b="1" i="1" dirty="0"/>
          </a:p>
        </p:txBody>
      </p:sp>
      <p:pic>
        <p:nvPicPr>
          <p:cNvPr id="4" name="Рисунок 3" descr="128611947_Samuel_Auguste_Tiss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786058"/>
            <a:ext cx="2773751" cy="382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00892" y="6286520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cs typeface="Times New Roman" pitchFamily="18" charset="0"/>
              </a:rPr>
              <a:t>Симон-Андре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i="1" dirty="0" err="1" smtClean="0">
                <a:cs typeface="Times New Roman" pitchFamily="18" charset="0"/>
              </a:rPr>
              <a:t>Тиссо</a:t>
            </a:r>
            <a:endParaRPr lang="ru-RU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87154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Актуальность</a:t>
            </a:r>
          </a:p>
          <a:p>
            <a:endParaRPr lang="ru-RU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i="1" dirty="0" smtClean="0"/>
              <a:t>у современных детей  отмечается снижение двигательной активности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i="1" dirty="0"/>
              <a:t>о</a:t>
            </a:r>
            <a:r>
              <a:rPr lang="ru-RU" sz="2800" i="1" dirty="0" smtClean="0"/>
              <a:t>тсутствие физической нагрузки тормозит мыслительные процессы, снижает концентрацию внимания, координационные способности, выносливость, возникают проблемы с речевым развитием.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875859" y="627928"/>
          <a:ext cx="557216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28" y="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По данным Минздрава России, 2019г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500438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Оптимальная двигательная активность </a:t>
            </a:r>
            <a:r>
              <a:rPr lang="ru-RU" i="1" dirty="0" smtClean="0"/>
              <a:t>способствует адаптации организма человека к изменениям окружающей среды, долголетию, улучшает здоровье, повышает учебную и трудовую активность</a:t>
            </a:r>
          </a:p>
          <a:p>
            <a:r>
              <a:rPr lang="ru-RU" i="1" dirty="0" smtClean="0"/>
              <a:t> (Аршавский И.А., 1967; Аршавский И.А., 1975). </a:t>
            </a:r>
          </a:p>
          <a:p>
            <a:pPr>
              <a:buFont typeface="Wingdings" pitchFamily="2" charset="2"/>
              <a:buChar char="Ø"/>
            </a:pPr>
            <a:endParaRPr lang="ru-RU" i="1" dirty="0" smtClean="0"/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Высокая двигательная активность </a:t>
            </a:r>
            <a:r>
              <a:rPr lang="ru-RU" i="1" dirty="0" smtClean="0"/>
              <a:t>положительно влияет как на исходную умственную работоспособность, так и на её сохранение в процессе школьных уроков </a:t>
            </a:r>
          </a:p>
          <a:p>
            <a:r>
              <a:rPr lang="ru-RU" i="1" dirty="0" smtClean="0"/>
              <a:t>(Антропова М.В., 1979; Антропова М.В., 1968; </a:t>
            </a:r>
            <a:r>
              <a:rPr lang="ru-RU" i="1" dirty="0" err="1" smtClean="0"/>
              <a:t>Гуминский</a:t>
            </a:r>
            <a:r>
              <a:rPr lang="ru-RU" i="1" dirty="0" smtClean="0"/>
              <a:t> А.А., 1973; Лебедева Н.Т., 1979).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71612"/>
            <a:ext cx="86468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b="1" i="1" dirty="0"/>
              <a:t>Как создать </a:t>
            </a:r>
            <a:r>
              <a:rPr lang="ru-RU" sz="4400" b="1" i="1" dirty="0" smtClean="0"/>
              <a:t>единство</a:t>
            </a:r>
            <a:r>
              <a:rPr lang="ru-RU" sz="4000" b="1" i="1" dirty="0" smtClean="0"/>
              <a:t> </a:t>
            </a:r>
          </a:p>
          <a:p>
            <a:pPr algn="ctr"/>
            <a:r>
              <a:rPr lang="ru-RU" sz="3600" b="1" i="1" dirty="0" smtClean="0"/>
              <a:t>физической культуры и интеллекта</a:t>
            </a:r>
            <a:r>
              <a:rPr lang="ru-RU" sz="4000" b="1" i="1" dirty="0" smtClean="0"/>
              <a:t>?</a:t>
            </a:r>
          </a:p>
          <a:p>
            <a:endParaRPr lang="ru-RU" sz="3200" b="1" i="1" dirty="0" smtClean="0"/>
          </a:p>
          <a:p>
            <a:endParaRPr lang="ru-RU" dirty="0" smtClean="0"/>
          </a:p>
        </p:txBody>
      </p:sp>
      <p:pic>
        <p:nvPicPr>
          <p:cNvPr id="3" name="Рисунок 2" descr="белый-человек-устанавливает-вопросительный-знак-27036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00438"/>
            <a:ext cx="3081342" cy="308134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5729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ШАГИ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i="1" dirty="0"/>
              <a:t>оценка и коррекция методических </a:t>
            </a:r>
            <a:r>
              <a:rPr lang="ru-RU" sz="2800" i="1" dirty="0" smtClean="0"/>
              <a:t>приемов</a:t>
            </a:r>
          </a:p>
          <a:p>
            <a:pPr marL="285750" indent="-285750"/>
            <a:endParaRPr lang="ru-RU" sz="28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i="1" dirty="0"/>
              <a:t>выбор педагогических </a:t>
            </a:r>
            <a:r>
              <a:rPr lang="ru-RU" sz="2800" i="1" dirty="0" smtClean="0"/>
              <a:t>технологий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i="1" dirty="0"/>
              <a:t>учёт психофизических особенностей </a:t>
            </a:r>
            <a:r>
              <a:rPr lang="ru-RU" sz="2800" i="1" dirty="0" smtClean="0"/>
              <a:t>школьников</a:t>
            </a:r>
          </a:p>
          <a:p>
            <a:pPr marL="285750" indent="-285750"/>
            <a:endParaRPr lang="ru-RU" sz="2800" i="1" dirty="0"/>
          </a:p>
          <a:p>
            <a:endParaRPr lang="ru-RU" sz="2800" i="1" dirty="0"/>
          </a:p>
          <a:p>
            <a:endParaRPr lang="ru-RU" sz="2800" i="1" dirty="0"/>
          </a:p>
        </p:txBody>
      </p:sp>
      <p:pic>
        <p:nvPicPr>
          <p:cNvPr id="3" name="Рисунок 2" descr="WtsJey2fYp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3851914"/>
            <a:ext cx="1886348" cy="2791796"/>
          </a:xfrm>
          <a:prstGeom prst="rect">
            <a:avLst/>
          </a:prstGeom>
        </p:spPr>
      </p:pic>
      <p:pic>
        <p:nvPicPr>
          <p:cNvPr id="4" name="Рисунок 3" descr="0uShYtRaC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857628"/>
            <a:ext cx="1857388" cy="2786082"/>
          </a:xfrm>
          <a:prstGeom prst="rect">
            <a:avLst/>
          </a:prstGeom>
        </p:spPr>
      </p:pic>
      <p:pic>
        <p:nvPicPr>
          <p:cNvPr id="5" name="Рисунок 4" descr="wjud5t0_S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57628"/>
            <a:ext cx="1928826" cy="2808118"/>
          </a:xfrm>
          <a:prstGeom prst="rect">
            <a:avLst/>
          </a:prstGeom>
        </p:spPr>
      </p:pic>
      <p:pic>
        <p:nvPicPr>
          <p:cNvPr id="7" name="Рисунок 6" descr="GXhp37SOu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857628"/>
            <a:ext cx="1887090" cy="279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zastavit-rebenka-uchitsya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931629" cy="2978276"/>
          </a:xfrm>
          <a:prstGeom prst="rect">
            <a:avLst/>
          </a:prstGeom>
        </p:spPr>
      </p:pic>
      <p:sp>
        <p:nvSpPr>
          <p:cNvPr id="12" name="Овальная выноска 11"/>
          <p:cNvSpPr/>
          <p:nvPr/>
        </p:nvSpPr>
        <p:spPr>
          <a:xfrm>
            <a:off x="2143108" y="214290"/>
            <a:ext cx="2500330" cy="178592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Я устал!</a:t>
            </a:r>
          </a:p>
          <a:p>
            <a:pPr algn="ctr"/>
            <a:r>
              <a:rPr lang="ru-RU" sz="1100" b="1" dirty="0" smtClean="0"/>
              <a:t>Больше ничего не хочу!!!</a:t>
            </a:r>
            <a:endParaRPr lang="ru-RU" sz="11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074753909"/>
              </p:ext>
            </p:extLst>
          </p:nvPr>
        </p:nvGraphicFramePr>
        <p:xfrm>
          <a:off x="3428992" y="1857364"/>
          <a:ext cx="592935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71480"/>
            <a:ext cx="85011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Младший школьный </a:t>
            </a:r>
            <a:r>
              <a:rPr lang="ru-RU" sz="2800" b="1" i="1" dirty="0"/>
              <a:t>возраст</a:t>
            </a:r>
            <a:r>
              <a:rPr lang="ru-RU" sz="2800" i="1" dirty="0" smtClean="0"/>
              <a:t> - формирование предпосылок к развитию сознания и теоретического мышления.</a:t>
            </a:r>
            <a:endParaRPr lang="ru-RU" sz="2800" i="1" dirty="0"/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/>
          </a:p>
          <a:p>
            <a:pPr algn="ctr"/>
            <a:endParaRPr lang="ru-RU" sz="2400" b="1" i="1" dirty="0" smtClean="0"/>
          </a:p>
        </p:txBody>
      </p:sp>
      <p:pic>
        <p:nvPicPr>
          <p:cNvPr id="4" name="Рисунок 3" descr="IMG_4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714620"/>
            <a:ext cx="5572132" cy="3712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521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Смирнова Любовь Евгеньевна Учитель физической культуры,  руководитель ШСК «БАРС»  Муниципальное общеобразовательное учреждение средняя школа №3</dc:title>
  <dc:creator>1082198</dc:creator>
  <cp:lastModifiedBy>HP</cp:lastModifiedBy>
  <cp:revision>178</cp:revision>
  <dcterms:created xsi:type="dcterms:W3CDTF">2019-11-16T17:58:08Z</dcterms:created>
  <dcterms:modified xsi:type="dcterms:W3CDTF">2021-02-25T19:08:52Z</dcterms:modified>
</cp:coreProperties>
</file>