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1" r:id="rId3"/>
    <p:sldId id="262" r:id="rId4"/>
    <p:sldId id="270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73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95874065014173E-2"/>
          <c:y val="4.8755567725788464E-2"/>
          <c:w val="0.42718135255336892"/>
          <c:h val="0.6578713110019944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детей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Было</c:v>
                </c:pt>
                <c:pt idx="1">
                  <c:v>Стало</c:v>
                </c:pt>
                <c:pt idx="5">
                  <c:v>Было</c:v>
                </c:pt>
                <c:pt idx="6">
                  <c:v>Стало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13</c:v>
                </c:pt>
                <c:pt idx="5">
                  <c:v>13</c:v>
                </c:pt>
                <c:pt idx="6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ошибок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Было</c:v>
                </c:pt>
                <c:pt idx="1">
                  <c:v>Стало</c:v>
                </c:pt>
                <c:pt idx="5">
                  <c:v>Было</c:v>
                </c:pt>
                <c:pt idx="6">
                  <c:v>Стало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</c:v>
                </c:pt>
                <c:pt idx="1">
                  <c:v>9</c:v>
                </c:pt>
                <c:pt idx="5">
                  <c:v>5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139520"/>
        <c:axId val="54149888"/>
        <c:axId val="56716352"/>
      </c:bar3DChart>
      <c:catAx>
        <c:axId val="5413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54149888"/>
        <c:crosses val="autoZero"/>
        <c:auto val="1"/>
        <c:lblAlgn val="ctr"/>
        <c:lblOffset val="100"/>
        <c:noMultiLvlLbl val="0"/>
      </c:catAx>
      <c:valAx>
        <c:axId val="5414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139520"/>
        <c:crosses val="autoZero"/>
        <c:crossBetween val="between"/>
      </c:valAx>
      <c:serAx>
        <c:axId val="5671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5414988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0.05837</cdr:x>
      <cdr:y>0.03365</cdr:y>
    </cdr:from>
    <cdr:to>
      <cdr:x>0.24516</cdr:x>
      <cdr:y>0.20189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144016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Решение</a:t>
          </a:r>
        </a:p>
        <a:p xmlns:a="http://schemas.openxmlformats.org/drawingml/2006/main">
          <a:r>
            <a:rPr lang="ru-RU" sz="1800" b="1" dirty="0" smtClean="0"/>
            <a:t> задач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0.37358</cdr:x>
      <cdr:y>0.05047</cdr:y>
    </cdr:from>
    <cdr:to>
      <cdr:x>0.63042</cdr:x>
      <cdr:y>0.20189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4256" y="216024"/>
          <a:ext cx="158417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Определение </a:t>
          </a:r>
        </a:p>
        <a:p xmlns:a="http://schemas.openxmlformats.org/drawingml/2006/main">
          <a:r>
            <a:rPr lang="ru-RU" sz="1800" b="1" dirty="0" smtClean="0"/>
            <a:t>падежей</a:t>
          </a:r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0;&#1072;&#1082;%20&#1093;&#1086;&#1088;&#1086;&#1096;&#1086;%20&#1091;&#1084;&#1077;&#1090;&#1100;%20&#1095;&#1080;&#1090;&#1072;&#1090;&#1100;.wmv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61864" y="1268760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Как хорошо уметь читать!</a:t>
            </a:r>
            <a:r>
              <a:rPr lang="ru-RU" sz="4800" b="1" dirty="0">
                <a:solidFill>
                  <a:schemeClr val="bg1"/>
                </a:solidFill>
              </a:rPr>
              <a:t/>
            </a:r>
            <a:br>
              <a:rPr lang="ru-RU" sz="4800" b="1" dirty="0">
                <a:solidFill>
                  <a:schemeClr val="bg1"/>
                </a:solidFill>
              </a:rPr>
            </a:b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07704" y="4077072"/>
            <a:ext cx="6400800" cy="12736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ru-RU" sz="3000" b="1" dirty="0" smtClean="0">
                <a:solidFill>
                  <a:schemeClr val="bg1"/>
                </a:solidFill>
              </a:rPr>
              <a:t>Баранова </a:t>
            </a:r>
            <a:r>
              <a:rPr lang="ru-RU" sz="3000" b="1" dirty="0">
                <a:solidFill>
                  <a:schemeClr val="bg1"/>
                </a:solidFill>
              </a:rPr>
              <a:t>Юлия Евгеньевна                                   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3000" b="1" dirty="0">
                <a:solidFill>
                  <a:schemeClr val="bg1"/>
                </a:solidFill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</a:rPr>
              <a:t>                        </a:t>
            </a:r>
            <a:r>
              <a:rPr lang="ru-RU" sz="3000" b="1" dirty="0">
                <a:solidFill>
                  <a:schemeClr val="bg1"/>
                </a:solidFill>
              </a:rPr>
              <a:t>у</a:t>
            </a:r>
            <a:r>
              <a:rPr lang="ru-RU" sz="3000" b="1" dirty="0" smtClean="0">
                <a:solidFill>
                  <a:schemeClr val="bg1"/>
                </a:solidFill>
              </a:rPr>
              <a:t>читель </a:t>
            </a:r>
            <a:r>
              <a:rPr lang="ru-RU" sz="3000" b="1" dirty="0">
                <a:solidFill>
                  <a:schemeClr val="bg1"/>
                </a:solidFill>
              </a:rPr>
              <a:t>начальных </a:t>
            </a:r>
            <a:r>
              <a:rPr lang="ru-RU" sz="3000" b="1" dirty="0" smtClean="0">
                <a:solidFill>
                  <a:schemeClr val="bg1"/>
                </a:solidFill>
              </a:rPr>
              <a:t>классов</a:t>
            </a:r>
          </a:p>
          <a:p>
            <a:r>
              <a:rPr lang="ru-RU" sz="3000" b="1" dirty="0" smtClean="0">
                <a:solidFill>
                  <a:schemeClr val="bg1"/>
                </a:solidFill>
              </a:rPr>
              <a:t>                           МОУ </a:t>
            </a:r>
            <a:r>
              <a:rPr lang="ru-RU" sz="3000" b="1" dirty="0" err="1" smtClean="0">
                <a:solidFill>
                  <a:schemeClr val="bg1"/>
                </a:solidFill>
              </a:rPr>
              <a:t>Николо-Кормская</a:t>
            </a:r>
            <a:r>
              <a:rPr lang="ru-RU" sz="3000" b="1" dirty="0" smtClean="0">
                <a:solidFill>
                  <a:schemeClr val="bg1"/>
                </a:solidFill>
              </a:rPr>
              <a:t> СОШ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1536723" y="476672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Рыбинский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217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992887" cy="3921885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11200" b="1" dirty="0">
                <a:solidFill>
                  <a:schemeClr val="tx1"/>
                </a:solidFill>
              </a:rPr>
              <a:t>НА … БОЛЬШЕ (МЕНЬШЕ), В  … раз больше (меньше), </a:t>
            </a:r>
            <a:endParaRPr lang="ru-RU" sz="112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1200" b="1" dirty="0" smtClean="0">
                <a:solidFill>
                  <a:schemeClr val="tx1"/>
                </a:solidFill>
              </a:rPr>
              <a:t>ГЛАГОЛЫ </a:t>
            </a:r>
            <a:r>
              <a:rPr lang="ru-RU" sz="11200" b="1" dirty="0">
                <a:solidFill>
                  <a:schemeClr val="tx1"/>
                </a:solidFill>
              </a:rPr>
              <a:t>разложили, распределили, расставили, раздали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Ключевые слова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148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Объединение приёмов «</a:t>
            </a:r>
            <a:r>
              <a:rPr lang="ru-RU" sz="3600" b="1" dirty="0" err="1" smtClean="0"/>
              <a:t>Инсерт</a:t>
            </a:r>
            <a:r>
              <a:rPr lang="ru-RU" sz="3600" b="1" dirty="0" smtClean="0"/>
              <a:t>» и</a:t>
            </a:r>
            <a:br>
              <a:rPr lang="ru-RU" sz="3600" b="1" dirty="0" smtClean="0"/>
            </a:br>
            <a:r>
              <a:rPr lang="ru-RU" sz="3600" b="1" dirty="0" smtClean="0"/>
              <a:t>«Верные и неверные утверждения»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66690" y="2420888"/>
            <a:ext cx="2286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+</a:t>
            </a:r>
            <a:r>
              <a:rPr lang="ru-RU" sz="2400" dirty="0"/>
              <a:t> </a:t>
            </a:r>
            <a:r>
              <a:rPr lang="ru-RU" sz="2400" dirty="0" smtClean="0"/>
              <a:t> согласен</a:t>
            </a:r>
            <a:endParaRPr lang="ru-RU" sz="2400" dirty="0"/>
          </a:p>
          <a:p>
            <a:r>
              <a:rPr lang="ru-RU" sz="2400" dirty="0"/>
              <a:t>­­­­­­­­­­­­­­</a:t>
            </a:r>
            <a:r>
              <a:rPr lang="ru-RU" sz="3200" b="1" dirty="0">
                <a:solidFill>
                  <a:srgbClr val="FF0000"/>
                </a:solidFill>
              </a:rPr>
              <a:t>─ </a:t>
            </a:r>
            <a:r>
              <a:rPr lang="ru-RU" sz="2400" dirty="0" smtClean="0"/>
              <a:t> </a:t>
            </a:r>
            <a:r>
              <a:rPr lang="ru-RU" sz="2400" dirty="0"/>
              <a:t>не </a:t>
            </a:r>
            <a:r>
              <a:rPr lang="ru-RU" sz="2400" dirty="0" smtClean="0"/>
              <a:t>согласен</a:t>
            </a:r>
            <a:endParaRPr lang="ru-RU" sz="24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r>
              <a:rPr lang="ru-RU" sz="2400" dirty="0" smtClean="0"/>
              <a:t>  сомневаюсь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554071"/>
            <a:ext cx="70422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 smtClean="0"/>
              <a:t>1) Ветер </a:t>
            </a:r>
            <a:r>
              <a:rPr lang="ru-RU" sz="2400" dirty="0"/>
              <a:t>может разрушить горы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dirty="0" smtClean="0"/>
              <a:t>2) Опавшие </a:t>
            </a:r>
            <a:r>
              <a:rPr lang="ru-RU" sz="2400" dirty="0"/>
              <a:t>осенью листья вредят почве.</a:t>
            </a:r>
          </a:p>
          <a:p>
            <a:pPr lvl="0"/>
            <a:r>
              <a:rPr lang="ru-RU" sz="2400" dirty="0" smtClean="0"/>
              <a:t>3) 1 </a:t>
            </a:r>
            <a:r>
              <a:rPr lang="ru-RU" sz="2400" dirty="0"/>
              <a:t>см почвы образуется за 300 лет.</a:t>
            </a:r>
          </a:p>
          <a:p>
            <a:pPr lvl="0"/>
            <a:r>
              <a:rPr lang="ru-RU" sz="2400" dirty="0" smtClean="0"/>
              <a:t>4) Норы </a:t>
            </a:r>
            <a:r>
              <a:rPr lang="ru-RU" sz="2400" dirty="0"/>
              <a:t>животных, живущих в почве, разрушают её.</a:t>
            </a:r>
          </a:p>
          <a:p>
            <a:pPr lvl="0"/>
            <a:r>
              <a:rPr lang="ru-RU" sz="2400" dirty="0" smtClean="0"/>
              <a:t>5) Растения </a:t>
            </a:r>
            <a:r>
              <a:rPr lang="ru-RU" sz="2400" dirty="0"/>
              <a:t>участвуют в образовании почвы.</a:t>
            </a:r>
          </a:p>
          <a:p>
            <a:pPr lvl="0"/>
            <a:r>
              <a:rPr lang="ru-RU" sz="2400" dirty="0" smtClean="0"/>
              <a:t>6) Почва </a:t>
            </a:r>
            <a:r>
              <a:rPr lang="ru-RU" sz="2400" dirty="0"/>
              <a:t>и камень – родственники.</a:t>
            </a:r>
          </a:p>
          <a:p>
            <a:pPr lvl="0"/>
            <a:r>
              <a:rPr lang="ru-RU" sz="2400" dirty="0" smtClean="0"/>
              <a:t>7) Почва </a:t>
            </a:r>
            <a:r>
              <a:rPr lang="ru-RU" sz="2400" dirty="0"/>
              <a:t>– наша кормилица.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28767"/>
              </p:ext>
            </p:extLst>
          </p:nvPr>
        </p:nvGraphicFramePr>
        <p:xfrm>
          <a:off x="380906" y="2208359"/>
          <a:ext cx="4392486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498"/>
                <a:gridCol w="627498"/>
                <a:gridCol w="627498"/>
                <a:gridCol w="627498"/>
                <a:gridCol w="627498"/>
                <a:gridCol w="627498"/>
                <a:gridCol w="627498"/>
              </a:tblGrid>
              <a:tr h="30719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1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1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246574"/>
              </p:ext>
            </p:extLst>
          </p:nvPr>
        </p:nvGraphicFramePr>
        <p:xfrm>
          <a:off x="827584" y="2636912"/>
          <a:ext cx="7056784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895800"/>
                <a:gridCol w="6160984"/>
              </a:tblGrid>
              <a:tr h="89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падежному вопросу определи падеж имени существительного.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Поставь от него падежный вопрос.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Найди слово, с которым существительное связано по смыслу.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«Собери правило (алгоритм)»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46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27616182"/>
              </p:ext>
            </p:extLst>
          </p:nvPr>
        </p:nvGraphicFramePr>
        <p:xfrm>
          <a:off x="1259632" y="2420888"/>
          <a:ext cx="6168008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3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На сайт 2\ФОТО\Новая папка\1 кл 1 сент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847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удио дети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2675467"/>
            <a:ext cx="7992886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9600" dirty="0"/>
              <a:t> </a:t>
            </a:r>
            <a:endParaRPr lang="ru-RU" sz="239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el-GR" sz="12800" b="1" dirty="0">
                <a:solidFill>
                  <a:schemeClr val="bg1"/>
                </a:solidFill>
              </a:rPr>
              <a:t>λόγος</a:t>
            </a:r>
            <a:r>
              <a:rPr lang="ru-RU" sz="9600" b="1" dirty="0">
                <a:solidFill>
                  <a:schemeClr val="tx1"/>
                </a:solidFill>
              </a:rPr>
              <a:t/>
            </a:r>
            <a:br>
              <a:rPr lang="ru-RU" sz="9600" b="1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9695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– самая ценная вещь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мироздании.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самое важное в слове – умение Его доносить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Ангелов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9600" dirty="0"/>
              <a:t> </a:t>
            </a:r>
            <a:r>
              <a:rPr lang="el-GR" sz="16600" b="1" dirty="0">
                <a:solidFill>
                  <a:schemeClr val="tx1"/>
                </a:solidFill>
              </a:rPr>
              <a:t>λόγος</a:t>
            </a:r>
            <a:endParaRPr lang="ru-RU" sz="23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«</a:t>
            </a:r>
            <a:r>
              <a:rPr lang="ru-RU" sz="3200" b="1" dirty="0" err="1">
                <a:solidFill>
                  <a:schemeClr val="bg1"/>
                </a:solidFill>
              </a:rPr>
              <a:t>Йес</a:t>
            </a:r>
            <a:r>
              <a:rPr lang="ru-RU" sz="3200" b="1" dirty="0">
                <a:solidFill>
                  <a:schemeClr val="bg1"/>
                </a:solidFill>
              </a:rPr>
              <a:t>, я сделал это!»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«Выступление </a:t>
            </a:r>
            <a:r>
              <a:rPr lang="ru-RU" sz="3200" b="1" dirty="0" err="1">
                <a:solidFill>
                  <a:schemeClr val="bg1"/>
                </a:solidFill>
              </a:rPr>
              <a:t>Псаки</a:t>
            </a:r>
            <a:r>
              <a:rPr lang="ru-RU" sz="3200" b="1" dirty="0">
                <a:solidFill>
                  <a:schemeClr val="bg1"/>
                </a:solidFill>
              </a:rPr>
              <a:t> – полный </a:t>
            </a:r>
            <a:r>
              <a:rPr lang="ru-RU" sz="3200" b="1" dirty="0" err="1">
                <a:solidFill>
                  <a:schemeClr val="bg1"/>
                </a:solidFill>
              </a:rPr>
              <a:t>трэш</a:t>
            </a:r>
            <a:r>
              <a:rPr lang="ru-RU" sz="3200" b="1" dirty="0">
                <a:solidFill>
                  <a:schemeClr val="bg1"/>
                </a:solidFill>
              </a:rPr>
              <a:t>».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7" y="2060848"/>
            <a:ext cx="43126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3184748" cy="477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47864" y="2276872"/>
            <a:ext cx="2016224" cy="19442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8879020">
            <a:off x="4767390" y="2942306"/>
            <a:ext cx="1612326" cy="32577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772609">
            <a:off x="5505840" y="1770870"/>
            <a:ext cx="1612326" cy="32577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391994">
            <a:off x="3250860" y="3176105"/>
            <a:ext cx="1612326" cy="32577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3583743">
            <a:off x="1829783" y="2193244"/>
            <a:ext cx="1612326" cy="32577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566246">
            <a:off x="3642953" y="90971"/>
            <a:ext cx="1612326" cy="32577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4687216">
            <a:off x="4934883" y="647984"/>
            <a:ext cx="1612326" cy="32577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7022925">
            <a:off x="2070409" y="594242"/>
            <a:ext cx="1612326" cy="325777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9960658">
            <a:off x="1268579" y="3905239"/>
            <a:ext cx="1767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подготовь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09265" y="1781562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найди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 rot="18078886">
            <a:off x="3857841" y="592019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сравни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01367" y="1753652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запиши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56176" y="315863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обозначь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46734" y="4804993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реши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 rot="20695772">
            <a:off x="3172367" y="5545311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составь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66690" y="2956592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СМЫСЛ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893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60525"/>
            <a:ext cx="4413721" cy="472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Уровни читательской грамотности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</a:rPr>
              <a:t>PISA)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Ребёнок не умеет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149862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Ребенок осознает причину своего неумения, </a:t>
            </a:r>
            <a:r>
              <a:rPr lang="ru-RU" sz="3200" b="1" dirty="0" err="1" smtClean="0"/>
              <a:t>неуспешности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73" y="4335769"/>
            <a:ext cx="2448272" cy="19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лево 9"/>
          <p:cNvSpPr/>
          <p:nvPr/>
        </p:nvSpPr>
        <p:spPr>
          <a:xfrm>
            <a:off x="3426293" y="5088414"/>
            <a:ext cx="1014533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3450038">
            <a:off x="3225975" y="1742095"/>
            <a:ext cx="1304106" cy="2729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6600789">
            <a:off x="6410048" y="3626255"/>
            <a:ext cx="1300191" cy="3630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9633" r="13132" b="37377"/>
          <a:stretch/>
        </p:blipFill>
        <p:spPr bwMode="auto">
          <a:xfrm>
            <a:off x="1187624" y="4137642"/>
            <a:ext cx="1950637" cy="19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0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Словом </a:t>
            </a:r>
            <a:r>
              <a:rPr lang="ru-RU" sz="3200" b="1" dirty="0">
                <a:solidFill>
                  <a:schemeClr val="tx1"/>
                </a:solidFill>
              </a:rPr>
              <a:t>можно убить, словом можно спасти.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</a:rPr>
              <a:t>Словом можно полки за собой повести.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</a:rPr>
              <a:t>Словом можно продать, и предать, и купить,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</a:rPr>
              <a:t>Слово можно в разящий свинец </a:t>
            </a:r>
            <a:r>
              <a:rPr lang="ru-RU" sz="3200" b="1" dirty="0" smtClean="0">
                <a:solidFill>
                  <a:schemeClr val="tx1"/>
                </a:solidFill>
              </a:rPr>
              <a:t>перелить.</a:t>
            </a:r>
          </a:p>
          <a:p>
            <a:pPr marL="0" indent="0" algn="just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                                                         </a:t>
            </a:r>
            <a:r>
              <a:rPr lang="ru-RU" sz="2800" b="1" dirty="0" err="1" smtClean="0">
                <a:solidFill>
                  <a:schemeClr val="tx1"/>
                </a:solidFill>
              </a:rPr>
              <a:t>В.С.Шефнер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Приёмы работы с текстом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752" y="1738211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62526" y="2366002"/>
            <a:ext cx="2869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</a:t>
            </a:r>
            <a:r>
              <a:rPr lang="ru-RU" sz="3200" b="1" dirty="0" smtClean="0"/>
              <a:t>о время</a:t>
            </a:r>
          </a:p>
          <a:p>
            <a:pPr algn="ctr"/>
            <a:r>
              <a:rPr lang="ru-RU" sz="3200" b="1" dirty="0" smtClean="0"/>
              <a:t> чтения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Чтение с остановками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Задай вопрос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Кубик </a:t>
            </a:r>
            <a:r>
              <a:rPr lang="ru-RU" sz="2400" b="1" dirty="0" err="1" smtClean="0"/>
              <a:t>Блума</a:t>
            </a:r>
            <a:r>
              <a:rPr lang="ru-RU" sz="2400" b="1" dirty="0" smtClean="0"/>
              <a:t> (Ромашка </a:t>
            </a:r>
            <a:r>
              <a:rPr lang="ru-RU" sz="2400" b="1" dirty="0" err="1" smtClean="0"/>
              <a:t>Блума</a:t>
            </a:r>
            <a:r>
              <a:rPr lang="ru-RU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Ментальная </a:t>
            </a:r>
            <a:r>
              <a:rPr lang="ru-RU" sz="2400" b="1" dirty="0"/>
              <a:t>карта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Инсерт</a:t>
            </a:r>
            <a:endParaRPr lang="ru-RU" sz="2400" b="1" dirty="0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1598887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  <a:p>
            <a:pPr marL="0" indent="0" algn="ctr">
              <a:buFont typeface="Arial" pitchFamily="34" charset="0"/>
              <a:buNone/>
            </a:pPr>
            <a:endParaRPr lang="ru-RU" b="1" dirty="0" smtClean="0"/>
          </a:p>
          <a:p>
            <a:pPr marL="0" indent="0" algn="ctr">
              <a:buFont typeface="Arial" pitchFamily="34" charset="0"/>
              <a:buNone/>
            </a:pP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7983" y="2462309"/>
            <a:ext cx="25922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после</a:t>
            </a:r>
          </a:p>
          <a:p>
            <a:pPr algn="ctr"/>
            <a:r>
              <a:rPr lang="ru-RU" sz="3200" b="1" dirty="0" smtClean="0"/>
              <a:t> чтения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Изба-читальня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Облако слов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Составление плана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Синквейн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Реклама</a:t>
            </a:r>
          </a:p>
          <a:p>
            <a:endParaRPr lang="ru-RU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6894" y="2366002"/>
            <a:ext cx="2869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до</a:t>
            </a:r>
          </a:p>
          <a:p>
            <a:pPr algn="ctr"/>
            <a:r>
              <a:rPr lang="ru-RU" sz="3200" b="1" dirty="0" smtClean="0"/>
              <a:t> чтения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Корзина идей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Ассоциативный куст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Антиципация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Верные и неверные утверждения</a:t>
            </a:r>
            <a:endParaRPr lang="ru-RU" sz="2400" b="1" dirty="0"/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720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355</TotalTime>
  <Words>290</Words>
  <Application>Microsoft Office PowerPoint</Application>
  <PresentationFormat>Экран (4:3)</PresentationFormat>
  <Paragraphs>106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 Как хорошо уметь читать! 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читательской грамотности  (PISA)</vt:lpstr>
      <vt:lpstr>Презентация PowerPoint</vt:lpstr>
      <vt:lpstr>Презентация PowerPoint</vt:lpstr>
      <vt:lpstr>Приёмы работы с текстом</vt:lpstr>
      <vt:lpstr>Ключевые слова</vt:lpstr>
      <vt:lpstr>Объединение приёмов «Инсерт» и «Верные и неверные утверждения»</vt:lpstr>
      <vt:lpstr>«Собери правило (алгоритм)»</vt:lpstr>
      <vt:lpstr>Презентация PowerPoint</vt:lpstr>
      <vt:lpstr>Презентация PowerPoint</vt:lpstr>
      <vt:lpstr>λόγος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«Ключевые слова»</dc:title>
  <dc:creator>Юля</dc:creator>
  <cp:lastModifiedBy>YULYA</cp:lastModifiedBy>
  <cp:revision>32</cp:revision>
  <dcterms:created xsi:type="dcterms:W3CDTF">2021-02-18T20:23:13Z</dcterms:created>
  <dcterms:modified xsi:type="dcterms:W3CDTF">2021-02-25T19:29:22Z</dcterms:modified>
</cp:coreProperties>
</file>