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notesMasterIdLst>
    <p:notesMasterId r:id="rId34"/>
  </p:notesMasterIdLst>
  <p:sldIdLst>
    <p:sldId id="287" r:id="rId2"/>
    <p:sldId id="257" r:id="rId3"/>
    <p:sldId id="258" r:id="rId4"/>
    <p:sldId id="259" r:id="rId5"/>
    <p:sldId id="261" r:id="rId6"/>
    <p:sldId id="29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8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AB01C6A6-9BE0-414B-BED6-6DC20F49CE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32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C9A0F0-00C3-4CA2-8BFA-07F68586FB0A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311231-0BC5-47E4-9B16-93C12A2334E6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268D82-4266-4302-9578-A10BE2D07C04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87051B-B6C5-4A6F-8ED5-14C661036368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B222F-C2D2-490B-931C-F088989C3ED6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BC9D1-4556-456D-9454-F46A6B99E01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F65E0B-D9B5-494B-970E-9DB76382338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36A64B-3775-4D8B-A7F1-B16DA46547A4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D16CC0-848E-4FF6-BEB0-71A77FE39716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BEA0A7-7543-41CB-98C4-68A6F0F907F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07E221-A089-4B98-A3EF-8BE5053A3F5A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4A2547-972B-4EA5-8A84-5A56AFF5FD7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87A3E0-4590-49DB-8D8B-C7AD0A835E51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958571-693B-40D4-827F-F4480F525D0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1571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11571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681638-E2D2-426D-8983-CD601340B894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14B4A9-DCF5-4903-BB57-918602941198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B29A32-45C3-4735-82CA-E90B8C3825E7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FB48D1-15B4-41E2-B8D5-BD07C17F584C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10258B-D7CD-4B62-A32B-E7515B6F12FA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164C3-E2EC-4EA4-A0D1-7656343E0F64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BDB214-C00E-4379-96D2-8EF67C4FB0B8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9DC07E-F539-4EE3-9810-206AB92C651F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11E572-2477-4BE0-89FE-8B8FEC57248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086236-B985-4559-82C3-40518B683A68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6A9BE5-4805-4585-AF61-F0DF09FEADF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96628-B8B5-4552-97C8-955B66752393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1981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11981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F6932-EA13-496C-8DA0-5A4E928CAFB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25496-61A5-4ED4-A03D-E9E3563A28A3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E30ACA-2BF8-4D07-B495-F1A1C11DBA54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85F6C3-C554-4DFE-9194-01321AB2A11F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64E094-6E45-4598-815E-FAA715984C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2137F-89B2-4663-B9B5-5610BBE6AE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4827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95E22-A8A9-48D6-8B60-D7A096CCF1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8472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88D184-CCDB-49EC-9F65-8AE4F89DF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9739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15471B-CD19-4D86-A906-E23D9353B1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5964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241E9-1E92-439E-92A2-ED76D4E30A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2456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6962B-49E3-453D-A865-D67454B41E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4604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2131D-6D8E-474F-97AE-34A5A2FAA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2030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919B-E368-4ACA-8E4B-D3CDD2CA8B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513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E94EF-067B-480F-AF54-4929F6BE3C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5166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A8E9-0CE5-4089-98C5-D5E5728EDD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8246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212A-B98A-40B0-AD57-A39BD98B02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7893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390EB-1477-4D6C-AF5E-D5B9ED1C17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812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1FC204F-637D-4159-A670-D1DF54C48B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153400" cy="4114800"/>
          </a:xfrm>
        </p:spPr>
        <p:txBody>
          <a:bodyPr/>
          <a:lstStyle/>
          <a:p>
            <a:r>
              <a:rPr lang="ru-RU" altLang="ru-RU" sz="4000"/>
              <a:t>Формирование основ правовой культуры у детей старшего дошкольного возраста –</a:t>
            </a:r>
            <a:br>
              <a:rPr lang="ru-RU" altLang="ru-RU" sz="4000"/>
            </a:br>
            <a:r>
              <a:rPr lang="ru-RU" altLang="ru-RU" sz="4000"/>
              <a:t> залог успешной социализации</a:t>
            </a:r>
            <a:br>
              <a:rPr lang="ru-RU" altLang="ru-RU" sz="4000"/>
            </a:br>
            <a:r>
              <a:rPr lang="ru-RU" altLang="ru-RU" sz="4000"/>
              <a:t/>
            </a:r>
            <a:br>
              <a:rPr lang="ru-RU" altLang="ru-RU" sz="4000"/>
            </a:br>
            <a:endParaRPr lang="ru-RU" altLang="ru-RU" sz="2000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5062538" y="4875213"/>
            <a:ext cx="37766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altLang="ru-RU" sz="240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Лебедева</a:t>
            </a:r>
            <a:br>
              <a:rPr lang="ru-RU" altLang="ru-RU" sz="240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240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Светлана Анатольевна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МДОУ детский сад №183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город Ярославль</a:t>
            </a:r>
          </a:p>
        </p:txBody>
      </p:sp>
      <p:pic>
        <p:nvPicPr>
          <p:cNvPr id="99332" name="Picture 4" descr="1307970837_7c2cf7fb5e5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20145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2750"/>
            <a:ext cx="8231188" cy="13112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5400"/>
              <a:t>Цель деятельности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31188" cy="411638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-341313" algn="ctr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/>
              <a:t>   </a:t>
            </a:r>
          </a:p>
          <a:p>
            <a:pPr indent="-341313" algn="ctr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3600"/>
              <a:t>создание условий для успешной социализации через формирование основ правовой культуры у детей старшего дошкольного возраста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2750"/>
            <a:ext cx="8231188" cy="13112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/>
              <a:t>Задачи деятельности</a:t>
            </a:r>
            <a:br>
              <a:rPr lang="ru-RU" altLang="ru-RU" sz="4000"/>
            </a:br>
            <a:endParaRPr lang="ru-RU" altLang="ru-RU" sz="40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41148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altLang="ru-RU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altLang="ru-RU" sz="24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1298575"/>
            <a:ext cx="8834438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200">
                <a:latin typeface="Tahoma" pitchFamily="34" charset="0"/>
              </a:rPr>
              <a:t>1.Формировать основы правовой культуры, способствуя развитию у детей социальной ответственности, способности понимать и оценивать свои и чужие поступки, воспитывая уважение, толерантное отношение и терпимость к окружающим, независимо от особенностей индивида.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200">
                <a:latin typeface="Tahoma" pitchFamily="34" charset="0"/>
              </a:rPr>
              <a:t>2.Содействовать повышению уровня правовой культуры педагогического коллектива.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200">
                <a:latin typeface="Tahoma" pitchFamily="34" charset="0"/>
              </a:rPr>
              <a:t> 3.Создавать условия в образовательном учреждении для формирования у родителей чувства ответственности за ребенка, соблюдения и уважения его прав.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200">
                <a:latin typeface="Tahoma" pitchFamily="34" charset="0"/>
              </a:rPr>
              <a:t>4. Разработать пакет методических материалов по формированию основ правовой культуры у детей старшего дошкольного возраста.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2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2750"/>
            <a:ext cx="8231188" cy="13112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/>
              <a:t>Работа с детьми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359275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181600"/>
            <a:ext cx="3657600" cy="13716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-341313"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/>
              <a:t>    Книга, подтолкнувшая меня</a:t>
            </a:r>
          </a:p>
          <a:p>
            <a:pPr indent="-341313"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/>
              <a:t> к идее говорить с детьми о правах, о дружбе, о доверии, но делать это весело – играя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9097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724400" y="1828800"/>
            <a:ext cx="3886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65000"/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Непосредственно образовательная деятельность с детьми по основам правовых знаний начинается в подготовительной группе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304800"/>
            <a:ext cx="8229600" cy="57912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>
                <a:solidFill>
                  <a:schemeClr val="tx1"/>
                </a:solidFill>
              </a:rPr>
              <a:t>Первая непосредственно образовательная деятельность педагога с детьми – это большое интегрированное театрализованное представление, с появление известного персонажа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749675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587875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2895600"/>
            <a:ext cx="3114675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</a:pPr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Злая Баба-Яга, укравшая все права у детей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34000" y="5029200"/>
            <a:ext cx="2339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</a:pPr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Добрый Карлсон принес книгу, где собраны права детей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307816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4591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687763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2750"/>
            <a:ext cx="8231188" cy="58102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/>
              <a:t>Игра «Для чего этот предмет?»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62096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2697163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1847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2750"/>
            <a:ext cx="8231188" cy="10207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/>
              <a:t>Формы, методы, приемы, </a:t>
            </a:r>
            <a:br>
              <a:rPr lang="ru-RU" altLang="ru-RU" sz="2800"/>
            </a:br>
            <a:r>
              <a:rPr lang="ru-RU" altLang="ru-RU" sz="2800"/>
              <a:t>используемые в совместной деятельности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7338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Сюжетно-ролевые игры:»Больница», «Школа»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Решение проблемных задач: «Если бы я был гадким утенком…», «…поймал золотую рыбку…»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Чтение сказок, иллюстрирующих права детей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Приемы визуализации, драматизации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Беседы на этические темы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Проблемно-поисковые методы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Продуктивная деятельность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Применение ИКТ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644900"/>
            <a:ext cx="2916237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381000"/>
            <a:ext cx="8229600" cy="5715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>
                <a:solidFill>
                  <a:schemeClr val="tx1"/>
                </a:solidFill>
              </a:rPr>
              <a:t>Последняя непосредственно образовательная деятельность педагога с детьми – это большое межгрупповое театрализованное мероприятие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2288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063875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28600" y="4648200"/>
            <a:ext cx="257016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</a:pPr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«Славный город – Православль»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943600" y="5867400"/>
            <a:ext cx="2286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</a:pPr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«Мы тоже имеем права»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858000" y="1981200"/>
            <a:ext cx="19812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</a:pPr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«Праздник непослушания»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153400" cy="119062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/>
              <a:t>Карта наблюдений для оценки </a:t>
            </a:r>
            <a:br>
              <a:rPr lang="ru-RU" altLang="ru-RU" sz="2400"/>
            </a:br>
            <a:r>
              <a:rPr lang="ru-RU" altLang="ru-RU" sz="2400"/>
              <a:t>индивидуального развития детей </a:t>
            </a:r>
            <a:br>
              <a:rPr lang="ru-RU" altLang="ru-RU" sz="2400"/>
            </a:br>
            <a:r>
              <a:rPr lang="ru-RU" altLang="ru-RU" sz="2400"/>
              <a:t>сентябрь-декабрь</a:t>
            </a:r>
          </a:p>
        </p:txBody>
      </p:sp>
      <p:graphicFrame>
        <p:nvGraphicFramePr>
          <p:cNvPr id="21573" name="Group 69"/>
          <p:cNvGraphicFramePr>
            <a:graphicFrameLocks noGrp="1"/>
          </p:cNvGraphicFramePr>
          <p:nvPr/>
        </p:nvGraphicFramePr>
        <p:xfrm>
          <a:off x="533400" y="1752600"/>
          <a:ext cx="8307388" cy="4860292"/>
        </p:xfrm>
        <a:graphic>
          <a:graphicData uri="http://schemas.openxmlformats.org/drawingml/2006/table">
            <a:tbl>
              <a:tblPr/>
              <a:tblGrid>
                <a:gridCol w="1158875"/>
                <a:gridCol w="1431925"/>
                <a:gridCol w="1563688"/>
                <a:gridCol w="1384300"/>
                <a:gridCol w="1244600"/>
                <a:gridCol w="1524000"/>
              </a:tblGrid>
              <a:tr h="2482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Показатели развития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называть разные страны, свою страну, столицу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называть разные национальности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рассуждать на тему, что у людей общего, в чем различия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отвечать на вопрос «Что такое права ребенка?»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перечислять права ребенка: на жизнь без насилия, на воспитание в семье, на имя, на защиту, на гражданство и другие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ФИ ребенка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Методы, приемы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Дидактическая игра «Глобус», беседа о Родине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Дидактическая игра «Кто, где живет?»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Беседа о схожести и различиях людей разных национальностей, возраста, пола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Вопрос каждому ребенку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Дидактическая игра «Назовите права детей»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153400" cy="119062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/>
              <a:t>Карта наблюдений для оценки </a:t>
            </a:r>
            <a:br>
              <a:rPr lang="ru-RU" altLang="ru-RU" sz="2400"/>
            </a:br>
            <a:r>
              <a:rPr lang="ru-RU" altLang="ru-RU" sz="2400"/>
              <a:t>индивидуального развития детей </a:t>
            </a:r>
            <a:br>
              <a:rPr lang="ru-RU" altLang="ru-RU" sz="2400"/>
            </a:br>
            <a:r>
              <a:rPr lang="ru-RU" altLang="ru-RU" sz="2400"/>
              <a:t>январь-май</a:t>
            </a:r>
          </a:p>
        </p:txBody>
      </p:sp>
      <p:graphicFrame>
        <p:nvGraphicFramePr>
          <p:cNvPr id="22596" name="Group 68"/>
          <p:cNvGraphicFramePr>
            <a:graphicFrameLocks noGrp="1"/>
          </p:cNvGraphicFramePr>
          <p:nvPr/>
        </p:nvGraphicFramePr>
        <p:xfrm>
          <a:off x="533400" y="1752600"/>
          <a:ext cx="8307388" cy="4909505"/>
        </p:xfrm>
        <a:graphic>
          <a:graphicData uri="http://schemas.openxmlformats.org/drawingml/2006/table">
            <a:tbl>
              <a:tblPr/>
              <a:tblGrid>
                <a:gridCol w="1158875"/>
                <a:gridCol w="1431925"/>
                <a:gridCol w="1524000"/>
                <a:gridCol w="1423988"/>
                <a:gridCol w="1244600"/>
                <a:gridCol w="1524000"/>
              </a:tblGrid>
              <a:tr h="2482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Показатели развития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называть разные виды жилья, называть свой адрес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называть разные профессии; знание пословиц о доме, здоровье, учебе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рассуждать на тему «Как сохранить здоровье?»; умение называть виды спорта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рассуждать о летнем отдыхе; путешествиях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Умение перечислять права ребенка: на жизнь без насилия, на воспитание в семье, на имя, на защиту, на гражданство и другие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ФИ ребенка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Методы, приемы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Дидактические игры «Дома бывают разные», «Вдруг я потеряюсь»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Дидактическая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игра «Кто, где живет?», беседа «Кем ты хочешь стать?»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Дидактическая игра «Кто больше назовет»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Беседа о пользе спорта и ЗОЖ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Дидактическая игра «Назовите права детей»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075" y="2716213"/>
            <a:ext cx="26098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2752725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7432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281940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AutoShape 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244792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55733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/>
              <a:t>Обработка результатов деятельности по  формированию основ правовой культуры у детей старшего дошкольного возраста</a:t>
            </a:r>
            <a:r>
              <a:rPr lang="ru-RU" altLang="ru-RU" sz="4000"/>
              <a:t>: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374808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dirty="0"/>
              <a:t>1 балл – ребенок не может ответить ни на один вопрос, замыкается, в играх не участвует;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dirty="0"/>
              <a:t>2 балла – ребенок с помощью педагога отвечает на некоторые вопросы, в играх пассивен;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dirty="0"/>
              <a:t>3 балла – ребенок может ответить на все вопросы при помощи педагога, готов играть, но не всегда понимает правила;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dirty="0"/>
              <a:t>4 балла – ребенок активно слушает, но при отсутствии знаний и опыта отвечает не на все вопросы, в играх активен;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dirty="0"/>
              <a:t>5 баллов – ребенок может и готов сам все рассказать о правах детей, организовать игру и быть лидером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000" dirty="0"/>
          </a:p>
          <a:p>
            <a:pPr marL="341313" indent="-341313" algn="r">
              <a:lnSpc>
                <a:spcPct val="80000"/>
              </a:lnSpc>
              <a:spcBef>
                <a:spcPts val="500"/>
              </a:spcBef>
              <a:buClrTx/>
              <a:buFontTx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u="sng" dirty="0"/>
              <a:t>Когда баллы выставлены, они суммируются, отмечаются на графике, который наглядно демонстрирует качество создания  условий успешной социализации через формирование правовой культуры у детей старшего дошкольного возраста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88925"/>
            <a:ext cx="8229600" cy="155733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/>
              <a:t>Уровень сформированности основ правовой культуры</a:t>
            </a:r>
            <a:br>
              <a:rPr lang="ru-RU" altLang="ru-RU" sz="2400"/>
            </a:br>
            <a:r>
              <a:rPr lang="ru-RU" altLang="ru-RU" sz="2400"/>
              <a:t>у детей старшего дошкольного возраста,</a:t>
            </a:r>
            <a:br>
              <a:rPr lang="ru-RU" altLang="ru-RU" sz="2400"/>
            </a:br>
            <a:r>
              <a:rPr lang="ru-RU" altLang="ru-RU" sz="2400"/>
              <a:t> 2013 — 2014 учебный год</a:t>
            </a:r>
            <a:br>
              <a:rPr lang="ru-RU" altLang="ru-RU" sz="2400"/>
            </a:br>
            <a:endParaRPr lang="ru-RU" altLang="ru-RU" sz="240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4800" y="1752600"/>
          <a:ext cx="7010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r:id="rId4" imgW="8229600" imgH="4114800" progId="">
                  <p:embed/>
                </p:oleObj>
              </mc:Choice>
              <mc:Fallback>
                <p:oleObj r:id="rId4" imgW="8229600" imgH="4114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7010400" cy="2286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52400" y="4267200"/>
          <a:ext cx="7086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r:id="rId6" imgW="8229600" imgH="4114800" progId="">
                  <p:embed/>
                </p:oleObj>
              </mc:Choice>
              <mc:Fallback>
                <p:oleObj r:id="rId6" imgW="8229600" imgH="4114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267200"/>
                        <a:ext cx="7086600" cy="2286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781800" y="2133600"/>
            <a:ext cx="2209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50"/>
              </a:spcBef>
              <a:buClrTx/>
              <a:buSzPct val="65000"/>
              <a:buFontTx/>
              <a:buNone/>
            </a:pPr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Подготовительная логопедическая группа </a:t>
            </a:r>
          </a:p>
          <a:p>
            <a:pPr>
              <a:spcBef>
                <a:spcPts val="350"/>
              </a:spcBef>
              <a:buClrTx/>
              <a:buSzPct val="65000"/>
              <a:buFontTx/>
              <a:buNone/>
            </a:pPr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Количество детей-18 (одни мальчики)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934200" y="4648200"/>
            <a:ext cx="2057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Подготовительная комбинированная группа </a:t>
            </a:r>
          </a:p>
          <a:p>
            <a:pPr>
              <a:buClrTx/>
              <a:buFontTx/>
              <a:buNone/>
            </a:pPr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Количество детей-21 (заключение ПМПК (ЗПР)-7)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8925"/>
            <a:ext cx="8229600" cy="155733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/>
              <a:t>Уровень сформированности основ правовой культуры</a:t>
            </a:r>
            <a:br>
              <a:rPr lang="ru-RU" altLang="ru-RU" sz="2400"/>
            </a:br>
            <a:r>
              <a:rPr lang="ru-RU" altLang="ru-RU" sz="2400"/>
              <a:t>у детей старшего дошкольного возраста,</a:t>
            </a:r>
            <a:br>
              <a:rPr lang="ru-RU" altLang="ru-RU" sz="2400"/>
            </a:br>
            <a:r>
              <a:rPr lang="ru-RU" altLang="ru-RU" sz="2400"/>
              <a:t> 2014 — 2015 учебный год</a:t>
            </a:r>
            <a:br>
              <a:rPr lang="ru-RU" altLang="ru-RU" sz="2400"/>
            </a:br>
            <a:endParaRPr lang="ru-RU" altLang="ru-RU" sz="2400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323850" y="1773238"/>
          <a:ext cx="7010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Диаграмма" r:id="rId4" imgW="8229600" imgH="4114800" progId="MSGraph.Chart.8">
                  <p:embed followColorScheme="full"/>
                </p:oleObj>
              </mc:Choice>
              <mc:Fallback>
                <p:oleObj name="Диаграмма" r:id="rId4" imgW="82296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7010400" cy="2286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152400" y="4267200"/>
          <a:ext cx="7086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8" name="Диаграмма" r:id="rId6" imgW="8229600" imgH="4114800" progId="MSGraph.Chart.8">
                  <p:embed followColorScheme="full"/>
                </p:oleObj>
              </mc:Choice>
              <mc:Fallback>
                <p:oleObj name="Диаграмма" r:id="rId6" imgW="8229600" imgH="41148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267200"/>
                        <a:ext cx="7086600" cy="2286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659563" y="2133600"/>
            <a:ext cx="23320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50"/>
              </a:spcBef>
              <a:buClrTx/>
              <a:buSzPct val="65000"/>
              <a:buFontTx/>
              <a:buNone/>
            </a:pPr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Подготовительная комбинированная группа </a:t>
            </a:r>
          </a:p>
          <a:p>
            <a:pPr>
              <a:spcBef>
                <a:spcPts val="350"/>
              </a:spcBef>
              <a:buClrTx/>
              <a:buSzPct val="65000"/>
              <a:buFontTx/>
              <a:buNone/>
            </a:pPr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Количество детей-22 (заключение ПМПК (ЗПР) – 6)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6934200" y="4648200"/>
            <a:ext cx="2057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Подготовительная общеразвивающая группа </a:t>
            </a:r>
          </a:p>
          <a:p>
            <a:pPr>
              <a:buClrTx/>
              <a:buFontTx/>
              <a:buNone/>
            </a:pPr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Количество детей-24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2750"/>
            <a:ext cx="8231188" cy="13112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/>
              <a:t>Работа с педагогами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4343400" cy="41894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-341313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400"/>
              <a:t>   </a:t>
            </a:r>
            <a:r>
              <a:rPr lang="ru-RU" altLang="ru-RU" sz="2800"/>
              <a:t>Воспитатель – как участник образовательных отношений несет на себе ответственность за передачу ребенку социального опыта, примера поведения, воспроизводства культуры в целом, и правовой культуры, в частности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54475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013" y="381000"/>
            <a:ext cx="7958137" cy="118268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/>
              <a:t>Методы, приемы, используемые</a:t>
            </a:r>
            <a:br>
              <a:rPr lang="ru-RU" altLang="ru-RU" sz="3200"/>
            </a:br>
            <a:r>
              <a:rPr lang="ru-RU" altLang="ru-RU" sz="3200"/>
              <a:t> при работе с педагогами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6096000" cy="2667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/>
              <a:t>Анкетирование: «Знаем ли мы права детей?», «О чем говорят статьи Конвенции?»;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/>
              <a:t>Семинары-практикумы по теме правового воспитания и формирования правовой культуры;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/>
              <a:t>Педагогические советы: «Правовое воспитание в ДОУ», «Повышение профессионализма воспитателя»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366395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228850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2750"/>
            <a:ext cx="8232775" cy="13128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/>
              <a:t>Методы, приемы, используемые в работе с педагогами (продолжение)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5186363" cy="183515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39725">
              <a:lnSpc>
                <a:spcPct val="80000"/>
              </a:lnSpc>
              <a:spcBef>
                <a:spcPts val="75"/>
              </a:spcBef>
              <a:buClr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300"/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/>
              <a:t>Помощь в создании и оформлении РППС группы;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/>
              <a:t>Консультации: «Социализация старших дошкольников», «Развитие социальной уверенности у детей дошкольного возраста» 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180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4812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503488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151188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2750"/>
            <a:ext cx="8231188" cy="58102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/>
              <a:t>Результаты деятельности с педагогами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96240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795588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7733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544763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2750"/>
            <a:ext cx="8232775" cy="13128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/>
              <a:t>Работа с родителями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935413" cy="38528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 algn="ctr">
              <a:spcBef>
                <a:spcPts val="550"/>
              </a:spcBef>
              <a:buClr>
                <a:srgbClr val="00CCFF"/>
              </a:buClr>
              <a:buFont typeface="Wingdings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ru-RU" altLang="ru-RU" sz="2200"/>
              <a:t>В последнее время родителей беспокоят непослушание, конфликтность,</a:t>
            </a:r>
          </a:p>
          <a:p>
            <a:pPr marL="339725" indent="-339725" algn="ctr">
              <a:spcBef>
                <a:spcPts val="550"/>
              </a:spcBef>
              <a:buClr>
                <a:srgbClr val="00CCFF"/>
              </a:buClr>
              <a:buFont typeface="Wingdings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ru-RU" altLang="ru-RU" sz="2200"/>
              <a:t>неуравновешенность, агрессивность детей, вызывают отчаяние слабое развитие и нелюбознательность, но они не знают, как вести себя в трудных ситуациях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0" y="2471738"/>
            <a:ext cx="4352925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344613" y="419100"/>
            <a:ext cx="7221537" cy="11049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/>
              <a:t>Формы, методы, используемые </a:t>
            </a:r>
            <a:br>
              <a:rPr lang="ru-RU" altLang="ru-RU" sz="3200"/>
            </a:br>
            <a:r>
              <a:rPr lang="ru-RU" altLang="ru-RU" sz="3200"/>
              <a:t>в работе с родителями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62925" cy="318135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Анкетирование родителей: «Я и мой ребенок», «Выявление уровня правовых знаний у родителей»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Открытые занятия по всем областям развития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Совместные праздники и мероприятия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/>
              <a:t>Родительские собрания в подготовительных группах «Защита прав и достоинств маленького человека»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30480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338513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solidFill>
                  <a:srgbClr val="E5FFFF"/>
                </a:solidFill>
              </a:rPr>
              <a:t>Результаты деятельности с родителями</a:t>
            </a:r>
          </a:p>
        </p:txBody>
      </p:sp>
      <p:graphicFrame>
        <p:nvGraphicFramePr>
          <p:cNvPr id="116807" name="Group 7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445508"/>
        </p:xfrm>
        <a:graphic>
          <a:graphicData uri="http://schemas.openxmlformats.org/drawingml/2006/table">
            <a:tbl>
              <a:tblPr/>
              <a:tblGrid>
                <a:gridCol w="1522413"/>
                <a:gridCol w="1439862"/>
                <a:gridCol w="2089150"/>
                <a:gridCol w="1584325"/>
                <a:gridCol w="1593850"/>
              </a:tblGrid>
              <a:tr h="1303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Начало 2013-2014 учебного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2013-2014 учебного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Отношение к формированию  правовой культуры дошкольников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Начало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2014-2015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учебного года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Конец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2014-2015 учебного года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положительное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нейтральное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отрицательное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74320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26670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25146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92417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8229600" cy="11287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/>
              <a:t>Анализ и обобщение собственной педагогической деятельности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8496300" cy="603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>
                <a:latin typeface="Tahoma" pitchFamily="34" charset="0"/>
              </a:rPr>
              <a:t>1. Используя разнообразные приемы и методы работы с детьми по формированию основ правовой культуры, определяя совместно с ними границы норм и правил поведения в обществе, развивается способность понимать и оценивать свои и чужие поступки, воспитывается уважение и толерантное отношение к окружающим, а значит, социализация детей старшего дошкольного возраста становится успешной.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>
                <a:latin typeface="Tahoma" pitchFamily="34" charset="0"/>
              </a:rPr>
              <a:t>2.Отслеживая изменения в законодательстве РФ, доводя до сведения воспитателей нововведения, повышается уровень правовой культуры педагогов.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>
                <a:latin typeface="Tahoma" pitchFamily="34" charset="0"/>
              </a:rPr>
              <a:t>3.Посещая родительские собрания в группах, зная пожелания родителей, их интересы, у родителей возрастает чувство ответственности за ребенка, соблюдения и уважения его прав.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>
                <a:latin typeface="Tahoma" pitchFamily="34" charset="0"/>
              </a:rPr>
              <a:t>4. Собраны и разработаны методические материалы по формированию основ правовой культуры у детей старшего дошкольного возраста, обогащена развивающая предметно-пространственная среда образовательного учреждения.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25" y="573088"/>
            <a:ext cx="2795588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50825" y="2781300"/>
            <a:ext cx="2808288" cy="762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ahoma" pitchFamily="34" charset="0"/>
              </a:rPr>
              <a:t>права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5867400" y="2781300"/>
            <a:ext cx="2952750" cy="762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ahoma" pitchFamily="34" charset="0"/>
              </a:rPr>
              <a:t>Нормы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ahoma" pitchFamily="34" charset="0"/>
              </a:rPr>
              <a:t>и правила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7164388" y="1196975"/>
            <a:ext cx="877887" cy="1646238"/>
          </a:xfrm>
          <a:prstGeom prst="curvedLeftArrow">
            <a:avLst>
              <a:gd name="adj1" fmla="val 37505"/>
              <a:gd name="adj2" fmla="val 7500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042988" y="1196975"/>
            <a:ext cx="865187" cy="1430338"/>
          </a:xfrm>
          <a:prstGeom prst="curvedRightArrow">
            <a:avLst>
              <a:gd name="adj1" fmla="val 33064"/>
              <a:gd name="adj2" fmla="val 66129"/>
              <a:gd name="adj3" fmla="val 34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403350" y="3933825"/>
            <a:ext cx="6608763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u="sng" dirty="0">
                <a:solidFill>
                  <a:schemeClr val="tx1"/>
                </a:solidFill>
                <a:latin typeface="Tahoma" pitchFamily="34" charset="0"/>
              </a:rPr>
              <a:t>ПОЛОЖИТЕЛЬНЫЕ СОСТАВЛЯЮЩИЕ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u="sng" dirty="0">
                <a:solidFill>
                  <a:schemeClr val="tx1"/>
                </a:solidFill>
                <a:latin typeface="Tahoma" pitchFamily="34" charset="0"/>
              </a:rPr>
              <a:t> ЛИЧНОГО ОПЫТА:</a:t>
            </a:r>
          </a:p>
          <a:p>
            <a:pPr defTabSz="914400">
              <a:buClrTx/>
              <a:buSzTx/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Tahoma" pitchFamily="34" charset="0"/>
              </a:rPr>
              <a:t> Правильная расстановка приоритетов в решении 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ahoma" pitchFamily="34" charset="0"/>
              </a:rPr>
              <a:t>поставленных задач; </a:t>
            </a:r>
          </a:p>
          <a:p>
            <a:pPr defTabSz="914400">
              <a:buClrTx/>
              <a:buSzTx/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Tahoma" pitchFamily="34" charset="0"/>
              </a:rPr>
              <a:t> Большое количество накопленного и разработанного 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ahoma" pitchFamily="34" charset="0"/>
              </a:rPr>
              <a:t>материала, его вариативность и доступность;</a:t>
            </a:r>
          </a:p>
          <a:p>
            <a:pPr defTabSz="914400">
              <a:buClrTx/>
              <a:buSzTx/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Tahoma" pitchFamily="34" charset="0"/>
              </a:rPr>
              <a:t> Влияние на всех участников образовательных отношений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04800" y="14478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800"/>
              </a:spcBef>
              <a:buClrTx/>
              <a:buSzPct val="65000"/>
              <a:buFontTx/>
              <a:buNone/>
            </a:pPr>
            <a:r>
              <a:rPr lang="ru-RU" alt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4953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33600" y="2819400"/>
            <a:ext cx="6553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buClrTx/>
              <a:buSzPct val="65000"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«Каждый маленький шаг</a:t>
            </a:r>
          </a:p>
          <a:p>
            <a:pPr algn="ctr">
              <a:spcBef>
                <a:spcPts val="600"/>
              </a:spcBef>
              <a:buClrTx/>
              <a:buSzPct val="65000"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приближает к большой цели»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95400" y="4191000"/>
            <a:ext cx="464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Благодарю </a:t>
            </a:r>
            <a:br>
              <a:rPr lang="ru-RU" altLang="ru-RU" sz="480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altLang="ru-RU" sz="480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 внимание!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20145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val 1"/>
          <p:cNvSpPr>
            <a:spLocks noChangeArrowheads="1"/>
          </p:cNvSpPr>
          <p:nvPr/>
        </p:nvSpPr>
        <p:spPr bwMode="auto">
          <a:xfrm>
            <a:off x="533400" y="4343400"/>
            <a:ext cx="2438400" cy="914400"/>
          </a:xfrm>
          <a:prstGeom prst="ellipse">
            <a:avLst/>
          </a:prstGeom>
          <a:solidFill>
            <a:srgbClr val="009999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>
                <a:latin typeface="Tahoma" pitchFamily="34" charset="0"/>
              </a:rPr>
              <a:t>государство</a:t>
            </a:r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2916238" y="5229225"/>
            <a:ext cx="3168650" cy="1019175"/>
          </a:xfrm>
          <a:prstGeom prst="ellipse">
            <a:avLst/>
          </a:prstGeom>
          <a:solidFill>
            <a:srgbClr val="009999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>
                <a:latin typeface="Tahoma" pitchFamily="34" charset="0"/>
              </a:rPr>
              <a:t>Законодательная </a:t>
            </a:r>
          </a:p>
          <a:p>
            <a:pPr algn="ctr">
              <a:buClrTx/>
              <a:buFontTx/>
              <a:buNone/>
            </a:pPr>
            <a:r>
              <a:rPr lang="ru-RU" altLang="ru-RU" sz="2400">
                <a:latin typeface="Tahoma" pitchFamily="34" charset="0"/>
              </a:rPr>
              <a:t>власть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6096000" y="4419600"/>
            <a:ext cx="2438400" cy="914400"/>
          </a:xfrm>
          <a:prstGeom prst="ellipse">
            <a:avLst/>
          </a:prstGeom>
          <a:solidFill>
            <a:srgbClr val="009999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>
                <a:latin typeface="Tahoma" pitchFamily="34" charset="0"/>
              </a:rPr>
              <a:t>общественность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752600" y="533400"/>
            <a:ext cx="5715000" cy="1752600"/>
          </a:xfrm>
          <a:prstGeom prst="ellipse">
            <a:avLst/>
          </a:prstGeom>
          <a:solidFill>
            <a:srgbClr val="009999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000">
                <a:latin typeface="Tahoma" pitchFamily="34" charset="0"/>
              </a:rPr>
              <a:t>Образовательные учреждения-</a:t>
            </a:r>
          </a:p>
          <a:p>
            <a:pPr algn="ctr">
              <a:buClrTx/>
              <a:buFontTx/>
              <a:buNone/>
            </a:pPr>
            <a:r>
              <a:rPr lang="ru-RU" altLang="ru-RU" sz="2000">
                <a:latin typeface="Tahoma" pitchFamily="34" charset="0"/>
              </a:rPr>
              <a:t>звено в системе профилактики</a:t>
            </a:r>
          </a:p>
          <a:p>
            <a:pPr algn="ctr">
              <a:buClrTx/>
              <a:buFontTx/>
              <a:buNone/>
            </a:pPr>
            <a:r>
              <a:rPr lang="ru-RU" altLang="ru-RU" sz="2000">
                <a:latin typeface="Tahoma" pitchFamily="34" charset="0"/>
              </a:rPr>
              <a:t>правонарушений и безнадзорности</a:t>
            </a:r>
          </a:p>
          <a:p>
            <a:pPr algn="ctr">
              <a:buClrTx/>
              <a:buFontTx/>
              <a:buNone/>
            </a:pPr>
            <a:r>
              <a:rPr lang="ru-RU" altLang="ru-RU" sz="2000">
                <a:latin typeface="Tahoma" pitchFamily="34" charset="0"/>
              </a:rPr>
              <a:t>несовершеннолетних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209800" y="2286000"/>
            <a:ext cx="4648200" cy="2362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360" cap="sq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>
                <a:solidFill>
                  <a:srgbClr val="009999"/>
                </a:solidFill>
                <a:latin typeface="Tahoma" pitchFamily="34" charset="0"/>
              </a:rPr>
              <a:t>Права</a:t>
            </a:r>
            <a:r>
              <a:rPr lang="ru-RU" altLang="ru-RU" sz="2400">
                <a:latin typeface="Tahoma" pitchFamily="34" charset="0"/>
              </a:rPr>
              <a:t> </a:t>
            </a:r>
            <a:r>
              <a:rPr lang="ru-RU" altLang="ru-RU" sz="2400">
                <a:solidFill>
                  <a:srgbClr val="009999"/>
                </a:solidFill>
                <a:latin typeface="Tahoma" pitchFamily="34" charset="0"/>
              </a:rPr>
              <a:t>ребенка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295400"/>
            <a:ext cx="8229600" cy="41148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1313">
              <a:spcBef>
                <a:spcPts val="7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>
                <a:solidFill>
                  <a:schemeClr val="tx1"/>
                </a:solidFill>
              </a:rPr>
              <a:t>« Многие годы мы осуществляли лишь социальную защиту ребенка, но не защиту его прав! Право же существует для того, чтобы все мы жили в согласии, оно всегда отстаивает наши справедливые интересы»</a:t>
            </a:r>
          </a:p>
          <a:p>
            <a:pPr marL="342900" indent="-341313">
              <a:spcBef>
                <a:spcPts val="700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2800">
              <a:solidFill>
                <a:schemeClr val="tx1"/>
              </a:solidFill>
            </a:endParaRPr>
          </a:p>
          <a:p>
            <a:pPr marL="342900" indent="-341313" algn="r">
              <a:spcBef>
                <a:spcPts val="7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>
                <a:solidFill>
                  <a:schemeClr val="tx1"/>
                </a:solidFill>
              </a:rPr>
              <a:t> Уполномоченный при Президенте РФ</a:t>
            </a:r>
          </a:p>
          <a:p>
            <a:pPr marL="342900" indent="-341313" algn="r">
              <a:spcBef>
                <a:spcPts val="7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>
                <a:solidFill>
                  <a:schemeClr val="tx1"/>
                </a:solidFill>
              </a:rPr>
              <a:t> по правам ребенка П.А.Астахов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4481513" y="3108325"/>
            <a:ext cx="1809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>
                <a:latin typeface="Tahoma" pitchFamily="34" charset="0"/>
              </a:rPr>
              <a:t/>
            </a:r>
            <a:br>
              <a:rPr lang="ru-RU" altLang="ru-RU">
                <a:latin typeface="Tahoma" pitchFamily="34" charset="0"/>
              </a:rPr>
            </a:br>
            <a:endParaRPr lang="ru-RU" altLang="ru-RU">
              <a:latin typeface="Tahoma" pitchFamily="34" charset="0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4481513" y="3108325"/>
            <a:ext cx="1809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>
                <a:latin typeface="Tahoma" pitchFamily="34" charset="0"/>
              </a:rPr>
              <a:t/>
            </a:r>
            <a:br>
              <a:rPr lang="ru-RU" altLang="ru-RU">
                <a:latin typeface="Tahoma" pitchFamily="34" charset="0"/>
              </a:rPr>
            </a:br>
            <a:endParaRPr lang="ru-RU" altLang="ru-RU">
              <a:latin typeface="Tahoma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481513" y="3108325"/>
            <a:ext cx="1809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>
                <a:latin typeface="Tahoma" pitchFamily="34" charset="0"/>
              </a:rPr>
              <a:t/>
            </a:r>
            <a:br>
              <a:rPr lang="ru-RU" altLang="ru-RU">
                <a:latin typeface="Tahoma" pitchFamily="34" charset="0"/>
              </a:rPr>
            </a:br>
            <a:endParaRPr lang="ru-RU" altLang="ru-RU">
              <a:latin typeface="Tahoma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481513" y="3108325"/>
            <a:ext cx="1809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>
                <a:latin typeface="Tahoma" pitchFamily="34" charset="0"/>
              </a:rPr>
              <a:t/>
            </a:r>
            <a:br>
              <a:rPr lang="ru-RU" altLang="ru-RU">
                <a:latin typeface="Tahoma" pitchFamily="34" charset="0"/>
              </a:rPr>
            </a:br>
            <a:endParaRPr lang="ru-RU" altLang="ru-RU">
              <a:latin typeface="Tahoma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481513" y="3108325"/>
            <a:ext cx="1809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>
                <a:latin typeface="Tahoma" pitchFamily="34" charset="0"/>
              </a:rPr>
              <a:t/>
            </a:r>
            <a:br>
              <a:rPr lang="ru-RU" altLang="ru-RU">
                <a:latin typeface="Tahoma" pitchFamily="34" charset="0"/>
              </a:rPr>
            </a:br>
            <a:endParaRPr lang="ru-RU" altLang="ru-RU">
              <a:latin typeface="Tahoma" pitchFamily="34" charset="0"/>
            </a:endParaRPr>
          </a:p>
        </p:txBody>
      </p:sp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019425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4193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28162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20859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5" name="AutoShape 11"/>
          <p:cNvSpPr>
            <a:spLocks noChangeArrowheads="1"/>
          </p:cNvSpPr>
          <p:nvPr/>
        </p:nvSpPr>
        <p:spPr bwMode="auto">
          <a:xfrm>
            <a:off x="3657600" y="1371600"/>
            <a:ext cx="2667000" cy="485775"/>
          </a:xfrm>
          <a:prstGeom prst="rightArrow">
            <a:avLst>
              <a:gd name="adj1" fmla="val 50000"/>
              <a:gd name="adj2" fmla="val 137255"/>
            </a:avLst>
          </a:prstGeom>
          <a:solidFill>
            <a:srgbClr val="E5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96" name="AutoShape 12"/>
          <p:cNvSpPr>
            <a:spLocks noChangeArrowheads="1"/>
          </p:cNvSpPr>
          <p:nvPr/>
        </p:nvSpPr>
        <p:spPr bwMode="auto">
          <a:xfrm>
            <a:off x="1371600" y="25146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E5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97" name="AutoShape 13"/>
          <p:cNvSpPr>
            <a:spLocks noChangeArrowheads="1"/>
          </p:cNvSpPr>
          <p:nvPr/>
        </p:nvSpPr>
        <p:spPr bwMode="auto">
          <a:xfrm rot="5400000">
            <a:off x="1968501" y="3367087"/>
            <a:ext cx="2590800" cy="733425"/>
          </a:xfrm>
          <a:custGeom>
            <a:avLst/>
            <a:gdLst>
              <a:gd name="G0" fmla="+- 9340 0 0"/>
              <a:gd name="G1" fmla="+- 18500 0 0"/>
              <a:gd name="G2" fmla="+- 7200 0 0"/>
              <a:gd name="G3" fmla="*/ 9340 1 2"/>
              <a:gd name="G4" fmla="+- G3 10800 0"/>
              <a:gd name="G5" fmla="+- 21600 9340 18500"/>
              <a:gd name="G6" fmla="+- 18500 7200 0"/>
              <a:gd name="G7" fmla="*/ G6 1 2"/>
              <a:gd name="G8" fmla="*/ 1850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00 1 2"/>
              <a:gd name="G15" fmla="+- G5 0 G4"/>
              <a:gd name="G16" fmla="+- G0 0 G4"/>
              <a:gd name="G17" fmla="*/ G2 G15 G16"/>
              <a:gd name="T0" fmla="*/ 15470 w 21600"/>
              <a:gd name="T1" fmla="*/ 0 h 21600"/>
              <a:gd name="T2" fmla="*/ 9340 w 21600"/>
              <a:gd name="T3" fmla="*/ 7200 h 21600"/>
              <a:gd name="T4" fmla="*/ 0 w 21600"/>
              <a:gd name="T5" fmla="*/ 18062 h 21600"/>
              <a:gd name="T6" fmla="*/ 9250 w 21600"/>
              <a:gd name="T7" fmla="*/ 21600 h 21600"/>
              <a:gd name="T8" fmla="*/ 18500 w 21600"/>
              <a:gd name="T9" fmla="*/ 15003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E5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20431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/>
              <a:t>Основоположники воспитательного процесса, направленного на формирование нравственного сознания и правовой культуры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92563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2057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2044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20748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609600"/>
            <a:ext cx="8229600" cy="730408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1313">
              <a:spcBef>
                <a:spcPts val="9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3600">
                <a:solidFill>
                  <a:schemeClr val="tx1"/>
                </a:solidFill>
              </a:rPr>
              <a:t>«Внимание к себе, постепенное осознание своих прав и обязанностей способствует тому, что ребенок приучится быть более свободным, научится уважать себя и других людей, понимать их чувства, переживания, поступки, мысли»   </a:t>
            </a:r>
          </a:p>
          <a:p>
            <a:pPr marL="342900" indent="-341313" algn="r">
              <a:spcBef>
                <a:spcPts val="9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>
                <a:solidFill>
                  <a:schemeClr val="tx1"/>
                </a:solidFill>
              </a:rPr>
              <a:t>Доктор педагогических наук</a:t>
            </a:r>
          </a:p>
          <a:p>
            <a:pPr marL="342900" indent="-341313" algn="r">
              <a:spcBef>
                <a:spcPct val="200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>
                <a:solidFill>
                  <a:schemeClr val="tx1"/>
                </a:solidFill>
              </a:rPr>
              <a:t>С.А.Козлова</a:t>
            </a:r>
          </a:p>
          <a:p>
            <a:pPr marL="342900" indent="-341313" algn="r">
              <a:spcBef>
                <a:spcPct val="20000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2800">
              <a:solidFill>
                <a:schemeClr val="tx1"/>
              </a:solidFill>
            </a:endParaRPr>
          </a:p>
          <a:p>
            <a:pPr marL="342900" indent="-341313">
              <a:spcBef>
                <a:spcPct val="200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3200">
                <a:solidFill>
                  <a:schemeClr val="tx1"/>
                </a:solidFill>
              </a:rPr>
              <a:t/>
            </a:r>
            <a:br>
              <a:rPr lang="ru-RU" altLang="ru-RU" sz="3200">
                <a:solidFill>
                  <a:schemeClr val="tx1"/>
                </a:solidFill>
              </a:rPr>
            </a:br>
            <a:endParaRPr lang="ru-RU" altLang="ru-RU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16367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450" y="3505200"/>
            <a:ext cx="18256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224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152400"/>
            <a:ext cx="18049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25" y="152400"/>
            <a:ext cx="20780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6"/>
          <p:cNvSpPr>
            <a:spLocks noGrp="1" noChangeArrowheads="1"/>
          </p:cNvSpPr>
          <p:nvPr>
            <p:ph type="body"/>
          </p:nvPr>
        </p:nvSpPr>
        <p:spPr>
          <a:xfrm>
            <a:off x="152400" y="3124200"/>
            <a:ext cx="2286000" cy="5334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1313" algn="l">
              <a:lnSpc>
                <a:spcPct val="80000"/>
              </a:lnSpc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400">
                <a:solidFill>
                  <a:schemeClr val="tx1"/>
                </a:solidFill>
              </a:rPr>
              <a:t>Князева О.Л.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943600" y="6172200"/>
            <a:ext cx="28194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Харитончик Т.А.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702050" y="3235325"/>
            <a:ext cx="21336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Зеленова Н.Г.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Осипова Л.Е.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669088" y="3048000"/>
            <a:ext cx="19748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Козлова С.А.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57325" y="6324600"/>
            <a:ext cx="22891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Шорыгина Т.А.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1834</TotalTime>
  <Words>1250</Words>
  <Application>Microsoft Office PowerPoint</Application>
  <PresentationFormat>Экран (4:3)</PresentationFormat>
  <Paragraphs>204</Paragraphs>
  <Slides>32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Tahoma</vt:lpstr>
      <vt:lpstr>Wingdings</vt:lpstr>
      <vt:lpstr>Текстура</vt:lpstr>
      <vt:lpstr>Диаграмма Microsoft Graph</vt:lpstr>
      <vt:lpstr>Формирование основ правовой культуры у детей старшего дошкольного возраста –  залог успешной социализации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Основоположники воспитательного процесса, направленного на формирование нравственного сознания и правовой культуры</vt:lpstr>
      <vt:lpstr>Презентация PowerPoint</vt:lpstr>
      <vt:lpstr>Презентация PowerPoint</vt:lpstr>
      <vt:lpstr>Цель деятельности</vt:lpstr>
      <vt:lpstr>Задачи деятельности </vt:lpstr>
      <vt:lpstr>Работа с детьми</vt:lpstr>
      <vt:lpstr>Презентация PowerPoint</vt:lpstr>
      <vt:lpstr>Презентация PowerPoint</vt:lpstr>
      <vt:lpstr>Игра «Для чего этот предмет?»</vt:lpstr>
      <vt:lpstr>Формы, методы, приемы,  используемые в совместной деятельности</vt:lpstr>
      <vt:lpstr>Презентация PowerPoint</vt:lpstr>
      <vt:lpstr>Карта наблюдений для оценки  индивидуального развития детей  сентябрь-декабрь</vt:lpstr>
      <vt:lpstr>Карта наблюдений для оценки  индивидуального развития детей  январь-май</vt:lpstr>
      <vt:lpstr>Обработка результатов деятельности по  формированию основ правовой культуры у детей старшего дошкольного возраста:</vt:lpstr>
      <vt:lpstr>Уровень сформированности основ правовой культуры у детей старшего дошкольного возраста,  2013 — 2014 учебный год </vt:lpstr>
      <vt:lpstr>Уровень сформированности основ правовой культуры у детей старшего дошкольного возраста,  2014 — 2015 учебный год </vt:lpstr>
      <vt:lpstr>Работа с педагогами</vt:lpstr>
      <vt:lpstr>Методы, приемы, используемые  при работе с педагогами</vt:lpstr>
      <vt:lpstr>Методы, приемы, используемые в работе с педагогами (продолжение)</vt:lpstr>
      <vt:lpstr>Результаты деятельности с педагогами</vt:lpstr>
      <vt:lpstr>Работа с родителями</vt:lpstr>
      <vt:lpstr>Формы, методы, используемые  в работе с родителями</vt:lpstr>
      <vt:lpstr>Результаты деятельности с родителями</vt:lpstr>
      <vt:lpstr>Анализ и обобщение собственной педагогической деятельности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</dc:creator>
  <cp:lastModifiedBy>Светлана Юрьевна Белянчева</cp:lastModifiedBy>
  <cp:revision>19</cp:revision>
  <cp:lastPrinted>1601-01-01T00:00:00Z</cp:lastPrinted>
  <dcterms:created xsi:type="dcterms:W3CDTF">2014-12-09T19:20:52Z</dcterms:created>
  <dcterms:modified xsi:type="dcterms:W3CDTF">2015-07-01T13:39:46Z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