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6" r:id="rId3"/>
    <p:sldId id="259" r:id="rId4"/>
    <p:sldId id="260" r:id="rId5"/>
    <p:sldId id="261" r:id="rId6"/>
    <p:sldId id="257" r:id="rId7"/>
    <p:sldId id="263" r:id="rId8"/>
    <p:sldId id="265" r:id="rId9"/>
    <p:sldId id="266" r:id="rId10"/>
    <p:sldId id="264" r:id="rId11"/>
    <p:sldId id="269" r:id="rId12"/>
    <p:sldId id="267" r:id="rId1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66FF"/>
    <a:srgbClr val="FF0066"/>
    <a:srgbClr val="FF0000"/>
    <a:srgbClr val="2A7E54"/>
    <a:srgbClr val="FFFF99"/>
    <a:srgbClr val="DE84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09" autoAdjust="0"/>
  </p:normalViewPr>
  <p:slideViewPr>
    <p:cSldViewPr>
      <p:cViewPr varScale="1">
        <p:scale>
          <a:sx n="95" d="100"/>
          <a:sy n="95" d="100"/>
        </p:scale>
        <p:origin x="-30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7034FE7-A557-4E1B-A01D-AE47CD5A50FF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AA11E19-2A41-4723-A572-1FA48378A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39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Цветами трудно удивить, Они для всех давно привычны… Но можно чувства оживить, Преподнеся их необычно.</a:t>
            </a:r>
          </a:p>
          <a:p>
            <a:pPr eaLnBrk="1" hangingPunct="1"/>
            <a:r>
              <a:rPr lang="ru-RU" smtClean="0"/>
              <a:t>1. Хочу я свой весёлый нрав, И образ свой в цветах представить, По одному цветку собрав, Букетик личности составить.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4A4C0-D309-4D46-8271-7DBFF1E2FEBD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68266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 букет я буду добавлять 1. Ещё цветы. Ведь жизнь на месте</a:t>
            </a:r>
          </a:p>
          <a:p>
            <a:pPr eaLnBrk="1" hangingPunct="1"/>
            <a:r>
              <a:rPr lang="ru-RU" smtClean="0"/>
              <a:t>2. Никак не может устоять, И я взрастаю с нею вместе!</a:t>
            </a:r>
          </a:p>
          <a:p>
            <a:pPr eaLnBrk="1" hangingPunct="1"/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211E1-34D9-40C4-81A2-C1F8139D9ED4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7976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Я – женщина! 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.Цвет </a:t>
            </a:r>
            <a:r>
              <a:rPr lang="ru-RU" u="sng" dirty="0" smtClean="0"/>
              <a:t>красный</a:t>
            </a:r>
            <a:r>
              <a:rPr lang="ru-RU" dirty="0" smtClean="0"/>
              <a:t> –  мой! 2. Я жизнь люблю и людям верю. И лишь добро несу с собой Для всех распахивая двери.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3. Женщина несмотря ни на что, должна оставаться доброй, нежной, заботливой; её  красота должна исходить  изнутри. А по-настоящему счастлива женщина может быть только тогда,  когда сумела  реализовать себя в жизни. </a:t>
            </a:r>
            <a:endParaRPr lang="ru-RU" dirty="0" smtClean="0"/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9149D-5FCE-4778-9630-2169898F8ABF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28891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Какая я жена и мать, 1. Сполна цвет </a:t>
            </a:r>
            <a:r>
              <a:rPr lang="ru-RU" u="sng" smtClean="0"/>
              <a:t>розовый</a:t>
            </a:r>
            <a:r>
              <a:rPr lang="ru-RU" smtClean="0"/>
              <a:t> расскажет. 2.В нём нежности не замечать Совсем слепой не сможет даже.</a:t>
            </a:r>
          </a:p>
          <a:p>
            <a:pPr eaLnBrk="1" hangingPunct="1"/>
            <a:r>
              <a:rPr lang="ru-RU" smtClean="0"/>
              <a:t>Ведь для каждого человека самое главное – это близкие люди. С мужем Сергеем мы уже 20 лет вместе. Я всегда чувствую его сильное плечо рядом и отвечаю ему взаимностью. Несмотря на то, что моя работа отнимает много времени, он всегда поддерживает меня, гордится моими профессиональными достижениями. 3. Моя гордость - старший сын Александр, он успешно закончил ДШИ и планирует связать свою профессию с художественным творчеством. 4. Моя радость младший сын Алексей, который выступает на всех праздниках в детском саду и проявляет музыкальные способности. Я очень близка со своими сыновьями и активно участвую в их жизни. Являюсь председателем родительского комитета как в  школе, так  и в детском саду. Все праздники  каникулы, отпуск - мы  вместе, всей семьёй.</a:t>
            </a:r>
          </a:p>
          <a:p>
            <a:pPr eaLnBrk="1" hangingPunct="1"/>
            <a:endParaRPr lang="ru-RU" smtClean="0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A3276-4785-40AF-BF97-7B2EB19904B3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3492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 вот – спокойный </a:t>
            </a:r>
            <a:r>
              <a:rPr lang="ru-RU" u="sng" smtClean="0"/>
              <a:t>синий </a:t>
            </a:r>
            <a:r>
              <a:rPr lang="ru-RU" smtClean="0"/>
              <a:t>цвет – 1. Приобретённый опыт, знанья. 2.Дарю детишкам сердца свет, 3.Штурмую с ними мир познанья.</a:t>
            </a:r>
          </a:p>
          <a:p>
            <a:pPr eaLnBrk="1" hangingPunct="1"/>
            <a:r>
              <a:rPr lang="ru-RU" smtClean="0"/>
              <a:t>Люблю свою работу, потому что именно она помогла мне раскрыть все </a:t>
            </a:r>
            <a:r>
              <a:rPr lang="ru-RU" smtClean="0">
                <a:latin typeface="Arial" charset="0"/>
              </a:rPr>
              <a:t>свои</a:t>
            </a:r>
            <a:r>
              <a:rPr lang="ru-RU" smtClean="0"/>
              <a:t> способности. Мы учим детей, а они в свою очередь учат нас взрослых. Погружаясь в мир детства, мы становимся чище, добрее и искренней.</a:t>
            </a:r>
          </a:p>
          <a:p>
            <a:pPr eaLnBrk="1" hangingPunct="1"/>
            <a:r>
              <a:rPr lang="ru-RU" smtClean="0"/>
              <a:t>Как известно дети познают окружающий мир через игру, а задача педагога создать развивающую предметно – пространственную среду. Для оснащения кабинета были созданы такие игры как:4. «Дом животного» (по методике Л.А.Венгера), 5.«Спрячь шарики». Для включения детей в сказочный сюжет была создана 6. мобильная развивающая среда «Фиолетовый лес», который легко меняется и перемещается. Для развития количественных и пространственных представлений дополнила коврограф Ларчик (В.В.Воскобовича) забавными персонажами</a:t>
            </a:r>
            <a:r>
              <a:rPr lang="ru-RU" smtClean="0">
                <a:latin typeface="Arial" charset="0"/>
              </a:rPr>
              <a:t> -</a:t>
            </a:r>
            <a:r>
              <a:rPr lang="ru-RU" smtClean="0"/>
              <a:t> жирафом и гусеницей, к которым можно прикреплять разнообразный дидактический материал.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5D541-B997-4CA9-9205-F2925F4968A8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45540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 другими опытом делюсь, Вперёд лишь признаю движенье. 1. С теплом к коллегам отношусь И, безусловно, с уваженьем!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1. Принимаю активное участие в методической работе ДОУ и города. В течении 2013 - 2014 </a:t>
            </a:r>
            <a:r>
              <a:rPr lang="ru-RU" smtClean="0">
                <a:latin typeface="Arial" charset="0"/>
              </a:rPr>
              <a:t>активно работала</a:t>
            </a:r>
            <a:r>
              <a:rPr lang="ru-RU" smtClean="0"/>
              <a:t> в школе тьюторов игровой технологии ИТР детей дошкольного Возраста «Сказочные лабиринты игры» В.В. Воскобовича</a:t>
            </a:r>
            <a:r>
              <a:rPr lang="ru-RU" smtClean="0">
                <a:latin typeface="Arial" charset="0"/>
              </a:rPr>
              <a:t>,</a:t>
            </a:r>
            <a:r>
              <a:rPr lang="ru-RU" smtClean="0"/>
              <a:t> показала открытое занятие для участников и педагогов сада.</a:t>
            </a:r>
          </a:p>
          <a:p>
            <a:pPr eaLnBrk="1" hangingPunct="1"/>
            <a:r>
              <a:rPr lang="ru-RU" smtClean="0"/>
              <a:t>2. Одной из важнейших задач в свей работе считаю привлечение родителей к активному сотрудничеству, т.к. только в процессе совместной деятельности детского сада и семьи удаётся максимально помочь ребёнку.</a:t>
            </a:r>
          </a:p>
        </p:txBody>
      </p:sp>
    </p:spTree>
    <p:extLst>
      <p:ext uri="{BB962C8B-B14F-4D97-AF65-F5344CB8AC3E}">
        <p14:creationId xmlns:p14="http://schemas.microsoft.com/office/powerpoint/2010/main" val="395690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u="sng" smtClean="0"/>
              <a:t>.Сиреневый</a:t>
            </a:r>
            <a:r>
              <a:rPr lang="ru-RU" smtClean="0"/>
              <a:t> – расскажет вам 1. О том, что я в душе – актриса. 2. Ролей целительный бальзам Даёт мне шанс переключиться.</a:t>
            </a:r>
          </a:p>
          <a:p>
            <a:pPr eaLnBrk="1" hangingPunct="1"/>
            <a:r>
              <a:rPr lang="ru-RU" smtClean="0"/>
              <a:t>3. На сцене я проживаю каждую роль, пропуская ее через себя. 4. Стараюсь взволновать и увлечь сказочным сюжетом не только детей, но и взрослых. Ведь порой нам так не хватает волшебства и непременной победы добра над злом.</a:t>
            </a:r>
          </a:p>
          <a:p>
            <a:pPr eaLnBrk="1" hangingPunct="1"/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917EE-6AD6-4521-BEB5-69003E7A7720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65590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Цвет </a:t>
            </a:r>
            <a:r>
              <a:rPr lang="ru-RU" u="sng" smtClean="0"/>
              <a:t>жёлтый</a:t>
            </a:r>
            <a:r>
              <a:rPr lang="ru-RU" smtClean="0"/>
              <a:t>  – 1. творческий полёт В однообраз</a:t>
            </a:r>
            <a:r>
              <a:rPr lang="ru-RU" smtClean="0">
                <a:latin typeface="Arial" charset="0"/>
              </a:rPr>
              <a:t>ии</a:t>
            </a:r>
            <a:r>
              <a:rPr lang="ru-RU" smtClean="0"/>
              <a:t> серых буден. 2. К тому ж, возможность он даёт Доставить радость близким людям!</a:t>
            </a:r>
          </a:p>
          <a:p>
            <a:pPr eaLnBrk="1" hangingPunct="1"/>
            <a:r>
              <a:rPr lang="ru-RU" smtClean="0"/>
              <a:t>3. Мне нравится делать что-то свое, подчеркивая свою индивидуальность. 4. Вышиваю картины шёлковыми ленточками, используя только элементы схем, а все остальное моё творчество. Сама создаю головные уборы, шарфы и шали по своим дизайнерским проектам.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C41C9-7987-4627-A91B-191B5986D11A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92493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И конечно, как каждая женщина, 1. люблю проявлять свое творчество в приготовлении блюд. 2. Не одного праздника или торжества не обходится без торта приготовленного мной, а украшая можно дать волю фантазии, и из простого пирога получается шедевр.</a:t>
            </a:r>
          </a:p>
          <a:p>
            <a:pPr eaLnBrk="1" hangingPunct="1"/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B325D-342C-4A54-940D-22D0556AFA7E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18323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Ну вот, друзья, 1. и мой букет – Хоть не велик, 2. но всё же ярок! </a:t>
            </a:r>
          </a:p>
          <a:p>
            <a:pPr eaLnBrk="1" hangingPunct="1"/>
            <a:r>
              <a:rPr lang="ru-RU" smtClean="0"/>
              <a:t>Улыбок ваших тёплый свет Его согреет, как подарок.</a:t>
            </a:r>
          </a:p>
          <a:p>
            <a:pPr eaLnBrk="1" hangingPunct="1"/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7B3CDE-22F8-44A1-BF62-5C3EDA266B44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2997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7534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39750" y="411163"/>
            <a:ext cx="8064500" cy="43211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7" name="Рисунок 8" descr="flovin43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41288"/>
            <a:ext cx="20748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82CA8E-F5A2-4371-8AB1-FC2812B4E2E5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09EED4-C7DB-4AFB-9A55-35BC6C33A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3" name="Рисунок 9" descr="flovin438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975100"/>
            <a:ext cx="14843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40.jpeg"/><Relationship Id="rId5" Type="http://schemas.openxmlformats.org/officeDocument/2006/relationships/image" Target="../media/image13.png"/><Relationship Id="rId10" Type="http://schemas.openxmlformats.org/officeDocument/2006/relationships/image" Target="../media/image39.jpeg"/><Relationship Id="rId4" Type="http://schemas.openxmlformats.org/officeDocument/2006/relationships/image" Target="../media/image9.pn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9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7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13.png"/><Relationship Id="rId10" Type="http://schemas.openxmlformats.org/officeDocument/2006/relationships/image" Target="../media/image26.jpeg"/><Relationship Id="rId4" Type="http://schemas.openxmlformats.org/officeDocument/2006/relationships/image" Target="../media/image9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7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>
          <a:xfrm>
            <a:off x="971550" y="555527"/>
            <a:ext cx="7510463" cy="1944216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6600"/>
                </a:solidFill>
                <a:latin typeface="Bodoni MT Poster Compressed" pitchFamily="18" charset="0"/>
              </a:rPr>
              <a:t>Региональный конкурс профессионального мастерства </a:t>
            </a:r>
            <a:br>
              <a:rPr lang="ru-RU" sz="3600" dirty="0" smtClean="0">
                <a:solidFill>
                  <a:srgbClr val="FF6600"/>
                </a:solidFill>
                <a:latin typeface="Bodoni MT Poster Compressed" pitchFamily="18" charset="0"/>
              </a:rPr>
            </a:br>
            <a:r>
              <a:rPr lang="ru-RU" sz="3600" b="1" dirty="0" smtClean="0">
                <a:solidFill>
                  <a:srgbClr val="FF6600"/>
                </a:solidFill>
                <a:latin typeface="Bodoni MT Poster Compressed" pitchFamily="18" charset="0"/>
              </a:rPr>
              <a:t>«Воспитатель года»</a:t>
            </a:r>
            <a:r>
              <a:rPr lang="ru-RU" sz="3600" dirty="0" smtClean="0"/>
              <a:t> 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1258888" y="3795886"/>
            <a:ext cx="6769100" cy="504056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dirty="0" smtClean="0">
                <a:solidFill>
                  <a:srgbClr val="2A7E54"/>
                </a:solidFill>
              </a:rPr>
              <a:t>Ярославль 2015</a:t>
            </a:r>
          </a:p>
        </p:txBody>
      </p:sp>
      <p:pic>
        <p:nvPicPr>
          <p:cNvPr id="1026" name="Рисунок 26" descr="http://www.depedu.yar.ru/competitions/schoolmen/vospitatel/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8925" y="2492279"/>
            <a:ext cx="125571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2"/>
    </mc:Choice>
    <mc:Fallback xmlns="">
      <p:transition spd="slow" advTm="705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492250"/>
            <a:ext cx="12287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924050"/>
            <a:ext cx="12985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01875"/>
            <a:ext cx="1512888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733675"/>
            <a:ext cx="121761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165475"/>
            <a:ext cx="1547813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9605" y="299983"/>
            <a:ext cx="4068762" cy="309629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6394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690495">
            <a:off x="468313" y="3813175"/>
            <a:ext cx="270668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119188" y="898525"/>
            <a:ext cx="2571750" cy="3381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Calibri" pitchFamily="34" charset="0"/>
              </a:rPr>
              <a:t>Творческая активность</a:t>
            </a:r>
            <a:endParaRPr lang="ru-RU" sz="16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059113" y="3840163"/>
            <a:ext cx="2870200" cy="3381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Calibri" pitchFamily="34" charset="0"/>
              </a:rPr>
              <a:t>неиссякаемый оптимизм</a:t>
            </a:r>
            <a:endParaRPr lang="ru-RU" sz="16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659563" y="3840163"/>
            <a:ext cx="1611312" cy="3381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Calibri" pitchFamily="34" charset="0"/>
              </a:rPr>
              <a:t>любовь к детям</a:t>
            </a:r>
            <a:endParaRPr lang="ru-RU" sz="16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674938" y="2854325"/>
            <a:ext cx="1663700" cy="3381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Calibri" pitchFamily="34" charset="0"/>
              </a:rPr>
              <a:t>трудолюбие</a:t>
            </a:r>
            <a:endParaRPr lang="ru-RU" sz="16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384425" y="1797050"/>
            <a:ext cx="1663700" cy="3381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Calibri" pitchFamily="34" charset="0"/>
              </a:rPr>
              <a:t>ответственность</a:t>
            </a:r>
            <a:endParaRPr lang="ru-RU" sz="16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4294967295"/>
          </p:nvPr>
        </p:nvSpPr>
        <p:spPr>
          <a:xfrm>
            <a:off x="1189038" y="411163"/>
            <a:ext cx="5327650" cy="1152525"/>
          </a:xfrm>
        </p:spPr>
        <p:txBody>
          <a:bodyPr/>
          <a:lstStyle/>
          <a:p>
            <a:pPr marL="179388" indent="-179388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800" b="1" smtClean="0">
                <a:solidFill>
                  <a:srgbClr val="FF6600"/>
                </a:solidFill>
              </a:rPr>
              <a:t>Свидетельства </a:t>
            </a:r>
          </a:p>
          <a:p>
            <a:pPr marL="179388" indent="-179388" eaLnBrk="1" hangingPunct="1">
              <a:spcBef>
                <a:spcPct val="0"/>
              </a:spcBef>
              <a:buFont typeface="Arial" charset="0"/>
              <a:buNone/>
            </a:pPr>
            <a:r>
              <a:rPr lang="ru-RU" sz="2800" b="1" smtClean="0">
                <a:solidFill>
                  <a:srgbClr val="FF6600"/>
                </a:solidFill>
              </a:rPr>
              <a:t>профессиональных достижений</a:t>
            </a:r>
          </a:p>
        </p:txBody>
      </p:sp>
      <p:pic>
        <p:nvPicPr>
          <p:cNvPr id="2560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492250"/>
            <a:ext cx="12287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924050"/>
            <a:ext cx="12985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01875"/>
            <a:ext cx="1512888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733675"/>
            <a:ext cx="121761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165475"/>
            <a:ext cx="1547813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690495">
            <a:off x="468313" y="3813175"/>
            <a:ext cx="270668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4297" y="255449"/>
            <a:ext cx="1712823" cy="2390874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4509" y="1473486"/>
            <a:ext cx="1192070" cy="1640144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7970" y="1449654"/>
            <a:ext cx="1234423" cy="178116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527" y="3242643"/>
            <a:ext cx="2664593" cy="1783911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910" y="1473486"/>
            <a:ext cx="1865264" cy="2680463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/>
          </p:cNvSpPr>
          <p:nvPr>
            <p:ph type="body" idx="4294967295"/>
          </p:nvPr>
        </p:nvSpPr>
        <p:spPr>
          <a:xfrm>
            <a:off x="1655763" y="593725"/>
            <a:ext cx="6769100" cy="1371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b="1" smtClean="0">
                <a:solidFill>
                  <a:srgbClr val="FF6600"/>
                </a:solidFill>
              </a:rPr>
              <a:t>«Жить – значит непрерывно двигаться вперед!»</a:t>
            </a:r>
          </a:p>
        </p:txBody>
      </p:sp>
      <p:pic>
        <p:nvPicPr>
          <p:cNvPr id="2765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492250"/>
            <a:ext cx="12287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924050"/>
            <a:ext cx="12985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01875"/>
            <a:ext cx="1512888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733675"/>
            <a:ext cx="121761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065853"/>
            <a:ext cx="3947418" cy="272534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5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165475"/>
            <a:ext cx="1547813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690495">
            <a:off x="468313" y="3813175"/>
            <a:ext cx="270668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Заголовок 1"/>
          <p:cNvSpPr>
            <a:spLocks noGrp="1"/>
          </p:cNvSpPr>
          <p:nvPr>
            <p:ph type="ctrTitle"/>
          </p:nvPr>
        </p:nvSpPr>
        <p:spPr>
          <a:xfrm>
            <a:off x="1403350" y="411163"/>
            <a:ext cx="6908800" cy="5937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6600"/>
                </a:solidFill>
              </a:rPr>
              <a:t>Разрешите представится:</a:t>
            </a:r>
          </a:p>
        </p:txBody>
      </p:sp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6600" y="1058863"/>
            <a:ext cx="5327650" cy="3240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2A7E54"/>
              </a:buClr>
              <a:buFontTx/>
              <a:buNone/>
            </a:pPr>
            <a:r>
              <a:rPr lang="ru-RU" sz="2800" b="1" smtClean="0">
                <a:solidFill>
                  <a:srgbClr val="2A7E54"/>
                </a:solidFill>
              </a:rPr>
              <a:t>Костерина Оксана Робертовна</a:t>
            </a:r>
          </a:p>
          <a:p>
            <a:pPr algn="l" eaLnBrk="1" hangingPunct="1">
              <a:buClr>
                <a:srgbClr val="2A7E54"/>
              </a:buClr>
              <a:buFontTx/>
              <a:buNone/>
            </a:pPr>
            <a:endParaRPr lang="ru-RU" sz="900" b="1" smtClean="0">
              <a:solidFill>
                <a:srgbClr val="2A7E54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2A7E54"/>
              </a:buClr>
              <a:buFontTx/>
              <a:buNone/>
            </a:pPr>
            <a:r>
              <a:rPr lang="ru-RU" sz="1800" b="1" smtClean="0">
                <a:solidFill>
                  <a:srgbClr val="2A7E54"/>
                </a:solidFill>
              </a:rPr>
              <a:t>Учитель-дефектолог </a:t>
            </a:r>
          </a:p>
          <a:p>
            <a:pPr eaLnBrk="1" hangingPunct="1">
              <a:lnSpc>
                <a:spcPct val="80000"/>
              </a:lnSpc>
              <a:buClr>
                <a:srgbClr val="2A7E54"/>
              </a:buClr>
              <a:buFontTx/>
              <a:buNone/>
            </a:pPr>
            <a:r>
              <a:rPr lang="ru-RU" sz="1800" b="1" smtClean="0">
                <a:solidFill>
                  <a:srgbClr val="2A7E54"/>
                </a:solidFill>
              </a:rPr>
              <a:t>МДОУ д/с комбинированного вида №32</a:t>
            </a:r>
          </a:p>
          <a:p>
            <a:pPr eaLnBrk="1" hangingPunct="1">
              <a:lnSpc>
                <a:spcPct val="80000"/>
              </a:lnSpc>
              <a:buClr>
                <a:srgbClr val="2A7E54"/>
              </a:buClr>
              <a:buFontTx/>
              <a:buNone/>
            </a:pPr>
            <a:r>
              <a:rPr lang="ru-RU" sz="1800" b="1" smtClean="0">
                <a:solidFill>
                  <a:srgbClr val="2A7E54"/>
                </a:solidFill>
              </a:rPr>
              <a:t>Дзержинского района города Ярославля.</a:t>
            </a:r>
          </a:p>
          <a:p>
            <a:pPr eaLnBrk="1" hangingPunct="1">
              <a:lnSpc>
                <a:spcPct val="80000"/>
              </a:lnSpc>
              <a:buClr>
                <a:srgbClr val="2A7E54"/>
              </a:buClr>
              <a:buFontTx/>
              <a:buNone/>
            </a:pPr>
            <a:endParaRPr lang="ru-RU" sz="800" b="1" smtClean="0">
              <a:solidFill>
                <a:srgbClr val="2A7E54"/>
              </a:solidFill>
            </a:endParaRPr>
          </a:p>
          <a:p>
            <a:pPr algn="l" eaLnBrk="1" hangingPunct="1">
              <a:buClr>
                <a:srgbClr val="2A7E54"/>
              </a:buClr>
              <a:buFontTx/>
              <a:buChar char="•"/>
            </a:pPr>
            <a:r>
              <a:rPr lang="ru-RU" sz="1800" b="1" smtClean="0">
                <a:solidFill>
                  <a:srgbClr val="2A7E54"/>
                </a:solidFill>
              </a:rPr>
              <a:t>  </a:t>
            </a:r>
            <a:r>
              <a:rPr lang="ru-RU" sz="1800" smtClean="0">
                <a:solidFill>
                  <a:srgbClr val="2A7E54"/>
                </a:solidFill>
              </a:rPr>
              <a:t>Дата рождения</a:t>
            </a:r>
            <a:r>
              <a:rPr lang="ru-RU" sz="1800" b="1" smtClean="0">
                <a:solidFill>
                  <a:srgbClr val="2A7E54"/>
                </a:solidFill>
              </a:rPr>
              <a:t> 03.09.1977г.</a:t>
            </a:r>
          </a:p>
          <a:p>
            <a:pPr algn="l" eaLnBrk="1" hangingPunct="1">
              <a:buClr>
                <a:srgbClr val="2A7E54"/>
              </a:buClr>
              <a:buFontTx/>
              <a:buChar char="•"/>
            </a:pPr>
            <a:r>
              <a:rPr lang="ru-RU" sz="1800" b="1" smtClean="0">
                <a:solidFill>
                  <a:srgbClr val="2A7E54"/>
                </a:solidFill>
              </a:rPr>
              <a:t>  </a:t>
            </a:r>
            <a:r>
              <a:rPr lang="ru-RU" sz="1800" smtClean="0">
                <a:solidFill>
                  <a:srgbClr val="2A7E54"/>
                </a:solidFill>
              </a:rPr>
              <a:t>Образование:</a:t>
            </a:r>
            <a:r>
              <a:rPr lang="ru-RU" sz="1800" b="1" smtClean="0">
                <a:solidFill>
                  <a:srgbClr val="2A7E54"/>
                </a:solidFill>
              </a:rPr>
              <a:t> высшее, ЯГПУ им. К.Д.Ушинского,  2007 году.</a:t>
            </a:r>
          </a:p>
          <a:p>
            <a:pPr algn="l" eaLnBrk="1" hangingPunct="1">
              <a:buClr>
                <a:srgbClr val="2A7E54"/>
              </a:buClr>
              <a:buFontTx/>
              <a:buChar char="•"/>
            </a:pPr>
            <a:r>
              <a:rPr lang="ru-RU" sz="1800" b="1" smtClean="0">
                <a:solidFill>
                  <a:srgbClr val="2A7E54"/>
                </a:solidFill>
              </a:rPr>
              <a:t>  </a:t>
            </a:r>
            <a:r>
              <a:rPr lang="ru-RU" sz="1800" smtClean="0">
                <a:solidFill>
                  <a:srgbClr val="2A7E54"/>
                </a:solidFill>
              </a:rPr>
              <a:t>Педагогический стаж</a:t>
            </a:r>
            <a:r>
              <a:rPr lang="ru-RU" sz="1800" b="1" smtClean="0">
                <a:solidFill>
                  <a:srgbClr val="2A7E54"/>
                </a:solidFill>
              </a:rPr>
              <a:t> - 13 лет</a:t>
            </a:r>
          </a:p>
          <a:p>
            <a:pPr algn="l" eaLnBrk="1" hangingPunct="1">
              <a:buClr>
                <a:srgbClr val="2A7E54"/>
              </a:buClr>
              <a:buFontTx/>
              <a:buChar char="•"/>
            </a:pPr>
            <a:r>
              <a:rPr lang="ru-RU" sz="1800" b="1" smtClean="0">
                <a:solidFill>
                  <a:srgbClr val="2A7E54"/>
                </a:solidFill>
              </a:rPr>
              <a:t>  </a:t>
            </a:r>
            <a:r>
              <a:rPr lang="ru-RU" sz="1800" smtClean="0">
                <a:solidFill>
                  <a:srgbClr val="2A7E54"/>
                </a:solidFill>
              </a:rPr>
              <a:t>Имею</a:t>
            </a:r>
            <a:r>
              <a:rPr lang="ru-RU" sz="1800" b="1" smtClean="0">
                <a:solidFill>
                  <a:srgbClr val="2A7E54"/>
                </a:solidFill>
              </a:rPr>
              <a:t> </a:t>
            </a:r>
            <a:r>
              <a:rPr lang="en-US" sz="1800" b="1" smtClean="0">
                <a:solidFill>
                  <a:srgbClr val="2A7E54"/>
                </a:solidFill>
              </a:rPr>
              <a:t>I </a:t>
            </a:r>
            <a:r>
              <a:rPr lang="ru-RU" sz="1800" b="1" smtClean="0">
                <a:solidFill>
                  <a:srgbClr val="2A7E54"/>
                </a:solidFill>
              </a:rPr>
              <a:t>квалификационную категорию </a:t>
            </a:r>
            <a:r>
              <a:rPr lang="ru-RU" sz="1800" smtClean="0">
                <a:solidFill>
                  <a:srgbClr val="2A7E54"/>
                </a:solidFill>
              </a:rPr>
              <a:t>по должности «учитель-дефектолог»</a:t>
            </a: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1600000">
            <a:off x="971550" y="1276350"/>
            <a:ext cx="1944688" cy="302418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 idx="4294967295"/>
          </p:nvPr>
        </p:nvSpPr>
        <p:spPr>
          <a:xfrm>
            <a:off x="2160588" y="555625"/>
            <a:ext cx="4535487" cy="8572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Я – женщина!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827088" y="3317875"/>
            <a:ext cx="2881312" cy="115093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2A7E54"/>
                </a:solidFill>
                <a:latin typeface="+mj-lt"/>
              </a:rPr>
              <a:t>Красота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2A7E54"/>
                </a:solidFill>
                <a:latin typeface="+mj-lt"/>
              </a:rPr>
              <a:t>          вокруг!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400" b="1" dirty="0" smtClean="0">
              <a:solidFill>
                <a:srgbClr val="2A7E54"/>
              </a:solidFill>
            </a:endParaRPr>
          </a:p>
        </p:txBody>
      </p:sp>
      <p:pic>
        <p:nvPicPr>
          <p:cNvPr id="8" name="Объект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635646"/>
            <a:ext cx="3884365" cy="28336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9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492250"/>
            <a:ext cx="12287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71638" y="1779588"/>
            <a:ext cx="2286000" cy="10398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2A7E54"/>
                </a:solidFill>
                <a:latin typeface="+mj-lt"/>
              </a:rPr>
              <a:t>Красота</a:t>
            </a:r>
            <a:r>
              <a:rPr lang="ru-RU" sz="2800" b="1" dirty="0">
                <a:solidFill>
                  <a:srgbClr val="2A7E54"/>
                </a:solidFill>
                <a:latin typeface="Calibri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2A7E54"/>
                </a:solidFill>
                <a:latin typeface="Calibri"/>
              </a:rPr>
              <a:t>         изнутри!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 idx="4294967295"/>
          </p:nvPr>
        </p:nvSpPr>
        <p:spPr>
          <a:xfrm>
            <a:off x="1042988" y="555625"/>
            <a:ext cx="5184775" cy="8572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66"/>
                </a:solidFill>
              </a:rPr>
              <a:t>Я – жена и мама!</a:t>
            </a:r>
          </a:p>
        </p:txBody>
      </p:sp>
      <p:pic>
        <p:nvPicPr>
          <p:cNvPr id="1126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492250"/>
            <a:ext cx="12287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898650"/>
            <a:ext cx="4054475" cy="2760663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229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924050"/>
            <a:ext cx="12985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7888" y="300038"/>
            <a:ext cx="2976562" cy="198437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563" y="3076575"/>
            <a:ext cx="2800350" cy="1865313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>
          <a:xfrm>
            <a:off x="2201863" y="260350"/>
            <a:ext cx="3384550" cy="7921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3366FF"/>
                </a:solidFill>
              </a:rPr>
              <a:t>Я – педагог!</a:t>
            </a:r>
          </a:p>
        </p:txBody>
      </p:sp>
      <p:pic>
        <p:nvPicPr>
          <p:cNvPr id="1331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492250"/>
            <a:ext cx="12287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924050"/>
            <a:ext cx="12985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013" y="2854325"/>
            <a:ext cx="3070225" cy="215265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3319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01875"/>
            <a:ext cx="1512888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0" y="260350"/>
            <a:ext cx="2952750" cy="239395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563" y="3308350"/>
            <a:ext cx="2882900" cy="1616075"/>
          </a:xfrm>
          <a:prstGeom prst="rect">
            <a:avLst/>
          </a:prstGeom>
          <a:ln w="38100">
            <a:solidFill>
              <a:srgbClr val="33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3482975"/>
            <a:ext cx="2032000" cy="1371600"/>
          </a:xfrm>
          <a:prstGeom prst="rect">
            <a:avLst/>
          </a:prstGeom>
          <a:ln w="38100">
            <a:solidFill>
              <a:srgbClr val="33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113" y="1136650"/>
            <a:ext cx="1960562" cy="1320800"/>
          </a:xfrm>
          <a:prstGeom prst="rect">
            <a:avLst/>
          </a:prstGeom>
          <a:ln w="38100">
            <a:solidFill>
              <a:srgbClr val="33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1512888" y="650875"/>
            <a:ext cx="3600450" cy="6477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3366FF"/>
                </a:solidFill>
              </a:rPr>
              <a:t>Я – педагог!</a:t>
            </a:r>
          </a:p>
        </p:txBody>
      </p:sp>
      <p:pic>
        <p:nvPicPr>
          <p:cNvPr id="1536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492250"/>
            <a:ext cx="12287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924050"/>
            <a:ext cx="12985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01875"/>
            <a:ext cx="1512888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84163"/>
            <a:ext cx="3271838" cy="2151062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3292475"/>
            <a:ext cx="2481262" cy="17653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3538" y="2787650"/>
            <a:ext cx="3314700" cy="2020888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5368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525" y="1492250"/>
            <a:ext cx="2474913" cy="3101975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1187450" y="3468688"/>
            <a:ext cx="2665413" cy="10795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33FF"/>
                </a:solidFill>
              </a:rPr>
              <a:t>            Я – </a:t>
            </a:r>
            <a:br>
              <a:rPr lang="ru-RU" sz="4000" b="1" smtClean="0">
                <a:solidFill>
                  <a:srgbClr val="9933FF"/>
                </a:solidFill>
              </a:rPr>
            </a:br>
            <a:r>
              <a:rPr lang="ru-RU" sz="4000" b="1" smtClean="0">
                <a:solidFill>
                  <a:srgbClr val="9933FF"/>
                </a:solidFill>
              </a:rPr>
              <a:t>АКТРИСА!</a:t>
            </a:r>
          </a:p>
        </p:txBody>
      </p:sp>
      <p:pic>
        <p:nvPicPr>
          <p:cNvPr id="1741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492250"/>
            <a:ext cx="12287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924050"/>
            <a:ext cx="12985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01875"/>
            <a:ext cx="1512888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733675"/>
            <a:ext cx="121761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411163"/>
            <a:ext cx="1550987" cy="2116137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527300"/>
            <a:ext cx="1728787" cy="2079625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450" y="2946400"/>
            <a:ext cx="2663825" cy="1739900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2100" y="407988"/>
            <a:ext cx="2649538" cy="1508125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68288"/>
            <a:ext cx="2463800" cy="1895475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5364163" y="2909888"/>
            <a:ext cx="3144837" cy="157638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sz="4000" b="1" smtClean="0">
                <a:solidFill>
                  <a:srgbClr val="DE8400"/>
                </a:solidFill>
              </a:rPr>
              <a:t>Я – </a:t>
            </a:r>
            <a:br>
              <a:rPr lang="ru-RU" sz="4000" b="1" smtClean="0">
                <a:solidFill>
                  <a:srgbClr val="DE8400"/>
                </a:solidFill>
              </a:rPr>
            </a:br>
            <a:r>
              <a:rPr lang="ru-RU" sz="4000" b="1" smtClean="0">
                <a:solidFill>
                  <a:srgbClr val="DE8400"/>
                </a:solidFill>
              </a:rPr>
              <a:t>творческая </a:t>
            </a:r>
            <a:br>
              <a:rPr lang="ru-RU" sz="4000" b="1" smtClean="0">
                <a:solidFill>
                  <a:srgbClr val="DE8400"/>
                </a:solidFill>
              </a:rPr>
            </a:br>
            <a:r>
              <a:rPr lang="ru-RU" sz="4000" b="1" smtClean="0">
                <a:solidFill>
                  <a:srgbClr val="DE8400"/>
                </a:solidFill>
              </a:rPr>
              <a:t>личность!</a:t>
            </a:r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492250"/>
            <a:ext cx="12287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924050"/>
            <a:ext cx="12985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01875"/>
            <a:ext cx="1512888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733675"/>
            <a:ext cx="121761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057525"/>
            <a:ext cx="14763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288" y="173038"/>
            <a:ext cx="2232025" cy="3103562"/>
          </a:xfrm>
          <a:prstGeom prst="rect">
            <a:avLst/>
          </a:prstGeom>
          <a:noFill/>
          <a:ln w="38100">
            <a:solidFill>
              <a:srgbClr val="DE8400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300" y="214313"/>
            <a:ext cx="4748213" cy="1546225"/>
          </a:xfrm>
          <a:prstGeom prst="rect">
            <a:avLst/>
          </a:prstGeom>
          <a:noFill/>
          <a:ln w="38100">
            <a:solidFill>
              <a:srgbClr val="DE8400"/>
            </a:solidFill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1962150"/>
            <a:ext cx="2601912" cy="2524125"/>
          </a:xfrm>
          <a:prstGeom prst="rect">
            <a:avLst/>
          </a:prstGeom>
          <a:noFill/>
          <a:ln w="38100">
            <a:solidFill>
              <a:srgbClr val="DE84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971550" y="519113"/>
            <a:ext cx="4752975" cy="15557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DE8400"/>
                </a:solidFill>
              </a:rPr>
              <a:t>Я – </a:t>
            </a:r>
            <a:br>
              <a:rPr lang="ru-RU" b="1" smtClean="0">
                <a:solidFill>
                  <a:srgbClr val="DE8400"/>
                </a:solidFill>
              </a:rPr>
            </a:br>
            <a:r>
              <a:rPr lang="ru-RU" b="1" smtClean="0">
                <a:solidFill>
                  <a:srgbClr val="DE8400"/>
                </a:solidFill>
              </a:rPr>
              <a:t>творческая личность!</a:t>
            </a:r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492250"/>
            <a:ext cx="12287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924050"/>
            <a:ext cx="12985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01875"/>
            <a:ext cx="1512888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733675"/>
            <a:ext cx="121761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2463800"/>
            <a:ext cx="2700337" cy="1911350"/>
          </a:xfrm>
          <a:prstGeom prst="rect">
            <a:avLst/>
          </a:prstGeom>
          <a:noFill/>
          <a:ln w="38100">
            <a:solidFill>
              <a:srgbClr val="DE840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3057525"/>
            <a:ext cx="3225800" cy="1779588"/>
          </a:xfrm>
          <a:prstGeom prst="rect">
            <a:avLst/>
          </a:prstGeom>
          <a:noFill/>
          <a:ln w="38100">
            <a:solidFill>
              <a:srgbClr val="DE840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303213"/>
            <a:ext cx="3321050" cy="2051050"/>
          </a:xfrm>
          <a:prstGeom prst="rect">
            <a:avLst/>
          </a:prstGeom>
          <a:noFill/>
          <a:ln w="38100">
            <a:solidFill>
              <a:srgbClr val="DE840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1513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057525"/>
            <a:ext cx="14763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381</TotalTime>
  <Words>894</Words>
  <Application>Microsoft Office PowerPoint</Application>
  <PresentationFormat>Экран (16:9)</PresentationFormat>
  <Paragraphs>62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Презентация1</vt:lpstr>
      <vt:lpstr>Региональный конкурс профессионального мастерства  «Воспитатель года» </vt:lpstr>
      <vt:lpstr>Разрешите представится:</vt:lpstr>
      <vt:lpstr>Я – женщина!</vt:lpstr>
      <vt:lpstr>Я – жена и мама!</vt:lpstr>
      <vt:lpstr>Я – педагог!</vt:lpstr>
      <vt:lpstr>Я – педагог!</vt:lpstr>
      <vt:lpstr>            Я –  АКТРИСА!</vt:lpstr>
      <vt:lpstr>Я –  творческая  личность!</vt:lpstr>
      <vt:lpstr>Я –  творческая личность!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профессионального мастерства  «ЗОЛОТОЙ ФОНД»</dc:title>
  <dc:creator>Татьяна</dc:creator>
  <cp:lastModifiedBy>Светлана Юрьевна Белянчева</cp:lastModifiedBy>
  <cp:revision>34</cp:revision>
  <dcterms:created xsi:type="dcterms:W3CDTF">2014-12-17T14:05:58Z</dcterms:created>
  <dcterms:modified xsi:type="dcterms:W3CDTF">2015-07-01T13:34:11Z</dcterms:modified>
</cp:coreProperties>
</file>