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0" r:id="rId3"/>
    <p:sldId id="262" r:id="rId4"/>
    <p:sldId id="264" r:id="rId5"/>
    <p:sldId id="276" r:id="rId6"/>
    <p:sldId id="265" r:id="rId7"/>
    <p:sldId id="283" r:id="rId8"/>
    <p:sldId id="280" r:id="rId9"/>
    <p:sldId id="281" r:id="rId10"/>
    <p:sldId id="282" r:id="rId11"/>
    <p:sldId id="287" r:id="rId12"/>
    <p:sldId id="278" r:id="rId13"/>
    <p:sldId id="279" r:id="rId14"/>
    <p:sldId id="288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77" d="100"/>
          <a:sy n="77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удовлетворён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удовлетворён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удовлетворён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536192"/>
        <c:axId val="24537728"/>
        <c:axId val="0"/>
      </c:bar3DChart>
      <c:catAx>
        <c:axId val="245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537728"/>
        <c:crosses val="autoZero"/>
        <c:auto val="1"/>
        <c:lblAlgn val="ctr"/>
        <c:lblOffset val="100"/>
        <c:noMultiLvlLbl val="0"/>
      </c:catAx>
      <c:valAx>
        <c:axId val="2453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36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удовлетворён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частично-удовлетворён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23.1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54976"/>
        <c:axId val="24656512"/>
        <c:axId val="0"/>
      </c:bar3DChart>
      <c:catAx>
        <c:axId val="2465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656512"/>
        <c:crosses val="autoZero"/>
        <c:auto val="1"/>
        <c:lblAlgn val="ctr"/>
        <c:lblOffset val="100"/>
        <c:noMultiLvlLbl val="0"/>
      </c:catAx>
      <c:valAx>
        <c:axId val="2465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654976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Африка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Южная Америка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Австралия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196032"/>
        <c:axId val="25197568"/>
        <c:axId val="0"/>
      </c:bar3DChart>
      <c:catAx>
        <c:axId val="251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197568"/>
        <c:crosses val="autoZero"/>
        <c:auto val="1"/>
        <c:lblAlgn val="ctr"/>
        <c:lblOffset val="100"/>
        <c:noMultiLvlLbl val="0"/>
      </c:catAx>
      <c:valAx>
        <c:axId val="2519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96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2247-F3A4-4893-AEC3-195EC000225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6BA5B-429C-4D37-B51D-BB3B02FB4A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8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6BA5B-429C-4D37-B51D-BB3B02FB4A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5A21D2-C421-4A82-8B12-FD24BD5C39B8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1B4379-3453-4717-81BA-A21F1C9A1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6840760" cy="4198618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cap="none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«Опыт применения технологии модульного обучения в преподавании географии на примере изучения темы «Южная Америка»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                                    Учитель географии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Мостов А.Н.</a:t>
            </a:r>
            <a:r>
              <a:rPr lang="ru-RU" sz="1600" dirty="0" smtClean="0">
                <a:solidFill>
                  <a:srgbClr val="FFFF00"/>
                </a:solidFill>
              </a:rPr>
              <a:t/>
            </a:r>
            <a:br>
              <a:rPr lang="ru-RU" sz="1600" dirty="0" smtClean="0">
                <a:solidFill>
                  <a:srgbClr val="FFFF00"/>
                </a:solidFill>
              </a:rPr>
            </a:br>
            <a:endParaRPr lang="ru-RU" sz="1600" dirty="0" smtClean="0">
              <a:solidFill>
                <a:srgbClr val="FFFF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г. Гаврилов-Ям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2015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404664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Муниципальное образовательное бюджетное </a:t>
            </a:r>
          </a:p>
          <a:p>
            <a:r>
              <a:rPr lang="ru-RU" sz="1600" b="1" dirty="0" smtClean="0"/>
              <a:t>учреждение средняя общеобразовательная школа № 6</a:t>
            </a:r>
            <a:br>
              <a:rPr lang="ru-RU" sz="1600" b="1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chemeClr val="tx1"/>
                </a:solidFill>
              </a:rPr>
              <a:t>Результаты применения технологии модульного обучения по теме: «Южная Америка»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8001057" cy="6014613"/>
        </p:xfrm>
        <a:graphic>
          <a:graphicData uri="http://schemas.openxmlformats.org/drawingml/2006/table">
            <a:tbl>
              <a:tblPr/>
              <a:tblGrid>
                <a:gridCol w="3171997"/>
                <a:gridCol w="1609408"/>
                <a:gridCol w="1609408"/>
                <a:gridCol w="1610244"/>
              </a:tblGrid>
              <a:tr h="821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Качество знаний %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Уровень обученности  %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Модуль 1. «Физико-географическое положение Южной Америки»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Модуль 2. «Рельеф Южной Америки»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Модуль 3. «Климат  Южной Америки»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Модуль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 «Внутренние воды Южной Америки»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4.4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Модуль 5. «Природные зоны Южной Америки»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Модуль 6 «Население Южной Америки».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Модуль 7. «Страны Южной Америки».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Модуль 8. Повторение по теме: «Южная Америка»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4.4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75,75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68,5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5620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Положительные стороны технологии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80920" cy="573325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 smtClean="0"/>
              <a:t> </a:t>
            </a:r>
            <a:r>
              <a:rPr lang="ru-RU" dirty="0" smtClean="0"/>
              <a:t>Гарантия запланированных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 личностных результатов</a:t>
            </a:r>
          </a:p>
          <a:p>
            <a:pPr>
              <a:defRPr/>
            </a:pPr>
            <a:r>
              <a:rPr lang="ru-RU" dirty="0" smtClean="0"/>
              <a:t>Оптимальная последовательность этапов урока</a:t>
            </a:r>
          </a:p>
          <a:p>
            <a:pPr>
              <a:defRPr/>
            </a:pPr>
            <a:r>
              <a:rPr lang="ru-RU" dirty="0" smtClean="0"/>
              <a:t>Дифференцированный подход к учащимся</a:t>
            </a:r>
          </a:p>
          <a:p>
            <a:pPr>
              <a:defRPr/>
            </a:pPr>
            <a:r>
              <a:rPr lang="ru-RU" dirty="0" smtClean="0"/>
              <a:t>Усиление мотивации обучения</a:t>
            </a:r>
          </a:p>
          <a:p>
            <a:pPr>
              <a:defRPr/>
            </a:pPr>
            <a:r>
              <a:rPr lang="ru-RU" dirty="0" smtClean="0"/>
              <a:t>Самооценка и регуляция учащимися своих учебных достижений</a:t>
            </a:r>
          </a:p>
          <a:p>
            <a:pPr>
              <a:defRPr/>
            </a:pPr>
            <a:r>
              <a:rPr lang="ru-RU" dirty="0" err="1" smtClean="0"/>
              <a:t>Взаимооценка</a:t>
            </a:r>
            <a:r>
              <a:rPr lang="ru-RU" dirty="0" smtClean="0"/>
              <a:t> своих товарищей</a:t>
            </a:r>
          </a:p>
          <a:p>
            <a:pPr>
              <a:defRPr/>
            </a:pPr>
            <a:r>
              <a:rPr lang="ru-RU" dirty="0" smtClean="0"/>
              <a:t>Максимальная индивидуализация продвижения учащихся в обучении</a:t>
            </a:r>
          </a:p>
          <a:p>
            <a:pPr>
              <a:defRPr/>
            </a:pPr>
            <a:r>
              <a:rPr lang="ru-RU" dirty="0" smtClean="0"/>
              <a:t>Есть возможность осуществлять проблемное обучение</a:t>
            </a:r>
          </a:p>
          <a:p>
            <a:pPr>
              <a:defRPr/>
            </a:pPr>
            <a:r>
              <a:rPr lang="ru-RU" dirty="0" smtClean="0"/>
              <a:t>Варьирование функций педагога от информационно-контролирующей до консультационно-координирующей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Недостатки технологии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 smtClean="0"/>
              <a:t>Необходимость перестройки учебного процесса, разработки модульных программ по всем курсам школьной географии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Несоответствие современных учебников географии организации модульного обучения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Необходимы новые учебные и методические пособия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Большая подготовительная работа учителя по разработке инструкций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 На начальном этапе внедрения не высокая достоверность результатов самоконтроля  и взаимоконтроля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311211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 descr="img1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439955" y="1112773"/>
            <a:ext cx="4320482" cy="30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/>
              <a:t>Греханкина</a:t>
            </a:r>
            <a:r>
              <a:rPr lang="ru-RU" dirty="0" smtClean="0"/>
              <a:t>, Л.Ф. Блочно- модульное изучение курса «География материков и океанов»/</a:t>
            </a:r>
            <a:r>
              <a:rPr lang="ru-RU" dirty="0" err="1" smtClean="0"/>
              <a:t>Л.Ф.Греханкина</a:t>
            </a:r>
            <a:r>
              <a:rPr lang="ru-RU" dirty="0" smtClean="0"/>
              <a:t>, З.Ф. </a:t>
            </a:r>
            <a:r>
              <a:rPr lang="ru-RU" dirty="0" err="1" smtClean="0"/>
              <a:t>Добрякова</a:t>
            </a:r>
            <a:r>
              <a:rPr lang="ru-RU" dirty="0" smtClean="0"/>
              <a:t> // География в школе. 1999 № 4 С.67.</a:t>
            </a:r>
          </a:p>
          <a:p>
            <a:pPr lvl="0"/>
            <a:r>
              <a:rPr lang="ru-RU" dirty="0" smtClean="0"/>
              <a:t>Кутейников С.Е. Модульные блок циклы в преподавании географии/ С.Е.Кутейников // География в школе. </a:t>
            </a:r>
          </a:p>
          <a:p>
            <a:pPr lvl="0"/>
            <a:r>
              <a:rPr lang="ru-RU" dirty="0" err="1" smtClean="0"/>
              <a:t>Селевко</a:t>
            </a:r>
            <a:r>
              <a:rPr lang="ru-RU" dirty="0" smtClean="0"/>
              <a:t> Г.К. Современные образовательные технологии: Учебное пособие. – М.: Народное образование, 1998. – 256 с.</a:t>
            </a:r>
          </a:p>
          <a:p>
            <a:pPr lvl="0"/>
            <a:r>
              <a:rPr lang="ru-RU" dirty="0" smtClean="0"/>
              <a:t>Современный урок географии. Ч.2:Методические разработки уроков с использованием новых педагогических технологий обучения/ Ред.-сост. И.И. Баринова.- М. :Школа-Пресс, 2001.</a:t>
            </a:r>
          </a:p>
          <a:p>
            <a:pPr lvl="0"/>
            <a:r>
              <a:rPr lang="ru-RU" dirty="0" err="1" smtClean="0"/>
              <a:t>Юцявечене</a:t>
            </a:r>
            <a:r>
              <a:rPr lang="ru-RU" dirty="0" smtClean="0"/>
              <a:t> П.А. Теория и практика модульного обучения. – Каунас: </a:t>
            </a:r>
            <a:r>
              <a:rPr lang="ru-RU" dirty="0" err="1" smtClean="0"/>
              <a:t>Швиеса</a:t>
            </a:r>
            <a:r>
              <a:rPr lang="ru-RU" dirty="0" smtClean="0"/>
              <a:t>, 1989. 272с.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717032"/>
            <a:ext cx="7323584" cy="494928"/>
          </a:xfrm>
        </p:spPr>
        <p:txBody>
          <a:bodyPr>
            <a:normAutofit fontScale="90000"/>
          </a:bodyPr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861048"/>
            <a:ext cx="7529264" cy="254089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Задачи:</a:t>
            </a:r>
          </a:p>
          <a:p>
            <a:pPr algn="just">
              <a:defRPr/>
            </a:pPr>
            <a:r>
              <a:rPr lang="ru-RU" sz="2600" b="1" dirty="0" smtClean="0"/>
              <a:t>Разработать уроки модули в курсе географии материков и океанов / 7 класс/ по теме «Южная Америка».</a:t>
            </a:r>
          </a:p>
          <a:p>
            <a:pPr algn="just">
              <a:defRPr/>
            </a:pPr>
            <a:r>
              <a:rPr lang="ru-RU" sz="2600" b="1" dirty="0" smtClean="0"/>
              <a:t>Выявить эффективность использования технологии модульного обучения на уроках географ</a:t>
            </a:r>
            <a:r>
              <a:rPr lang="ru-RU" b="1" dirty="0" smtClean="0"/>
              <a:t>ии.  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Цели и задачи исследования 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Цели:  </a:t>
            </a:r>
            <a:r>
              <a:rPr lang="ru-RU" sz="2400" b="1" dirty="0" smtClean="0"/>
              <a:t>развитие  мотивационной сферы учащихся, интеллекта, самостоятельности, коллективизма, умения осуществлять самоуправление учебно-познавательной деятельностью.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71184" cy="6926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Модульная технология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3068960"/>
            <a:ext cx="2736304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285293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  <a:p>
            <a:r>
              <a:rPr lang="ru-RU" b="1" dirty="0" smtClean="0"/>
              <a:t>Технология модульного обучения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251520" y="1916832"/>
            <a:ext cx="2592288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12160" y="1916832"/>
            <a:ext cx="2592288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3528" y="4581128"/>
            <a:ext cx="3096344" cy="1368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36096" y="4581128"/>
            <a:ext cx="3024336" cy="1368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203848" y="836712"/>
            <a:ext cx="2808312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779912" y="1052736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Целевая установка и ведущие принципы технологии</a:t>
            </a:r>
            <a:endParaRPr lang="ru-RU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2204864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Рейтинговая система контроля и оценки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234888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Проектирование содержания модулей</a:t>
            </a:r>
            <a:endParaRPr lang="ru-RU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15616" y="465313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Конструирование учебных модулей и дидактических материалов</a:t>
            </a:r>
            <a:endParaRPr lang="ru-R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479715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Сочетание методов, форм и средств обучения</a:t>
            </a:r>
            <a:endParaRPr lang="ru-RU" sz="1400" b="1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flipH="1" flipV="1">
            <a:off x="2699792" y="3140968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411760" y="3933056"/>
            <a:ext cx="50405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5724128" y="3140968"/>
            <a:ext cx="36004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796136" y="3861048"/>
            <a:ext cx="648072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4427984" y="2348880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Система действий  по составлению модульной программы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Выделение основных научных идей курса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Структурирование учебного содержания вокруг этих идей в определённые блоки (темы)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Выделение комплексной дидактической цели (КДЦ) блоков (тем)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Выделение интегрирующей дидактической цели для каждого модуля.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Выделение частных дидактических целей (ЧДЦ)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Выделение  учебных элементов.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850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Тема «Физико-географическое положение Южной Америки»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568952" cy="552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556"/>
                <a:gridCol w="5639396"/>
              </a:tblGrid>
              <a:tr h="422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Schoolbook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Учебные элементы</a:t>
                      </a:r>
                    </a:p>
                  </a:txBody>
                  <a:tcPr horzOverflow="overflow"/>
                </a:tc>
              </a:tr>
              <a:tr h="484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Schoolbook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Schoolbook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ЧДЦ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Schoolbook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(частные дидактические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цели)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для каждого УЭ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0 Постановка целей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1.  Входной контроль.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2. История открытия и исследования.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3. Географическое положение материка.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4. Черты сходства и различия ФГП Южной Америки и Африки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5. Работа с контурной картой.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6. Резюме.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7. Выходной контроль.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entury Schoolbook" pitchFamily="18" charset="0"/>
                        </a:rPr>
                        <a:t>УЭ 8. Рефлексия.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3460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Типы учебных элементов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692697"/>
          <a:ext cx="8363272" cy="5765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97"/>
                <a:gridCol w="2741920"/>
                <a:gridCol w="5045255"/>
              </a:tblGrid>
              <a:tr h="720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 учебного элемента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Носитель учебной информации</a:t>
                      </a:r>
                    </a:p>
                  </a:txBody>
                  <a:tcPr horzOverflow="overflow"/>
                </a:tc>
              </a:tr>
              <a:tr h="8075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Текстовый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Учебник, дополнительная</a:t>
                      </a:r>
                      <a:r>
                        <a:rPr lang="ru-RU" sz="2000" baseline="0" dirty="0" smtClean="0"/>
                        <a:t> литература, журналы, газеты</a:t>
                      </a:r>
                      <a:endParaRPr lang="ru-RU" sz="2000" dirty="0"/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Картографический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Атласы,</a:t>
                      </a:r>
                      <a:r>
                        <a:rPr lang="ru-RU" sz="2000" baseline="0" dirty="0" smtClean="0"/>
                        <a:t> карты, планы, картосхемы.</a:t>
                      </a:r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Табличный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Таблицы, графики, диаграммы</a:t>
                      </a:r>
                      <a:endParaRPr lang="ru-RU" sz="2000" dirty="0"/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Иллюстрированный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Фото, рисунки, репродукции</a:t>
                      </a:r>
                      <a:endParaRPr lang="ru-RU" sz="2000" dirty="0"/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Словесный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Учитель, докладчик, лектор</a:t>
                      </a:r>
                      <a:endParaRPr lang="ru-RU" sz="2000" dirty="0"/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Компьютерный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Базы данных</a:t>
                      </a:r>
                      <a:endParaRPr lang="ru-RU" sz="2000" dirty="0"/>
                    </a:p>
                  </a:txBody>
                  <a:tcPr/>
                </a:tc>
              </a:tr>
              <a:tr h="67561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Аудио- видео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Видеозаписи, кино, слайды, аудио- записи</a:t>
                      </a:r>
                      <a:endParaRPr lang="ru-RU" sz="2000" dirty="0"/>
                    </a:p>
                  </a:txBody>
                  <a:tcPr/>
                </a:tc>
              </a:tr>
              <a:tr h="4614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Натурный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Ландшафты и его компоненты</a:t>
                      </a:r>
                      <a:endParaRPr lang="ru-RU" sz="2000" dirty="0"/>
                    </a:p>
                  </a:txBody>
                  <a:tcPr/>
                </a:tc>
              </a:tr>
              <a:tr h="7682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Смешанный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Носители всех типов или некоторых из них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00323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Контроль в модульной технологии</a:t>
            </a:r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632848" cy="53285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Формы контроля</a:t>
            </a:r>
          </a:p>
          <a:p>
            <a:r>
              <a:rPr lang="ru-RU" dirty="0" smtClean="0"/>
              <a:t>Тестирование</a:t>
            </a:r>
          </a:p>
          <a:p>
            <a:r>
              <a:rPr lang="ru-RU" dirty="0" smtClean="0"/>
              <a:t>Контрольная работа</a:t>
            </a:r>
          </a:p>
          <a:p>
            <a:r>
              <a:rPr lang="ru-RU" dirty="0" smtClean="0"/>
              <a:t>Географический диктант</a:t>
            </a:r>
          </a:p>
          <a:p>
            <a:r>
              <a:rPr lang="ru-RU" dirty="0" smtClean="0"/>
              <a:t>Творческая работа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Виды контроля </a:t>
            </a:r>
          </a:p>
          <a:p>
            <a:r>
              <a:rPr lang="ru-RU" dirty="0" smtClean="0"/>
              <a:t>Входной контроль</a:t>
            </a:r>
          </a:p>
          <a:p>
            <a:r>
              <a:rPr lang="ru-RU" dirty="0" smtClean="0"/>
              <a:t>Текущий контроль</a:t>
            </a:r>
          </a:p>
          <a:p>
            <a:r>
              <a:rPr lang="ru-RU" dirty="0" smtClean="0"/>
              <a:t>Выходной контроль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</a:t>
            </a:r>
            <a:r>
              <a:rPr lang="ru-RU" b="1" dirty="0" smtClean="0"/>
              <a:t>Организационная форма</a:t>
            </a:r>
          </a:p>
          <a:p>
            <a:r>
              <a:rPr lang="ru-RU" dirty="0" smtClean="0"/>
              <a:t>Самоконтроль</a:t>
            </a:r>
          </a:p>
          <a:p>
            <a:r>
              <a:rPr lang="ru-RU" dirty="0" smtClean="0"/>
              <a:t>Взаимный контроль</a:t>
            </a:r>
          </a:p>
          <a:p>
            <a:r>
              <a:rPr lang="ru-RU" dirty="0" smtClean="0"/>
              <a:t>Контроль учителя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51125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Удовлетворённость процессом образования на основе модульной технологии</a:t>
            </a:r>
            <a:r>
              <a:rPr lang="ru-RU" sz="3100" dirty="0" smtClean="0">
                <a:solidFill>
                  <a:schemeClr val="tx1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8313" y="2060575"/>
          <a:ext cx="7456487" cy="44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Удовлетворённость системой отношений на уроках с применением технологии модульного обучения.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1471</TotalTime>
  <Words>623</Words>
  <Application>Microsoft Office PowerPoint</Application>
  <PresentationFormat>Экран (4:3)</PresentationFormat>
  <Paragraphs>175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    «Опыт применения технологии модульного обучения в преподавании географии на примере изучения темы «Южная Америка» </vt:lpstr>
      <vt:lpstr>Презентация PowerPoint</vt:lpstr>
      <vt:lpstr>Модульная технология</vt:lpstr>
      <vt:lpstr>Система действий  по составлению модульной программы </vt:lpstr>
      <vt:lpstr>Тема «Физико-географическое положение Южной Америки»</vt:lpstr>
      <vt:lpstr>Типы учебных элементов</vt:lpstr>
      <vt:lpstr>     Контроль в модульной технологии</vt:lpstr>
      <vt:lpstr>  Удовлетворённость процессом образования на основе модульной технологии.  </vt:lpstr>
      <vt:lpstr> Удовлетворённость системой отношений на уроках с применением технологии модульного обучения. </vt:lpstr>
      <vt:lpstr>Результаты применения технологии модульного обучения по теме: «Южная Америка» </vt:lpstr>
      <vt:lpstr>Презентация PowerPoint</vt:lpstr>
      <vt:lpstr>Положительные стороны технологии</vt:lpstr>
      <vt:lpstr>Недостатки технологии</vt:lpstr>
      <vt:lpstr>Презентация PowerPoint</vt:lpstr>
      <vt:lpstr>Литература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бюджетное учреждение средняя общеобразовательная школа № 6</dc:title>
  <dc:creator>456uyjf</dc:creator>
  <cp:lastModifiedBy>student</cp:lastModifiedBy>
  <cp:revision>145</cp:revision>
  <dcterms:created xsi:type="dcterms:W3CDTF">2014-11-03T06:28:47Z</dcterms:created>
  <dcterms:modified xsi:type="dcterms:W3CDTF">2015-02-25T09:29:08Z</dcterms:modified>
</cp:coreProperties>
</file>