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57" r:id="rId5"/>
    <p:sldId id="266" r:id="rId6"/>
    <p:sldId id="259" r:id="rId7"/>
    <p:sldId id="258" r:id="rId8"/>
    <p:sldId id="260" r:id="rId9"/>
    <p:sldId id="261" r:id="rId10"/>
    <p:sldId id="267" r:id="rId11"/>
    <p:sldId id="268" r:id="rId12"/>
    <p:sldId id="269" r:id="rId13"/>
    <p:sldId id="270" r:id="rId14"/>
    <p:sldId id="262" r:id="rId15"/>
    <p:sldId id="271" r:id="rId16"/>
    <p:sldId id="263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616"/>
    <a:srgbClr val="0033CC"/>
    <a:srgbClr val="FF6600"/>
    <a:srgbClr val="0080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C57E8-BDD5-4151-9521-4A06EE157157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316D-A2E7-48CC-A9D5-336CC8C7F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E7CE4-CADB-477D-A684-775A162D1F0D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3222-CAA5-40FD-9EC6-E68751F87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188F-07EF-401F-B449-B52103501318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6EE7-E98F-4D4D-9C59-4D87F0E23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04740-686C-47FA-B2F8-821A030AE438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3CFE-AF75-44E1-B1DE-0C78BD92A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4B9B-51BB-485C-8946-668E7831D1C7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6D6A-743C-4943-AE6D-C21B6031E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7D60-6630-4AC3-9473-A8CC53E70255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BD627-0F9D-4C40-AD6A-9EA51C42B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9F88-84B9-48AF-921D-696C64727092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C3B62-D3EC-47F3-AD11-ACA0E0975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D1630-5FF1-4539-95CC-B44400D378C3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C232-89FC-4EFA-952E-8624E1DB5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F9CE0-5874-4AD9-8C9A-C630B4F025A9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453E1-64AF-404C-8408-6C7F2EECE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3DE74-5D3C-432A-8823-012DE7412F76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05D0-A840-42C9-9865-24C5D72F8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F78E8-BEEE-4E2B-9FEC-65A6D75B1A78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14A0-09A2-4BAC-809D-A8E1B5C1E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A9E884-ABBB-42EA-9936-E3E5EADDD701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BD6719-1E59-4E2A-8B84-BBCCAB63E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 b="23544"/>
          <a:stretch>
            <a:fillRect/>
          </a:stretch>
        </p:blipFill>
        <p:spPr bwMode="auto">
          <a:xfrm>
            <a:off x="1547813" y="174625"/>
            <a:ext cx="5688012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611188" y="4981575"/>
            <a:ext cx="79930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Миронова Виктория Валентиновна,</a:t>
            </a:r>
            <a:br>
              <a:rPr lang="ru-RU" sz="2800" b="1" i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учитель истории, обществознания МОУ</a:t>
            </a:r>
            <a:br>
              <a:rPr lang="ru-RU" sz="2800" b="1" i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 Ермаковской СОШ Любимского района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113" y="173038"/>
            <a:ext cx="75596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формирования демократической культуры личности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863725" y="1192213"/>
            <a:ext cx="647700" cy="1133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284663" y="1127125"/>
            <a:ext cx="0" cy="2878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238875" y="1127125"/>
            <a:ext cx="647700" cy="1198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4475" y="2516188"/>
            <a:ext cx="38877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Демократический стиль взаимоотношений учитель-ученик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1425" y="4292600"/>
            <a:ext cx="4329113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проблемного обучения, прием персонификации, использование фрагментов худ., докум. фильмов, научных передач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10163" y="2513013"/>
            <a:ext cx="38877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Содержательный аспект. Способ преподнесения темы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9646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254061"/>
                </a:solidFill>
                <a:latin typeface="Times New Roman" pitchFamily="18" charset="0"/>
                <a:cs typeface="Calibri" pitchFamily="34" charset="0"/>
              </a:rPr>
              <a:t>Содержательный аспект формирования </a:t>
            </a:r>
          </a:p>
          <a:p>
            <a:pPr algn="ctr"/>
            <a:r>
              <a:rPr lang="ru-RU" sz="2400" b="1" i="1">
                <a:solidFill>
                  <a:srgbClr val="254061"/>
                </a:solidFill>
                <a:latin typeface="Times New Roman" pitchFamily="18" charset="0"/>
                <a:cs typeface="Calibri" pitchFamily="34" charset="0"/>
              </a:rPr>
              <a:t>демократической культуры личности</a:t>
            </a:r>
            <a:endParaRPr lang="ru-RU" sz="2400" b="1" i="1">
              <a:solidFill>
                <a:srgbClr val="254061"/>
              </a:solidFill>
              <a:latin typeface="Calibr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50" y="854075"/>
          <a:ext cx="8785225" cy="5969000"/>
        </p:xfrm>
        <a:graphic>
          <a:graphicData uri="http://schemas.openxmlformats.org/drawingml/2006/table">
            <a:tbl>
              <a:tblPr/>
              <a:tblGrid>
                <a:gridCol w="2928938"/>
                <a:gridCol w="2928937"/>
                <a:gridCol w="2927350"/>
              </a:tblGrid>
              <a:tr h="3524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учебного материала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Мировая художественная культура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82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Мировоззрение, его место в духовном мире человека. (11 кл.)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Философия. Проблема познаваемости мира. (11 кл.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3)Особенности современного мира. Глобализация. (11 кл.)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ценности и нормы. (7 кл.)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Карманные деньги: за и против. (7 кл.)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6)Экономическая деятельность подростков. (6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Распад Древнерусского государства. Удельный период: экономические и политические причины раздробленности. (6, 10 кл)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2)Иван Калита и утверждение ведущей роли Москвы. (6, 10 кл)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3)Опричнина: причины, последствия. (7, 10 кл.)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Смутное время: особенности, причины, итоги для истории России. (7, 10 кл.)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Театр Шекспира – энциклопедия человеческих страстей.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Ансамбль московского Кремля – символ национального единения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Шедевры архитектуры эпохи Ренессанса. Флоренция – образ «идеального» города.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Титаны Возрождения: Леонардо да Винчи, Рафаэль.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555875" y="512763"/>
            <a:ext cx="3960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Методы изучения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297488" y="1154113"/>
            <a:ext cx="433387" cy="603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830513" y="1095375"/>
            <a:ext cx="727075" cy="1184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19725" y="1757363"/>
            <a:ext cx="31686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550" y="2279650"/>
            <a:ext cx="699135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Письменные опросники: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Опросник для старшеклассников «Толерантность» С.М. Платонова.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Опросник «Демократическая культура личности» С.М. Платонова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Опросник «Демократическая культуры личности» Миронова В.В.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Диаграмма 2"/>
          <p:cNvGraphicFramePr>
            <a:graphicFrameLocks/>
          </p:cNvGraphicFramePr>
          <p:nvPr/>
        </p:nvGraphicFramePr>
        <p:xfrm>
          <a:off x="992188" y="1290638"/>
          <a:ext cx="7446962" cy="5429250"/>
        </p:xfrm>
        <a:graphic>
          <a:graphicData uri="http://schemas.openxmlformats.org/presentationml/2006/ole">
            <p:oleObj spid="_x0000_s25601" name="Диаграмма" r:id="rId3" imgW="7448550" imgH="5429098" progId="Excel.Chart.8">
              <p:embed/>
            </p:oleObj>
          </a:graphicData>
        </a:graphic>
      </p:graphicFrame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539750" y="188913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Продолжите фразу: «Если бы не было предмета </a:t>
            </a:r>
          </a:p>
          <a:p>
            <a:r>
              <a:rPr lang="ru-RU" sz="2400" b="1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истории, обществознания в школе…»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738188" y="765175"/>
            <a:ext cx="7848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№1	Продолжите фразу: « Если бы не было предмета </a:t>
            </a:r>
          </a:p>
          <a:p>
            <a:r>
              <a:rPr lang="ru-RU" sz="2400" b="1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истории, обществознания в школе…»</a:t>
            </a:r>
          </a:p>
          <a:p>
            <a:endParaRPr lang="ru-RU" sz="2400" b="1" i="1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Ответы учащихся (7 и 11 классов)</a:t>
            </a:r>
          </a:p>
          <a:p>
            <a:endParaRPr lang="ru-RU" sz="2400" b="1" i="1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У нас бы не было возможности узнать о своих правах и обязанностях, о политическом устройстве государства. Я уверена, что это пригодится нам в жизни.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Мы бы не смогли познавать себя и окружающих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 Я бы не задумывался о философских вопросах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Мы бы не знали как вести себя в обществе</a:t>
            </a:r>
          </a:p>
          <a:p>
            <a:pPr>
              <a:buFont typeface="Arial" charset="0"/>
              <a:buChar char="•"/>
            </a:pPr>
            <a:r>
              <a:rPr lang="ru-RU" sz="2400">
                <a:solidFill>
                  <a:srgbClr val="254061"/>
                </a:solidFill>
                <a:latin typeface="Times New Roman" pitchFamily="18" charset="0"/>
                <a:cs typeface="Times New Roman" pitchFamily="18" charset="0"/>
              </a:rPr>
              <a:t>Мы бы не знали нашего государства</a:t>
            </a:r>
            <a:endParaRPr lang="ru-RU" sz="200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Диаграмма 1"/>
          <p:cNvGraphicFramePr>
            <a:graphicFrameLocks/>
          </p:cNvGraphicFramePr>
          <p:nvPr/>
        </p:nvGraphicFramePr>
        <p:xfrm>
          <a:off x="3906838" y="930275"/>
          <a:ext cx="5302250" cy="4505325"/>
        </p:xfrm>
        <a:graphic>
          <a:graphicData uri="http://schemas.openxmlformats.org/presentationml/2006/ole">
            <p:oleObj spid="_x0000_s27649" r:id="rId3" imgW="5303980" imgH="4505334" progId="Excel.Chart.8">
              <p:embed/>
            </p:oleObj>
          </a:graphicData>
        </a:graphic>
      </p:graphicFrame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55563" y="177800"/>
            <a:ext cx="3868737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>
                <a:solidFill>
                  <a:srgbClr val="254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Какой вид работы вы предпочитаете и </a:t>
            </a:r>
            <a:r>
              <a:rPr lang="ru-RU" sz="2000" b="1" u="sng">
                <a:solidFill>
                  <a:srgbClr val="254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</a:t>
            </a:r>
            <a:endParaRPr lang="ru-RU" sz="2000">
              <a:solidFill>
                <a:srgbClr val="25406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>
                <a:solidFill>
                  <a:srgbClr val="254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учитель объясняет тему, ученики внимательно слушают, записывают под диктовку, на следующем уроке ученики пересказывают материал параграфа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>
                <a:solidFill>
                  <a:srgbClr val="25406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учитель вместе с учениками в процессе групповой работы/ анализа фильма/ источников обсуждают проблемные вопросы, высказывают своё мнение по теме урока. Учитель предоставляет на выбор творческие задания: сочинения, сообщения и иное.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476250"/>
            <a:ext cx="865505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Ответы (выбор Б)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Мне нравится, когда мы так работаем, это интересно, не скучно, мы можем высказать свою точку зрения – это интересно. И чувствуется, что учителю важно, что ты об этом думаешь и понимаешь ли ты материал.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этом случае  мы не просто запоминаем, а рассуждаем, думаем, смотрим или читаем разные мнения о том или ином событии. Из всего этого делаем общий и верный вывод.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Потому что только при помощи этого всего можно полноценно, глубоко познать события и жизнь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i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Мне нравится работать классом, рассуждать, анализировать, а писать под диктовку скучно, и поэтому пропадает интерес к учебе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0" y="2211388"/>
            <a:ext cx="15128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15025" y="2163763"/>
            <a:ext cx="27352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НАДЕЖДА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113" y="2166938"/>
            <a:ext cx="22336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2857500"/>
            <a:ext cx="7786687" cy="265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2843213" y="3654425"/>
            <a:ext cx="3914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ТЕРПЕНИЕ</a:t>
            </a:r>
            <a:endParaRPr lang="ru-RU" sz="36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620713"/>
            <a:ext cx="86772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Цель творчества - самоотдача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2275" y="1844675"/>
            <a:ext cx="676751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Жизненное кредо: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быть живым, живым и только. Живым и только до конца…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300" y="4005263"/>
            <a:ext cx="8496300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Мечты, стремления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время схватывая нить судеб, событий,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Жить,  думать, чувствовать, любить, свершать открытья…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демократической культуры личности на уроках гуманитарных дисциплин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(истории, мировой художественной культуры, обществознания)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476250"/>
            <a:ext cx="8424863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60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«Воспитание патриотов России, граждан правового, демократического государства, способных к социализации в условиях гражданского общества, уважающих права и свободы личности. Обладающих высокой нравственностью, проявляющих национальную и религиозную терпимость, уважительное отношение к традициям и культуре других народов».</a:t>
            </a:r>
          </a:p>
          <a:p>
            <a:pPr indent="4460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«Национальная доктрина образования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РФ до 2025 г.»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971550" y="1557338"/>
            <a:ext cx="72009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i="1">
                <a:solidFill>
                  <a:srgbClr val="8A1616"/>
                </a:solidFill>
                <a:latin typeface="Times New Roman" pitchFamily="18" charset="0"/>
                <a:cs typeface="Times New Roman" pitchFamily="18" charset="0"/>
              </a:rPr>
              <a:t>     Целью</a:t>
            </a:r>
            <a:r>
              <a:rPr lang="ru-RU" sz="3200" b="1" i="1">
                <a:solidFill>
                  <a:srgbClr val="215968"/>
                </a:solidFill>
                <a:latin typeface="Times New Roman" pitchFamily="18" charset="0"/>
                <a:cs typeface="Times New Roman" pitchFamily="18" charset="0"/>
              </a:rPr>
              <a:t> данной работы является представление, осмысление опыта и результатов формирования демократической культуры личности на уроках истории, обществознания, мировой художественной культуры.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260350"/>
            <a:ext cx="8783638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8A1616"/>
                </a:solidFill>
                <a:latin typeface="Times New Roman" pitchFamily="18" charset="0"/>
                <a:cs typeface="Times New Roman" pitchFamily="18" charset="0"/>
              </a:rPr>
              <a:t>Задачи работы: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	Раскрыть сущность понятия демократическая культура личности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	Проанализировать основные направления формирования демократической культуры личности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	Описать и проанализировать используемые пути формирования демократической культуры личности на уроках истории, обществознания, мировой художественной культуры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	Проведение методов исследования уровня успешности процесса воспитания демократической культуры учащихся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	Анализ и осмысление результатов процесса формирования демократической культуры личности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1165225"/>
            <a:ext cx="8942387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575" y="3175"/>
            <a:ext cx="7377113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684213" y="4554538"/>
            <a:ext cx="792162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4114800" y="4740275"/>
            <a:ext cx="5381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7386638" y="4554538"/>
            <a:ext cx="5048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5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981075"/>
            <a:ext cx="8424862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«Батый как лютый зверь </a:t>
            </a: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пожирал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целые области, </a:t>
            </a: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терзая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когтями остатки. Матери </a:t>
            </a: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плакали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детях, пред их глазами растоптанных конями татарскими, а девы о своей невинности: сколь многие из них, желая спасти оную, бросались на острый нож или в глубокие реки! Жены боярские, </a:t>
            </a: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сделались рабами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варваров, носили воду для их жен, мололи жерновом и белые руки свои опаляли над очагом, готовя пищу неверным… </a:t>
            </a: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Живые завидовали спокойствию мертвых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(летописец)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620713"/>
            <a:ext cx="8207375" cy="5694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В летописи сказано: «А князя Федора Ярославского царь (хан)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Менгу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-Темир и царица его </a:t>
            </a: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вельми </a:t>
            </a:r>
            <a:r>
              <a:rPr lang="ru-RU" sz="2800" b="1" i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любяше</a:t>
            </a: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Русь его не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хотяше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пустити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мужества ради и красоты лица его. Хан царевну повелел за князя Феодора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повелел </a:t>
            </a: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 прежде крестить, а православной веры не повелел осквернить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Царь (хан) же его (Федора) весьма </a:t>
            </a: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чтил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повелел ему </a:t>
            </a:r>
            <a:r>
              <a:rPr lang="ru-RU" sz="28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садиться напротив себя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построил ему дворец, дал князе и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боляре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послужение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Там   у святого русской земли Федора и Анны родились  сыновья – святой благоверный князь Давид и святой благоверный  князь Константин.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745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Диаграмма</vt:lpstr>
      <vt:lpstr>Диаграмма Microsoft Excel</vt:lpstr>
      <vt:lpstr>Слайд 1</vt:lpstr>
      <vt:lpstr>Слайд 2</vt:lpstr>
      <vt:lpstr>Формирование демократической культуры личности на уроках гуманитарных дисциплин (истории, мировой художественной культуры, обществознания)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</dc:creator>
  <cp:lastModifiedBy>1</cp:lastModifiedBy>
  <cp:revision>28</cp:revision>
  <dcterms:created xsi:type="dcterms:W3CDTF">2014-11-05T21:18:42Z</dcterms:created>
  <dcterms:modified xsi:type="dcterms:W3CDTF">2015-02-19T10:01:08Z</dcterms:modified>
</cp:coreProperties>
</file>