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7"/>
    <a:srgbClr val="0981A4"/>
    <a:srgbClr val="003480"/>
    <a:srgbClr val="AD427A"/>
    <a:srgbClr val="1BACBD"/>
    <a:srgbClr val="BBF9FB"/>
    <a:srgbClr val="29F0F3"/>
    <a:srgbClr val="D7FCFD"/>
    <a:srgbClr val="B3F9FB"/>
    <a:srgbClr val="AD4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 autoAdjust="0"/>
    <p:restoredTop sz="94660"/>
  </p:normalViewPr>
  <p:slideViewPr>
    <p:cSldViewPr>
      <p:cViewPr>
        <p:scale>
          <a:sx n="140" d="100"/>
          <a:sy n="140" d="100"/>
        </p:scale>
        <p:origin x="288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0B0EA-E806-44E8-B1A0-938A277DF2A3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63BC6-F935-4864-8ABA-694DBC1E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9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3BC6-F935-4864-8ABA-694DBC1EC7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7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3BC6-F935-4864-8ABA-694DBC1EC7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3BC6-F935-4864-8ABA-694DBC1EC7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7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63BC6-F935-4864-8ABA-694DBC1EC7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0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microsoft.com/office/2007/relationships/hdphoto" Target="../media/hdphoto4.wdp"/><Relationship Id="rId26" Type="http://schemas.openxmlformats.org/officeDocument/2006/relationships/image" Target="../media/image22.jpeg"/><Relationship Id="rId39" Type="http://schemas.openxmlformats.org/officeDocument/2006/relationships/image" Target="../media/image34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34" Type="http://schemas.microsoft.com/office/2007/relationships/hdphoto" Target="../media/hdphoto5.wdp"/><Relationship Id="rId42" Type="http://schemas.openxmlformats.org/officeDocument/2006/relationships/image" Target="../media/image37.png"/><Relationship Id="rId47" Type="http://schemas.openxmlformats.org/officeDocument/2006/relationships/image" Target="../media/image39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3.png"/><Relationship Id="rId46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41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slide" Target="slide7.xml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1.pn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2.wdp"/><Relationship Id="rId22" Type="http://schemas.openxmlformats.org/officeDocument/2006/relationships/image" Target="../media/image18.png"/><Relationship Id="rId27" Type="http://schemas.openxmlformats.org/officeDocument/2006/relationships/image" Target="../media/image23.jpeg"/><Relationship Id="rId30" Type="http://schemas.openxmlformats.org/officeDocument/2006/relationships/image" Target="../media/image26.png"/><Relationship Id="rId35" Type="http://schemas.openxmlformats.org/officeDocument/2006/relationships/image" Target="../media/image30.png"/><Relationship Id="rId43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5.gif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44.gif"/><Relationship Id="rId17" Type="http://schemas.openxmlformats.org/officeDocument/2006/relationships/image" Target="../media/image49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43.gif"/><Relationship Id="rId5" Type="http://schemas.openxmlformats.org/officeDocument/2006/relationships/image" Target="../media/image40.png"/><Relationship Id="rId15" Type="http://schemas.openxmlformats.org/officeDocument/2006/relationships/image" Target="../media/image47.gif"/><Relationship Id="rId10" Type="http://schemas.microsoft.com/office/2007/relationships/hdphoto" Target="../media/hdphoto8.wdp"/><Relationship Id="rId19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42.png"/><Relationship Id="rId1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8.png"/><Relationship Id="rId5" Type="http://schemas.openxmlformats.org/officeDocument/2006/relationships/image" Target="../media/image16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54.jpeg"/><Relationship Id="rId4" Type="http://schemas.openxmlformats.org/officeDocument/2006/relationships/slide" Target="slide3.xml"/><Relationship Id="rId9" Type="http://schemas.openxmlformats.org/officeDocument/2006/relationships/image" Target="../media/image5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6.png"/><Relationship Id="rId7" Type="http://schemas.openxmlformats.org/officeDocument/2006/relationships/slide" Target="slide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microsoft.com/office/2007/relationships/hdphoto" Target="../media/hdphoto10.wdp"/><Relationship Id="rId5" Type="http://schemas.openxmlformats.org/officeDocument/2006/relationships/slide" Target="slide3.xml"/><Relationship Id="rId10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png"/><Relationship Id="rId7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3.jpg"/><Relationship Id="rId5" Type="http://schemas.openxmlformats.org/officeDocument/2006/relationships/image" Target="../media/image50.png"/><Relationship Id="rId10" Type="http://schemas.openxmlformats.org/officeDocument/2006/relationships/image" Target="../media/image62.jpeg"/><Relationship Id="rId4" Type="http://schemas.openxmlformats.org/officeDocument/2006/relationships/slide" Target="slide2.xml"/><Relationship Id="rId9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11\blue-tech-abstract-background [преобразованный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8969" r="7358" b="14224"/>
          <a:stretch/>
        </p:blipFill>
        <p:spPr bwMode="auto">
          <a:xfrm rot="5400000">
            <a:off x="-640944" y="597508"/>
            <a:ext cx="5150429" cy="39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34" y="351696"/>
            <a:ext cx="504056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5" y="1779662"/>
            <a:ext cx="4896544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600" b="1" dirty="0">
                <a:solidFill>
                  <a:srgbClr val="003480"/>
                </a:solidFill>
              </a:rPr>
              <a:t>РЕАЛИЗАЦИЯ РЕГИОНАЛЬНОГО ПРОЕКТА </a:t>
            </a:r>
            <a:br>
              <a:rPr lang="ru-RU" sz="1600" b="1" dirty="0">
                <a:solidFill>
                  <a:srgbClr val="003480"/>
                </a:solidFill>
              </a:rPr>
            </a:br>
            <a:r>
              <a:rPr lang="ru-RU" sz="1600" b="1" dirty="0">
                <a:solidFill>
                  <a:srgbClr val="003480"/>
                </a:solidFill>
              </a:rPr>
              <a:t>«МОЛОДЫЕ ПРОФЕССИОНАЛЫ» </a:t>
            </a:r>
            <a:endParaRPr lang="ru-RU" sz="1600" b="1" dirty="0" smtClean="0">
              <a:solidFill>
                <a:srgbClr val="003480"/>
              </a:solidFill>
            </a:endParaRPr>
          </a:p>
          <a:p>
            <a:r>
              <a:rPr lang="ru-RU" sz="1600" b="1" dirty="0" smtClean="0">
                <a:solidFill>
                  <a:srgbClr val="003480"/>
                </a:solidFill>
              </a:rPr>
              <a:t>(</a:t>
            </a:r>
            <a:r>
              <a:rPr lang="ru-RU" sz="1600" b="1" dirty="0">
                <a:solidFill>
                  <a:srgbClr val="003480"/>
                </a:solidFill>
              </a:rPr>
              <a:t>ПОВЫШЕНИЕ КОНКУРЕНТОСПОСОБНОСТИ ПРОФЕССИОНАЛЬНОГО ОБРАЗОВАНИЯ) </a:t>
            </a:r>
            <a:r>
              <a:rPr lang="ru-RU" sz="1600" b="1" dirty="0" smtClean="0">
                <a:solidFill>
                  <a:srgbClr val="003480"/>
                </a:solidFill>
              </a:rPr>
              <a:t>В РАМКАХ НАЦИОНАЛЬНОГО ПРОЕКТА «ОБРАЗОВАНИЕ» </a:t>
            </a:r>
            <a:br>
              <a:rPr lang="ru-RU" sz="1600" b="1" dirty="0" smtClean="0">
                <a:solidFill>
                  <a:srgbClr val="003480"/>
                </a:solidFill>
              </a:rPr>
            </a:br>
            <a:r>
              <a:rPr lang="ru-RU" sz="1600" b="1" dirty="0" smtClean="0">
                <a:solidFill>
                  <a:srgbClr val="003480"/>
                </a:solidFill>
              </a:rPr>
              <a:t>В </a:t>
            </a:r>
            <a:r>
              <a:rPr lang="ru-RU" sz="1600" b="1" dirty="0">
                <a:solidFill>
                  <a:srgbClr val="003480"/>
                </a:solidFill>
              </a:rPr>
              <a:t>ЯРОСЛАВСКОЙ ОБЛАСТИ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090" y="4018009"/>
            <a:ext cx="4730383" cy="3539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700" b="1" dirty="0" smtClean="0">
                <a:solidFill>
                  <a:srgbClr val="003480"/>
                </a:solidFill>
              </a:rPr>
              <a:t>2022 год</a:t>
            </a:r>
            <a:endParaRPr lang="ru-RU" sz="1100" b="1" dirty="0">
              <a:solidFill>
                <a:srgbClr val="0034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025632" y="1878298"/>
            <a:ext cx="45719" cy="1413531"/>
          </a:xfrm>
          <a:prstGeom prst="rect">
            <a:avLst/>
          </a:prstGeom>
          <a:solidFill>
            <a:srgbClr val="AD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90092" y="699543"/>
            <a:ext cx="2732068" cy="3116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ЯРОСЛАВСКАЯ ОБЛАСТЬ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043555" y="3820750"/>
            <a:ext cx="45719" cy="707807"/>
          </a:xfrm>
          <a:prstGeom prst="rect">
            <a:avLst/>
          </a:prstGeom>
          <a:solidFill>
            <a:srgbClr val="AD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4715160" y="717047"/>
            <a:ext cx="4181116" cy="4374983"/>
            <a:chOff x="4033994" y="44450"/>
            <a:chExt cx="4882738" cy="5057775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96838"/>
              <a:ext cx="4514850" cy="495300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lumMod val="95000"/>
                  <a:alpha val="40000"/>
                </a:schemeClr>
              </a:glow>
              <a:outerShdw dist="35921" dir="2700000" algn="ctr" rotWithShape="0">
                <a:schemeClr val="bg2">
                  <a:alpha val="2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423" y="44450"/>
              <a:ext cx="4629150" cy="505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8070026" y="2423548"/>
              <a:ext cx="8467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800" b="1" dirty="0" smtClean="0">
                  <a:solidFill>
                    <a:schemeClr val="bg2">
                      <a:lumMod val="25000"/>
                    </a:schemeClr>
                  </a:solidFill>
                </a:rPr>
                <a:t>ЯРОСЛАВЛЬ</a:t>
              </a:r>
              <a:endParaRPr lang="ru-RU" sz="8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33994" y="320743"/>
              <a:ext cx="7120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800" b="1" dirty="0" smtClean="0">
                  <a:solidFill>
                    <a:schemeClr val="bg2">
                      <a:lumMod val="25000"/>
                    </a:schemeClr>
                  </a:solidFill>
                </a:rPr>
                <a:t>РЫБИНСК</a:t>
              </a:r>
              <a:endParaRPr lang="ru-RU" sz="8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99020" y="1397302"/>
              <a:ext cx="8322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Брейтовский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57663" y="1889447"/>
              <a:ext cx="7489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Рыбинский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56679" y="1860606"/>
              <a:ext cx="7729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Некоузский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47053" y="3710974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Ростовский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456765" y="1830054"/>
              <a:ext cx="7489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Тутаевский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34335" y="4204761"/>
              <a:ext cx="7777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Переславль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79910" y="2279049"/>
              <a:ext cx="873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Мышкинский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77629" y="2397671"/>
              <a:ext cx="10342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Большесельский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780329" y="929914"/>
              <a:ext cx="7841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Любимский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78342" y="695774"/>
              <a:ext cx="9348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Первомайский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979636" y="1338509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Даниловский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42974" y="515790"/>
              <a:ext cx="877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Пошехонский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120787" y="2763154"/>
              <a:ext cx="816624" cy="258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Угличский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721833" y="3266045"/>
              <a:ext cx="1376335" cy="29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Борисоглебский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08447" y="2172198"/>
              <a:ext cx="1226876" cy="29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Некрасовский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358485" y="3101724"/>
              <a:ext cx="1473042" cy="29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Гаврилов-</a:t>
              </a:r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Ямский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79418" y="2521362"/>
              <a:ext cx="8338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Ярославский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grpSp>
          <p:nvGrpSpPr>
            <p:cNvPr id="114" name="Группа 113"/>
            <p:cNvGrpSpPr/>
            <p:nvPr/>
          </p:nvGrpSpPr>
          <p:grpSpPr>
            <a:xfrm>
              <a:off x="4160579" y="503838"/>
              <a:ext cx="3788427" cy="2556831"/>
              <a:chOff x="4160579" y="503838"/>
              <a:chExt cx="3788427" cy="2556831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5942143" y="1804889"/>
                <a:ext cx="170857" cy="161409"/>
              </a:xfrm>
              <a:prstGeom prst="ellipse">
                <a:avLst/>
              </a:prstGeom>
              <a:gradFill flip="none" rotWithShape="1">
                <a:gsLst>
                  <a:gs pos="0">
                    <a:srgbClr val="D4AA12"/>
                  </a:gs>
                  <a:gs pos="50000">
                    <a:srgbClr val="FFD85D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7233848" y="2780883"/>
                <a:ext cx="296150" cy="27978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50000">
                    <a:srgbClr val="A13B39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4808091" y="505809"/>
                <a:ext cx="1145182" cy="131594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4160579" y="503838"/>
                <a:ext cx="648451" cy="1332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V="1">
                <a:off x="7552289" y="2689151"/>
                <a:ext cx="396717" cy="22350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Рисунок 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72" y="2949973"/>
            <a:ext cx="393323" cy="351387"/>
          </a:xfrm>
          <a:prstGeom prst="rect">
            <a:avLst/>
          </a:prstGeom>
          <a:noFill/>
        </p:spPr>
      </p:pic>
      <p:pic>
        <p:nvPicPr>
          <p:cNvPr id="4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01" y="3762500"/>
            <a:ext cx="308990" cy="2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2" t="15988" r="23531" b="15089"/>
          <a:stretch>
            <a:fillRect/>
          </a:stretch>
        </p:blipFill>
        <p:spPr bwMode="auto">
          <a:xfrm>
            <a:off x="7185504" y="3619684"/>
            <a:ext cx="286409" cy="2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2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78" y="3619684"/>
            <a:ext cx="250296" cy="3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24" y="2075202"/>
            <a:ext cx="715133" cy="2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16678" r="27505" b="19995"/>
          <a:stretch>
            <a:fillRect/>
          </a:stretch>
        </p:blipFill>
        <p:spPr bwMode="auto">
          <a:xfrm>
            <a:off x="8192103" y="1706887"/>
            <a:ext cx="345456" cy="33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08" y="2837594"/>
            <a:ext cx="393323" cy="39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16678" r="27505" b="19995"/>
          <a:stretch>
            <a:fillRect/>
          </a:stretch>
        </p:blipFill>
        <p:spPr bwMode="auto">
          <a:xfrm>
            <a:off x="7375442" y="1453618"/>
            <a:ext cx="345456" cy="33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53" y="1334933"/>
            <a:ext cx="259296" cy="3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60" y="4139182"/>
            <a:ext cx="357566" cy="30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78" y="4165435"/>
            <a:ext cx="250296" cy="2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8217" r="7189" b="10937"/>
          <a:stretch/>
        </p:blipFill>
        <p:spPr bwMode="auto">
          <a:xfrm>
            <a:off x="6138340" y="2539147"/>
            <a:ext cx="248370" cy="2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2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16737" b="23726"/>
          <a:stretch/>
        </p:blipFill>
        <p:spPr bwMode="auto">
          <a:xfrm>
            <a:off x="5904192" y="3331587"/>
            <a:ext cx="393323" cy="2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09" y="3609805"/>
            <a:ext cx="214540" cy="28186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4" name="Pictur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04" y="4636909"/>
            <a:ext cx="286053" cy="2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" name="Picture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68" y="1160858"/>
            <a:ext cx="269717" cy="2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" name="Picture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68" y="1438455"/>
            <a:ext cx="893916" cy="1818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" name="Pictur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08" y="1166408"/>
            <a:ext cx="298332" cy="26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" name="Picture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70" y="1153968"/>
            <a:ext cx="250296" cy="2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3" name="Рисунок 62" descr="https://pu23.edu.yar.ru/emblema1_w320_h200.jp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97" y="1121405"/>
            <a:ext cx="286053" cy="28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131" y="3081897"/>
            <a:ext cx="321810" cy="31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" name="Picture 2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75" y="3108148"/>
            <a:ext cx="286053" cy="2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79" y="3365721"/>
            <a:ext cx="250296" cy="24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" name="Picture 3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664" y="3354884"/>
            <a:ext cx="250296" cy="2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" name="Picture 1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92" y="3079099"/>
            <a:ext cx="286053" cy="2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" name="Picture 4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813" y="3628265"/>
            <a:ext cx="321810" cy="22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" name="Picture 1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21234" r="17143" b="22771"/>
          <a:stretch>
            <a:fillRect/>
          </a:stretch>
        </p:blipFill>
        <p:spPr bwMode="auto">
          <a:xfrm>
            <a:off x="8313565" y="3853564"/>
            <a:ext cx="429080" cy="2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8" name="Picture 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40" y="3075806"/>
            <a:ext cx="286053" cy="2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9" name="Picture 2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65" y="3347718"/>
            <a:ext cx="286053" cy="2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6" name="Picture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84" y="3089748"/>
            <a:ext cx="250296" cy="24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" name="Picture 3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b="15057"/>
          <a:stretch>
            <a:fillRect/>
          </a:stretch>
        </p:blipFill>
        <p:spPr bwMode="auto">
          <a:xfrm>
            <a:off x="8723113" y="3847331"/>
            <a:ext cx="393323" cy="20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" name="Picture 3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32" y="3437981"/>
            <a:ext cx="321810" cy="1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93" name="Прямая соединительная линия 92"/>
          <p:cNvCxnSpPr/>
          <p:nvPr/>
        </p:nvCxnSpPr>
        <p:spPr>
          <a:xfrm>
            <a:off x="8070841" y="3004717"/>
            <a:ext cx="9304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Ресурс\Desktop\презентация Гудков\тут.gif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04" y="2486767"/>
            <a:ext cx="286053" cy="29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Прямоугольник 99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" y="2944"/>
            <a:ext cx="352895" cy="6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431824" y="82435"/>
            <a:ext cx="12961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ОБЛАСТИ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704194" y="216972"/>
            <a:ext cx="5369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РЕГИОНАЛЬНЫЙ ПРОЕКТ «МОЛОДЫЕ ПРОФЕССИОНАЛЫ»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0" name="Объект 2">
            <a:hlinkClick r:id="rId43" action="ppaction://hlinksldjump"/>
          </p:cNvPr>
          <p:cNvSpPr txBox="1">
            <a:spLocks/>
          </p:cNvSpPr>
          <p:nvPr/>
        </p:nvSpPr>
        <p:spPr bwMode="auto">
          <a:xfrm>
            <a:off x="610778" y="1661756"/>
            <a:ext cx="3644322" cy="32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КАДРЫ ДЛЯ ЭКОНОМИКИ И СОЦИАЛЬНОЙ СФЕРЫ</a:t>
            </a:r>
          </a:p>
        </p:txBody>
      </p:sp>
      <p:sp>
        <p:nvSpPr>
          <p:cNvPr id="121" name="Объект 2">
            <a:hlinkClick r:id="rId44" action="ppaction://hlinksldjump"/>
          </p:cNvPr>
          <p:cNvSpPr txBox="1">
            <a:spLocks/>
          </p:cNvSpPr>
          <p:nvPr/>
        </p:nvSpPr>
        <p:spPr bwMode="auto">
          <a:xfrm>
            <a:off x="609996" y="2056288"/>
            <a:ext cx="3961222" cy="4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МАСТЕРСКИЕ, СОЗДАННЫЕ В РАМКАХ РЕГИОНАЛЬНОГО ПРОЕКТА «МОЛОДЫЕ ПРОФЕССИОНАЛЫ»</a:t>
            </a:r>
            <a:endParaRPr lang="ru-RU" altLang="ru-RU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Прямоугольник 106">
            <a:hlinkClick r:id="" action="ppaction://noaction"/>
          </p:cNvPr>
          <p:cNvSpPr/>
          <p:nvPr/>
        </p:nvSpPr>
        <p:spPr>
          <a:xfrm flipV="1">
            <a:off x="8373358" y="3124351"/>
            <a:ext cx="191037" cy="16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hlinkClick r:id="" action="ppaction://noaction"/>
          </p:cNvPr>
          <p:cNvSpPr/>
          <p:nvPr/>
        </p:nvSpPr>
        <p:spPr>
          <a:xfrm flipV="1">
            <a:off x="7056318" y="2538809"/>
            <a:ext cx="191037" cy="16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бъект 2">
            <a:hlinkClick r:id="rId45" action="ppaction://hlinksldjump"/>
          </p:cNvPr>
          <p:cNvSpPr txBox="1">
            <a:spLocks/>
          </p:cNvSpPr>
          <p:nvPr/>
        </p:nvSpPr>
        <p:spPr bwMode="auto">
          <a:xfrm>
            <a:off x="609996" y="2632352"/>
            <a:ext cx="3961222" cy="4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ОПЕРЕЖАЮЩЕЙ ПРОФЕССИОНАЛЬНОЙ ПОДГОТОВКИ</a:t>
            </a:r>
            <a:endParaRPr lang="ru-RU" altLang="ru-RU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" name="Объект 2"/>
          <p:cNvSpPr txBox="1">
            <a:spLocks/>
          </p:cNvSpPr>
          <p:nvPr/>
        </p:nvSpPr>
        <p:spPr bwMode="auto">
          <a:xfrm>
            <a:off x="610778" y="3219822"/>
            <a:ext cx="3961222" cy="29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РЕГИОНАЛЬНЫЙ ЧЕМПИОНАТ «АБИЛИМПИКС»</a:t>
            </a:r>
            <a:endParaRPr lang="ru-RU" altLang="ru-RU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4" name="Объект 2"/>
          <p:cNvSpPr txBox="1">
            <a:spLocks/>
          </p:cNvSpPr>
          <p:nvPr/>
        </p:nvSpPr>
        <p:spPr bwMode="auto">
          <a:xfrm>
            <a:off x="610778" y="3651870"/>
            <a:ext cx="3961222" cy="29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ПРОФЕССИОНАЛЬНАЯ ОРИЕНТАЦИЯ</a:t>
            </a:r>
            <a:endParaRPr lang="ru-RU" altLang="ru-RU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Объект 2"/>
          <p:cNvSpPr txBox="1">
            <a:spLocks/>
          </p:cNvSpPr>
          <p:nvPr/>
        </p:nvSpPr>
        <p:spPr bwMode="auto">
          <a:xfrm>
            <a:off x="610778" y="4155926"/>
            <a:ext cx="3961222" cy="29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ПРОЕКТ «ПРОФЕССИОНАЛИТЕТ»</a:t>
            </a:r>
            <a:endParaRPr lang="ru-RU" altLang="ru-RU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5" name="Picture 2" descr="https://yar-kip.edu.yar.ru/glavnaya_stranitsa/simvolika/logo_three_mini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591" y="3723878"/>
            <a:ext cx="332614" cy="1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4" descr="https://tbs.edu.yar.ru/fotogalereya/bezimyanniy_1_w273_h173.png"/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9125" r="13541" b="20600"/>
          <a:stretch/>
        </p:blipFill>
        <p:spPr bwMode="auto">
          <a:xfrm>
            <a:off x="8123600" y="3705418"/>
            <a:ext cx="270640" cy="1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 rot="16200000">
            <a:off x="629348" y="321714"/>
            <a:ext cx="0" cy="10436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кругленный прямоугольник 91"/>
          <p:cNvSpPr/>
          <p:nvPr/>
        </p:nvSpPr>
        <p:spPr>
          <a:xfrm>
            <a:off x="-2851" y="984569"/>
            <a:ext cx="2342603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ПОВЫШЕНИЕ КОНКУРЕНТОСПОСОБНОСТИ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402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одним вырезанным углом 19"/>
          <p:cNvSpPr/>
          <p:nvPr/>
        </p:nvSpPr>
        <p:spPr>
          <a:xfrm flipH="1">
            <a:off x="-5" y="4234701"/>
            <a:ext cx="6717213" cy="913174"/>
          </a:xfrm>
          <a:prstGeom prst="snip1Rect">
            <a:avLst/>
          </a:prstGeom>
          <a:pattFill prst="nar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4848888" y="717047"/>
            <a:ext cx="4099084" cy="4518999"/>
            <a:chOff x="4033994" y="44450"/>
            <a:chExt cx="4754579" cy="5057775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96838"/>
              <a:ext cx="4514850" cy="495300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lumMod val="95000"/>
                  <a:alpha val="40000"/>
                </a:schemeClr>
              </a:glow>
              <a:outerShdw dist="35921" dir="2700000" algn="ctr" rotWithShape="0">
                <a:schemeClr val="bg2">
                  <a:alpha val="2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423" y="44450"/>
              <a:ext cx="4629150" cy="505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4033994" y="320743"/>
              <a:ext cx="7120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800" b="1" dirty="0" smtClean="0">
                  <a:solidFill>
                    <a:schemeClr val="bg2">
                      <a:lumMod val="25000"/>
                    </a:schemeClr>
                  </a:solidFill>
                </a:rPr>
                <a:t>РЫБИНСК</a:t>
              </a:r>
              <a:endParaRPr lang="ru-RU" sz="8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99020" y="1397302"/>
              <a:ext cx="8322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Брейтовский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66811" y="1910334"/>
              <a:ext cx="7489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Рыбинский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56679" y="1860606"/>
              <a:ext cx="7729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Некоузский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131366" y="3768263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Ростовский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456765" y="1686342"/>
              <a:ext cx="7489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Тутаевский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40741" y="4065461"/>
              <a:ext cx="7777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Переславль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15104" y="2279049"/>
              <a:ext cx="873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Мышкинский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77629" y="2354398"/>
              <a:ext cx="10342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Большесельский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783936" y="929914"/>
              <a:ext cx="7841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Любимский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09351" y="427824"/>
              <a:ext cx="9348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Первомайский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979636" y="1338509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Даниловский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80818" y="465127"/>
              <a:ext cx="877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Пошехонский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02730" y="2763154"/>
              <a:ext cx="816624" cy="258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Угличский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800903" y="3271958"/>
              <a:ext cx="1376334" cy="29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Борисоглебский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08447" y="2172198"/>
              <a:ext cx="1226876" cy="29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Некрасовский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19656" y="3121573"/>
              <a:ext cx="1473043" cy="29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Гаврилов-</a:t>
              </a:r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Ямский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79418" y="2521362"/>
              <a:ext cx="8338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Ярославский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grpSp>
          <p:nvGrpSpPr>
            <p:cNvPr id="114" name="Группа 113"/>
            <p:cNvGrpSpPr/>
            <p:nvPr/>
          </p:nvGrpSpPr>
          <p:grpSpPr>
            <a:xfrm>
              <a:off x="4160579" y="503838"/>
              <a:ext cx="3369419" cy="2556831"/>
              <a:chOff x="4160579" y="503838"/>
              <a:chExt cx="3369419" cy="2556831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5942143" y="1804889"/>
                <a:ext cx="170857" cy="161409"/>
              </a:xfrm>
              <a:prstGeom prst="ellipse">
                <a:avLst/>
              </a:prstGeom>
              <a:gradFill flip="none" rotWithShape="1">
                <a:gsLst>
                  <a:gs pos="0">
                    <a:srgbClr val="D4AA12"/>
                  </a:gs>
                  <a:gs pos="50000">
                    <a:srgbClr val="FFD85D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7233848" y="2780883"/>
                <a:ext cx="296150" cy="27978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50000">
                    <a:srgbClr val="A13B39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4808091" y="505809"/>
                <a:ext cx="1145182" cy="131594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4160579" y="503838"/>
                <a:ext cx="648451" cy="1332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Прямоугольник 8"/>
          <p:cNvSpPr/>
          <p:nvPr/>
        </p:nvSpPr>
        <p:spPr>
          <a:xfrm>
            <a:off x="4283968" y="4491607"/>
            <a:ext cx="2016224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r>
              <a:rPr lang="ru-RU" sz="800" dirty="0" smtClean="0"/>
              <a:t>Сфера </a:t>
            </a:r>
            <a:r>
              <a:rPr lang="ru-RU" sz="800" dirty="0"/>
              <a:t>услуг, сервис, торговля, </a:t>
            </a:r>
            <a:endParaRPr lang="en-US" sz="800" dirty="0" smtClean="0"/>
          </a:p>
          <a:p>
            <a:pPr>
              <a:lnSpc>
                <a:spcPts val="700"/>
              </a:lnSpc>
            </a:pPr>
            <a:r>
              <a:rPr lang="ru-RU" sz="800" dirty="0" smtClean="0"/>
              <a:t>соц</a:t>
            </a:r>
            <a:r>
              <a:rPr lang="ru-RU" sz="800" dirty="0"/>
              <a:t>. обслуживание, реклама </a:t>
            </a:r>
            <a:endParaRPr lang="en-US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3227" y="4876006"/>
            <a:ext cx="912429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00"/>
              </a:lnSpc>
            </a:pPr>
            <a:r>
              <a:rPr lang="ru-RU" sz="800" dirty="0"/>
              <a:t>Промышленное </a:t>
            </a:r>
            <a:endParaRPr lang="en-US" sz="800" dirty="0" smtClean="0"/>
          </a:p>
          <a:p>
            <a:pPr algn="ctr">
              <a:lnSpc>
                <a:spcPts val="700"/>
              </a:lnSpc>
            </a:pPr>
            <a:r>
              <a:rPr lang="ru-RU" sz="800" dirty="0" smtClean="0"/>
              <a:t>производство</a:t>
            </a:r>
            <a:endParaRPr lang="en-US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4876006"/>
            <a:ext cx="971741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"/>
              </a:lnSpc>
            </a:pPr>
            <a:r>
              <a:rPr lang="ru-RU" sz="800" dirty="0"/>
              <a:t>Сельское и </a:t>
            </a:r>
            <a:endParaRPr lang="en-US" sz="800" dirty="0" smtClean="0"/>
          </a:p>
          <a:p>
            <a:pPr algn="ctr">
              <a:lnSpc>
                <a:spcPts val="700"/>
              </a:lnSpc>
            </a:pPr>
            <a:r>
              <a:rPr lang="ru-RU" sz="800" dirty="0" smtClean="0"/>
              <a:t>лесное </a:t>
            </a:r>
            <a:r>
              <a:rPr lang="ru-RU" sz="800" dirty="0"/>
              <a:t>хозяйство</a:t>
            </a:r>
            <a:r>
              <a:rPr lang="en-US" sz="800" dirty="0"/>
              <a:t> </a:t>
            </a:r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9189" y="4491607"/>
            <a:ext cx="846707" cy="182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00"/>
              </a:lnSpc>
            </a:pPr>
            <a:r>
              <a:rPr lang="ru-RU" sz="800" dirty="0"/>
              <a:t>Строительство</a:t>
            </a:r>
            <a:r>
              <a:rPr lang="en-US" sz="800" dirty="0"/>
              <a:t> </a:t>
            </a:r>
            <a:endParaRPr lang="ru-RU" sz="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4993" y="4491607"/>
            <a:ext cx="78098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"/>
              </a:lnSpc>
            </a:pPr>
            <a:r>
              <a:rPr lang="ru-RU" sz="800" dirty="0"/>
              <a:t>Транспорт, </a:t>
            </a:r>
            <a:endParaRPr lang="en-US" sz="800" dirty="0" smtClean="0"/>
          </a:p>
          <a:p>
            <a:pPr>
              <a:lnSpc>
                <a:spcPts val="700"/>
              </a:lnSpc>
            </a:pPr>
            <a:r>
              <a:rPr lang="ru-RU" sz="800" dirty="0" smtClean="0"/>
              <a:t>логистика</a:t>
            </a:r>
            <a:r>
              <a:rPr lang="ru-RU" sz="800" dirty="0"/>
              <a:t>, ЧС</a:t>
            </a:r>
            <a:endParaRPr lang="en-US" sz="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303745" y="4876006"/>
            <a:ext cx="201622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"/>
              </a:lnSpc>
            </a:pPr>
            <a:r>
              <a:rPr lang="ru-RU" sz="800" dirty="0"/>
              <a:t>Издательское дело,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документоведение</a:t>
            </a:r>
            <a:endParaRPr lang="ru-RU" sz="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5496" y="4495608"/>
            <a:ext cx="1819729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"/>
              </a:lnSpc>
            </a:pPr>
            <a:r>
              <a:rPr lang="ru-RU" sz="900" b="1" dirty="0"/>
              <a:t>Информационные и </a:t>
            </a:r>
            <a:endParaRPr lang="en-US" sz="900" b="1" dirty="0"/>
          </a:p>
          <a:p>
            <a:pPr algn="ctr">
              <a:lnSpc>
                <a:spcPts val="700"/>
              </a:lnSpc>
            </a:pPr>
            <a:r>
              <a:rPr lang="ru-RU" sz="900" b="1" dirty="0"/>
              <a:t>коммуникационные технологии</a:t>
            </a:r>
            <a:endParaRPr lang="en-US" sz="9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743699" y="4506481"/>
            <a:ext cx="117211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"/>
              </a:lnSpc>
            </a:pPr>
            <a:r>
              <a:rPr lang="ru-RU" sz="900" b="1" dirty="0"/>
              <a:t>Электротехника, </a:t>
            </a:r>
            <a:endParaRPr lang="en-US" sz="900" b="1" dirty="0" smtClean="0"/>
          </a:p>
          <a:p>
            <a:pPr algn="ctr">
              <a:lnSpc>
                <a:spcPts val="700"/>
              </a:lnSpc>
            </a:pPr>
            <a:r>
              <a:rPr lang="ru-RU" sz="900" b="1" dirty="0" smtClean="0"/>
              <a:t>электроника</a:t>
            </a:r>
            <a:r>
              <a:rPr lang="ru-RU" sz="900" b="1" dirty="0"/>
              <a:t>, </a:t>
            </a:r>
            <a:r>
              <a:rPr lang="ru-RU" sz="900" b="1" dirty="0" smtClean="0"/>
              <a:t>связь</a:t>
            </a:r>
            <a:r>
              <a:rPr lang="en-US" sz="800" dirty="0" smtClean="0"/>
              <a:t> </a:t>
            </a:r>
            <a:endParaRPr lang="ru-RU" sz="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699792" y="4876006"/>
            <a:ext cx="81785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"/>
              </a:lnSpc>
            </a:pPr>
            <a:r>
              <a:rPr lang="ru-RU" sz="800" dirty="0"/>
              <a:t>Образование, </a:t>
            </a:r>
            <a:endParaRPr lang="en-US" sz="800" dirty="0" smtClean="0"/>
          </a:p>
          <a:p>
            <a:pPr algn="ctr">
              <a:lnSpc>
                <a:spcPts val="700"/>
              </a:lnSpc>
            </a:pPr>
            <a:r>
              <a:rPr lang="ru-RU" sz="800" dirty="0" smtClean="0"/>
              <a:t>педагогика</a:t>
            </a:r>
            <a:endParaRPr lang="en-US" sz="8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491880" y="4876006"/>
            <a:ext cx="129073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"/>
              </a:lnSpc>
            </a:pPr>
            <a:r>
              <a:rPr lang="ru-RU" sz="800" dirty="0"/>
              <a:t>Экономика, управление, </a:t>
            </a:r>
            <a:endParaRPr lang="en-US" sz="800" dirty="0" smtClean="0"/>
          </a:p>
          <a:p>
            <a:pPr algn="ctr">
              <a:lnSpc>
                <a:spcPts val="700"/>
              </a:lnSpc>
            </a:pPr>
            <a:r>
              <a:rPr lang="ru-RU" sz="800" dirty="0" smtClean="0"/>
              <a:t>юриспруденция</a:t>
            </a:r>
            <a:endParaRPr lang="en-US" sz="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95813"/>
              </p:ext>
            </p:extLst>
          </p:nvPr>
        </p:nvGraphicFramePr>
        <p:xfrm>
          <a:off x="179511" y="843555"/>
          <a:ext cx="4608513" cy="3200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1"/>
                <a:gridCol w="1008112"/>
              </a:tblGrid>
              <a:tr h="336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480"/>
                          </a:solidFill>
                          <a:effectLst/>
                        </a:rPr>
                        <a:t>ОБРАЗОВАТЕЛЬНЫЕ ОРГАНИЗАЦИИ, </a:t>
                      </a:r>
                      <a:br>
                        <a:rPr lang="ru-RU" sz="1000" b="1" dirty="0" smtClean="0">
                          <a:solidFill>
                            <a:srgbClr val="003480"/>
                          </a:solidFill>
                          <a:effectLst/>
                        </a:rPr>
                      </a:br>
                      <a:r>
                        <a:rPr lang="ru-RU" sz="1000" b="1" dirty="0" smtClean="0">
                          <a:solidFill>
                            <a:srgbClr val="003480"/>
                          </a:solidFill>
                          <a:effectLst/>
                        </a:rPr>
                        <a:t>РЕАЛИЗУЮЩИЕ ПРОГРАММЫ СПО</a:t>
                      </a:r>
                      <a:endParaRPr lang="ru-RU" sz="1000" b="1" dirty="0">
                        <a:solidFill>
                          <a:srgbClr val="0034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99" marR="518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981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</a:t>
                      </a:r>
                      <a:endParaRPr lang="ru-RU" sz="1000" b="1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99" marR="51899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60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 smtClean="0">
                          <a:solidFill>
                            <a:srgbClr val="00348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ПОО, ПОДВЕДОМСТВЕННЫЕ ДЕПАРТАМЕНТУ ОБРАЗОВАНИЯ </a:t>
                      </a:r>
                      <a:endParaRPr lang="ru-RU" sz="800" b="0" kern="1200" dirty="0">
                        <a:solidFill>
                          <a:srgbClr val="0034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99" marR="51899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981A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900" b="1" kern="1200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60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 smtClean="0">
                          <a:solidFill>
                            <a:srgbClr val="00348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ИНЫЕ ОО, РЕАЛИЗУЮЩИЕ ПРОГРАММЫ СПО</a:t>
                      </a:r>
                      <a:endParaRPr lang="ru-RU" sz="800" b="0" kern="1200" dirty="0">
                        <a:solidFill>
                          <a:srgbClr val="0034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99" marR="51899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981A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900" b="1" kern="1200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3480"/>
                          </a:solidFill>
                          <a:effectLst/>
                        </a:rPr>
                        <a:t>ОБУЧАЮЩИЕСЯ ОБРАЗОВАТЕЛЬНЫХ ОРГАНИЗАЦИЙ, РЕАЛИЗУЮЩИХ ПРОГРАММЫ СПО</a:t>
                      </a:r>
                    </a:p>
                  </a:txBody>
                  <a:tcPr marL="51899" marR="518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b="1" dirty="0" smtClean="0">
                        <a:solidFill>
                          <a:srgbClr val="0981A4"/>
                        </a:solidFill>
                        <a:effectLst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981A4"/>
                          </a:solidFill>
                          <a:effectLst/>
                        </a:rPr>
                        <a:t>36 627</a:t>
                      </a:r>
                      <a:endParaRPr lang="ru-RU" sz="1000" b="1" dirty="0">
                        <a:solidFill>
                          <a:srgbClr val="0981A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899" marR="518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60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rgbClr val="003480"/>
                          </a:solidFill>
                          <a:effectLst/>
                        </a:rPr>
                        <a:t>ПОО, ПОДВЕДОМСТВЕННЫЕ ДЕПАРТАМЕНТУ ОБРАЗОВАНИЯ </a:t>
                      </a:r>
                      <a:endParaRPr lang="ru-RU" sz="800" b="0" dirty="0">
                        <a:solidFill>
                          <a:srgbClr val="0034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99" marR="51899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0981A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r>
                        <a:rPr lang="ru-RU" sz="900" b="1" kern="1200" dirty="0">
                          <a:solidFill>
                            <a:srgbClr val="0981A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b="1" kern="1200" dirty="0" smtClean="0">
                          <a:solidFill>
                            <a:srgbClr val="0981A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204</a:t>
                      </a:r>
                      <a:endParaRPr lang="ru-RU" sz="900" b="1" kern="1200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99" marR="518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60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ИНЫЕ ОО, РЕАЛИЗУЮЩИЕ ПРОГРАММЫ СПО</a:t>
                      </a:r>
                    </a:p>
                  </a:txBody>
                  <a:tcPr marL="51899" marR="51899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0981A4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7 423</a:t>
                      </a: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ЕЖЕГОДНЫЙ</a:t>
                      </a:r>
                      <a:r>
                        <a:rPr lang="ru-RU" sz="1000" b="1" kern="1200" baseline="0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 ПО ПРОГРАММАМ СПО </a:t>
                      </a:r>
                    </a:p>
                  </a:txBody>
                  <a:tcPr marL="51899" marR="518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981A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≈ 7 500</a:t>
                      </a:r>
                      <a:endParaRPr lang="ru-RU" sz="1000" b="1" kern="1200" dirty="0">
                        <a:solidFill>
                          <a:srgbClr val="0981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99" marR="518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3480"/>
                          </a:solidFill>
                          <a:effectLst/>
                        </a:rPr>
                        <a:t>ПРОФЕССИОНАЛЬНЫЕ ОБРАЗОВАТЕЛЬНЫЕ ОРГАНИЗАЦИИ</a:t>
                      </a:r>
                      <a:r>
                        <a:rPr lang="ru-RU" sz="900" b="0" dirty="0" smtClean="0">
                          <a:solidFill>
                            <a:srgbClr val="003480"/>
                          </a:solidFill>
                          <a:effectLst/>
                        </a:rPr>
                        <a:t>, </a:t>
                      </a:r>
                      <a:br>
                        <a:rPr lang="ru-RU" sz="900" b="0" dirty="0" smtClean="0">
                          <a:solidFill>
                            <a:srgbClr val="003480"/>
                          </a:solidFill>
                          <a:effectLst/>
                        </a:rPr>
                      </a:br>
                      <a:r>
                        <a:rPr lang="ru-RU" sz="900" b="0" dirty="0" smtClean="0">
                          <a:solidFill>
                            <a:srgbClr val="003480"/>
                          </a:solidFill>
                          <a:effectLst/>
                        </a:rPr>
                        <a:t>подведомственные департаменту образования</a:t>
                      </a:r>
                      <a:endParaRPr lang="ru-RU" sz="900" b="0" dirty="0" smtClean="0">
                        <a:solidFill>
                          <a:srgbClr val="00348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000" b="1" kern="1200" dirty="0">
                        <a:solidFill>
                          <a:srgbClr val="0981A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3480"/>
                          </a:solidFill>
                          <a:effectLst/>
                        </a:rPr>
                        <a:t>РАБОТНИКИ </a:t>
                      </a:r>
                      <a:endParaRPr lang="ru-RU" sz="800" b="1" dirty="0">
                        <a:solidFill>
                          <a:srgbClr val="0034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99" marR="5189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981A4"/>
                          </a:solidFill>
                          <a:effectLst/>
                        </a:rPr>
                        <a:t>2912</a:t>
                      </a:r>
                      <a:endParaRPr lang="ru-RU" sz="1000" b="1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99" marR="518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СПЕЦИАЛЬНОСТИ</a:t>
                      </a:r>
                    </a:p>
                  </a:txBody>
                  <a:tcPr marL="67077" marR="670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 smtClean="0">
                          <a:solidFill>
                            <a:srgbClr val="0981A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ru-RU" sz="1000" b="1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b="1" dirty="0" smtClean="0">
                          <a:solidFill>
                            <a:srgbClr val="00348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ПРОФЕССИИ</a:t>
                      </a:r>
                      <a:endParaRPr lang="ru-RU" sz="800" b="1" dirty="0">
                        <a:solidFill>
                          <a:srgbClr val="0034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 smtClean="0">
                          <a:solidFill>
                            <a:srgbClr val="0981A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ru-RU" sz="1000" b="1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РЕСУРСНЫЕ ЦЕНТРЫ</a:t>
                      </a:r>
                      <a:endParaRPr lang="ru-RU" sz="800" b="1" kern="1200" dirty="0">
                        <a:solidFill>
                          <a:srgbClr val="0034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77" marR="670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981A4"/>
                          </a:solidFill>
                          <a:effectLst/>
                        </a:rPr>
                        <a:t>21</a:t>
                      </a:r>
                      <a:endParaRPr lang="ru-RU" sz="1000" b="1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СПЕЦИАЛИЗИРОВАННЫЕ ЦЕНТРЫ КОМПЕТЕНЦИЙ</a:t>
                      </a:r>
                      <a:endParaRPr lang="ru-RU" sz="800" b="1" kern="1200" dirty="0">
                        <a:solidFill>
                          <a:srgbClr val="0034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77" marR="670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 smtClean="0">
                          <a:solidFill>
                            <a:srgbClr val="0981A4"/>
                          </a:solidFill>
                          <a:effectLst/>
                        </a:rPr>
                        <a:t>13</a:t>
                      </a:r>
                      <a:endParaRPr lang="ru-RU" sz="1000" b="1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МНОГОФУНКЦИОНАЛЬНЫЕ ЦЕНТРЫ ПРИКЛАДНЫХ КВАЛИФИКАЦИЙ</a:t>
                      </a:r>
                      <a:endParaRPr lang="ru-RU" sz="800" b="1" kern="1200" dirty="0">
                        <a:solidFill>
                          <a:srgbClr val="0034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77" marR="670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 smtClean="0">
                          <a:solidFill>
                            <a:srgbClr val="0981A4"/>
                          </a:solidFill>
                          <a:effectLst/>
                        </a:rPr>
                        <a:t> 6</a:t>
                      </a:r>
                      <a:endParaRPr lang="ru-RU" sz="1000" b="1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ОПЕРЕЖАЮЩЕЙ ПРОФЕССИОНАЛЬНОЙ ПОДГОТОВКИ</a:t>
                      </a:r>
                    </a:p>
                  </a:txBody>
                  <a:tcPr marL="67077" marR="670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dirty="0" smtClean="0">
                          <a:solidFill>
                            <a:srgbClr val="0981A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ru-RU" sz="1000" b="1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00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БАЗОВЫЕ ПРОФЕССИОНАЛЬНЫЕ ОБРАЗОВАТЕЛЬНЫЕ ОРГАНИЗАЦИИ, ОБЕСПЕЧИВАЮЩИЕ ПОДДЕРЖКУ ИНКЛЮЗИВНОГО ОБРАЗОВАНИЯ</a:t>
                      </a:r>
                    </a:p>
                  </a:txBody>
                  <a:tcPr marL="67077" marR="6707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981A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kern="1200" dirty="0">
                        <a:solidFill>
                          <a:srgbClr val="0981A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77" marR="670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4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1" name="Прямая соединительная линия 210"/>
          <p:cNvCxnSpPr/>
          <p:nvPr/>
        </p:nvCxnSpPr>
        <p:spPr>
          <a:xfrm>
            <a:off x="3779912" y="915918"/>
            <a:ext cx="0" cy="316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flipV="1">
            <a:off x="7864490" y="3014910"/>
            <a:ext cx="342023" cy="2349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8197302" y="3018652"/>
            <a:ext cx="82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8294103" y="2842713"/>
            <a:ext cx="729974" cy="192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 smtClean="0">
                <a:solidFill>
                  <a:schemeClr val="bg2">
                    <a:lumMod val="25000"/>
                  </a:schemeClr>
                </a:solidFill>
              </a:rPr>
              <a:t>ЯРОСЛАВЛЬ</a:t>
            </a:r>
            <a:endParaRPr lang="ru-RU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2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932175" y="4731990"/>
            <a:ext cx="255449" cy="198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5" descr="C:\Users\Ресурс\Desktop\презентация Гудков\картинки\строит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4670" r="11250" b="12857"/>
          <a:stretch/>
        </p:blipFill>
        <p:spPr bwMode="auto">
          <a:xfrm>
            <a:off x="3114540" y="4262353"/>
            <a:ext cx="214982" cy="198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3850601" y="4262353"/>
            <a:ext cx="239077" cy="198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4948841" y="4262352"/>
            <a:ext cx="219145" cy="198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7" descr="C:\Users\Ресурс\Desktop\презентация Гудков\картинки\связь.gif"/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0845" r="6389" b="11911"/>
          <a:stretch/>
        </p:blipFill>
        <p:spPr bwMode="auto">
          <a:xfrm>
            <a:off x="2148535" y="4299966"/>
            <a:ext cx="233549" cy="216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8" descr="C:\Users\Ресурс\Desktop\презентация Гудков\картинки\изд.gif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01" y="4731990"/>
            <a:ext cx="190386" cy="198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9" descr="C:\Users\Ресурс\Desktop\презентация Гудков\картинки\экон.gif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9466"/>
          <a:stretch/>
        </p:blipFill>
        <p:spPr bwMode="auto">
          <a:xfrm>
            <a:off x="4017766" y="4731990"/>
            <a:ext cx="213613" cy="198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10" descr="C:\Users\Ресурс\Desktop\презентация Гудков\картинки\обр.gif"/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7662" b="10748"/>
          <a:stretch/>
        </p:blipFill>
        <p:spPr bwMode="auto">
          <a:xfrm>
            <a:off x="3034025" y="4731990"/>
            <a:ext cx="186805" cy="198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11" descr="C:\Users\Ресурс\Desktop\презентация Гудков\картинки\ит2.gif"/>
          <p:cNvPicPr>
            <a:picLocks noChangeAspect="1" noChangeArrowheads="1"/>
          </p:cNvPicPr>
          <p:nvPr/>
        </p:nvPicPr>
        <p:blipFill rotWithShape="1">
          <a:blip r:embed="rId16">
            <a:duotone>
              <a:prstClr val="black"/>
              <a:srgbClr val="29F0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556" b="8218"/>
          <a:stretch/>
        </p:blipFill>
        <p:spPr bwMode="auto">
          <a:xfrm>
            <a:off x="905317" y="4299966"/>
            <a:ext cx="244545" cy="216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5142736" y="1387906"/>
            <a:ext cx="232226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5353818" y="1197917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5" descr="C:\Users\Ресурс\Desktop\презентация Гудков\картинки\строит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4670" r="11250" b="12857"/>
          <a:stretch/>
        </p:blipFill>
        <p:spPr bwMode="auto">
          <a:xfrm>
            <a:off x="4945754" y="1384927"/>
            <a:ext cx="195439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4941609" y="1203598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5154594" y="1203598"/>
            <a:ext cx="199224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7" descr="C:\Users\Ресурс\Desktop\презентация Гудков\картинки\связь.gif"/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0845" r="6389" b="11911"/>
          <a:stretch/>
        </p:blipFill>
        <p:spPr bwMode="auto">
          <a:xfrm>
            <a:off x="5730681" y="1187669"/>
            <a:ext cx="194625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8" descr="C:\Users\Ресурс\Desktop\презентация Гудков\картинки\изд.gif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09" y="1189840"/>
            <a:ext cx="17307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9" descr="C:\Users\Ресурс\Desktop\презентация Гудков\картинки\экон.gif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9466"/>
          <a:stretch/>
        </p:blipFill>
        <p:spPr bwMode="auto">
          <a:xfrm>
            <a:off x="5551617" y="1375328"/>
            <a:ext cx="194194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10" descr="C:\Users\Ресурс\Desktop\презентация Гудков\картинки\обр.gif"/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7662" b="10748"/>
          <a:stretch/>
        </p:blipFill>
        <p:spPr bwMode="auto">
          <a:xfrm>
            <a:off x="5369201" y="1382645"/>
            <a:ext cx="1698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11" descr="C:\Users\Ресурс\Desktop\презентация Гудков\картинки\ит2.gif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rgbClr val="29F0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556" b="8218"/>
          <a:stretch/>
        </p:blipFill>
        <p:spPr bwMode="auto">
          <a:xfrm>
            <a:off x="5738668" y="1387906"/>
            <a:ext cx="20378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1967435" y="4731990"/>
            <a:ext cx="220650" cy="198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8301781" y="3437640"/>
            <a:ext cx="232226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8364635" y="3042404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5" descr="C:\Users\Ресурс\Desktop\презентация Гудков\картинки\строит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4670" r="11250" b="12857"/>
          <a:stretch/>
        </p:blipFill>
        <p:spPr bwMode="auto">
          <a:xfrm>
            <a:off x="8579010" y="3040570"/>
            <a:ext cx="19543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8540573" y="3432430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8189984" y="3241382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7" descr="C:\Users\Ресурс\Desktop\презентация Гудков\картинки\связь.gif"/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0845" r="6389" b="11911"/>
          <a:stretch/>
        </p:blipFill>
        <p:spPr bwMode="auto">
          <a:xfrm>
            <a:off x="8783718" y="3215502"/>
            <a:ext cx="194625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8" descr="C:\Users\Ресурс\Desktop\презентация Гудков\картинки\изд.gif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61" y="3231965"/>
            <a:ext cx="17307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9" descr="C:\Users\Ресурс\Desktop\презентация Гудков\картинки\экон.gif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9466"/>
          <a:stretch/>
        </p:blipFill>
        <p:spPr bwMode="auto">
          <a:xfrm>
            <a:off x="8395226" y="3241382"/>
            <a:ext cx="194194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10" descr="C:\Users\Ресурс\Desktop\презентация Гудков\картинки\обр.gif"/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7662" b="10748"/>
          <a:stretch/>
        </p:blipFill>
        <p:spPr bwMode="auto">
          <a:xfrm>
            <a:off x="8197302" y="3046351"/>
            <a:ext cx="1698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11" descr="C:\Users\Ресурс\Desktop\презентация Гудков\картинки\ит2.gif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rgbClr val="29F0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556" b="8218"/>
          <a:stretch/>
        </p:blipFill>
        <p:spPr bwMode="auto">
          <a:xfrm>
            <a:off x="8774555" y="3046576"/>
            <a:ext cx="20378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6291559" y="2553143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6660232" y="2970178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6442097" y="2966143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5885980" y="2896880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5452897" y="2896880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5667553" y="2897667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5826706" y="3798055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6489158" y="3798772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9" descr="C:\Users\Ресурс\Desktop\презентация Гудков\картинки\экон.gif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9466"/>
          <a:stretch/>
        </p:blipFill>
        <p:spPr bwMode="auto">
          <a:xfrm>
            <a:off x="6275103" y="3794336"/>
            <a:ext cx="194194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6054879" y="3794336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6009332" y="3337753"/>
            <a:ext cx="232226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5595487" y="3337753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9" descr="C:\Users\Ресурс\Desktop\презентация Гудков\картинки\экон.gif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9466"/>
          <a:stretch/>
        </p:blipFill>
        <p:spPr bwMode="auto">
          <a:xfrm>
            <a:off x="5175007" y="3336966"/>
            <a:ext cx="194194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10" descr="C:\Users\Ресурс\Desktop\презентация Гудков\картинки\обр.gif"/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7662" b="10748"/>
          <a:stretch/>
        </p:blipFill>
        <p:spPr bwMode="auto">
          <a:xfrm>
            <a:off x="5824828" y="3336966"/>
            <a:ext cx="1698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5382749" y="3337753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 flipV="1">
            <a:off x="5204801" y="2877495"/>
            <a:ext cx="995079" cy="667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20072" y="2877495"/>
            <a:ext cx="0" cy="8560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 flipH="1" flipV="1">
            <a:off x="4932040" y="3309899"/>
            <a:ext cx="1689604" cy="667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>
            <a:off x="4932040" y="3309899"/>
            <a:ext cx="0" cy="8560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1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7248502" y="1263765"/>
            <a:ext cx="232226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5" descr="C:\Users\Ресурс\Desktop\презентация Гудков\картинки\строит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4670" r="11250" b="12857"/>
          <a:stretch/>
        </p:blipFill>
        <p:spPr bwMode="auto">
          <a:xfrm>
            <a:off x="7717012" y="1266927"/>
            <a:ext cx="19543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7920921" y="1266927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8138264" y="1262978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7500009" y="1268728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7" name="Прямая соединительная линия 276"/>
          <p:cNvCxnSpPr/>
          <p:nvPr/>
        </p:nvCxnSpPr>
        <p:spPr>
          <a:xfrm flipH="1" flipV="1">
            <a:off x="7227406" y="1233617"/>
            <a:ext cx="1351604" cy="1001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>
            <a:off x="8584275" y="1243633"/>
            <a:ext cx="0" cy="8560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6446216" y="1294923"/>
            <a:ext cx="232226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6641497" y="1491368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9" descr="C:\Users\Ресурс\Desktop\презентация Гудков\картинки\экон.gif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9466"/>
          <a:stretch/>
        </p:blipFill>
        <p:spPr bwMode="auto">
          <a:xfrm>
            <a:off x="6872997" y="1486752"/>
            <a:ext cx="194194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10" descr="C:\Users\Ресурс\Desktop\презентация Гудков\картинки\обр.gif"/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7662" b="10748"/>
          <a:stretch/>
        </p:blipFill>
        <p:spPr bwMode="auto">
          <a:xfrm>
            <a:off x="6451821" y="1486752"/>
            <a:ext cx="1698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6695958" y="1294923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7698618" y="2058515"/>
            <a:ext cx="232226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7706059" y="2262908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7944107" y="2057728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7" descr="C:\Users\Ресурс\Desktop\презентация Гудков\картинки\связь.gif"/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0845" r="6389" b="11911"/>
          <a:stretch/>
        </p:blipFill>
        <p:spPr bwMode="auto">
          <a:xfrm>
            <a:off x="7937929" y="2255648"/>
            <a:ext cx="194625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7027034" y="2362646"/>
            <a:ext cx="232226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7025916" y="2554001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" name="Picture 7" descr="C:\Users\Ресурс\Desktop\презентация Гудков\картинки\связь.gif"/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0845" r="6389" b="11911"/>
          <a:stretch/>
        </p:blipFill>
        <p:spPr bwMode="auto">
          <a:xfrm>
            <a:off x="7227407" y="2554001"/>
            <a:ext cx="194625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7280137" y="2365613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" name="Picture 5" descr="C:\Users\Ресурс\Desktop\презентация Гудков\картинки\строит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4670" r="11250" b="12857"/>
          <a:stretch/>
        </p:blipFill>
        <p:spPr bwMode="auto">
          <a:xfrm>
            <a:off x="8409010" y="1683499"/>
            <a:ext cx="19543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8411731" y="1889775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8179175" y="1879709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11" descr="C:\Users\Ресурс\Desktop\презентация Гудков\картинки\ит2.gif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rgbClr val="29F0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556" b="8218"/>
          <a:stretch/>
        </p:blipFill>
        <p:spPr bwMode="auto">
          <a:xfrm>
            <a:off x="8627742" y="1675086"/>
            <a:ext cx="20378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8185632" y="1684286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5" descr="C:\Users\Ресурс\Desktop\презентация Гудков\картинки\строит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4670" r="11250" b="12857"/>
          <a:stretch/>
        </p:blipFill>
        <p:spPr bwMode="auto">
          <a:xfrm>
            <a:off x="7736995" y="3651870"/>
            <a:ext cx="19543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7531493" y="3849550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7755274" y="3842889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7521875" y="3651870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2" name="Прямая соединительная линия 301"/>
          <p:cNvCxnSpPr/>
          <p:nvPr/>
        </p:nvCxnSpPr>
        <p:spPr>
          <a:xfrm flipH="1" flipV="1">
            <a:off x="5796336" y="3773309"/>
            <a:ext cx="1512000" cy="561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/>
          <p:nvPr/>
        </p:nvCxnSpPr>
        <p:spPr>
          <a:xfrm>
            <a:off x="5800679" y="3772243"/>
            <a:ext cx="0" cy="8560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6189564" y="4699677"/>
            <a:ext cx="232226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6443664" y="4699677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6012557" y="4499692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8" descr="C:\Users\Ресурс\Desktop\презентация Гудков\картинки\изд.gif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90" y="4699677"/>
            <a:ext cx="17307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9" descr="C:\Users\Ресурс\Desktop\презентация Гудков\картинки\экон.gif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9466"/>
          <a:stretch/>
        </p:blipFill>
        <p:spPr bwMode="auto">
          <a:xfrm>
            <a:off x="6448494" y="4491883"/>
            <a:ext cx="194194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11" descr="C:\Users\Ресурс\Desktop\презентация Гудков\картинки\ит2.gif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rgbClr val="29F0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556" b="8218"/>
          <a:stretch/>
        </p:blipFill>
        <p:spPr bwMode="auto">
          <a:xfrm>
            <a:off x="6661439" y="4502227"/>
            <a:ext cx="20378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6230920" y="4496349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2" descr="C:\Users\Ресурс\Desktop\презентация Гудков\картинки\пром-произв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6244"/>
          <a:stretch/>
        </p:blipFill>
        <p:spPr bwMode="auto">
          <a:xfrm>
            <a:off x="6804248" y="4234701"/>
            <a:ext cx="232226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5" descr="C:\Users\Ресурс\Desktop\презентация Гудков\картинки\строит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4670" r="11250" b="12857"/>
          <a:stretch/>
        </p:blipFill>
        <p:spPr bwMode="auto">
          <a:xfrm>
            <a:off x="7278802" y="4233914"/>
            <a:ext cx="19543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Picture 6" descr="C:\Users\Ресурс\Desktop\презентация Гудков\картинки\транспорт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14383" b="14565"/>
          <a:stretch/>
        </p:blipFill>
        <p:spPr bwMode="auto">
          <a:xfrm>
            <a:off x="7478136" y="4233914"/>
            <a:ext cx="21734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12" descr="C:\Users\Ресурс\Desktop\презентация Гудков\картинки\усл33.gif"/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8404" r="16356" b="19287"/>
          <a:stretch/>
        </p:blipFill>
        <p:spPr bwMode="auto">
          <a:xfrm>
            <a:off x="7698618" y="4228540"/>
            <a:ext cx="1992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10" descr="C:\Users\Ресурс\Desktop\презентация Гудков\картинки\обр.gif"/>
          <p:cNvPicPr>
            <a:picLocks noChangeAspect="1" noChangeArrowheads="1"/>
          </p:cNvPicPr>
          <p:nvPr/>
        </p:nvPicPr>
        <p:blipFill rotWithShape="1"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7662" b="10748"/>
          <a:stretch/>
        </p:blipFill>
        <p:spPr bwMode="auto">
          <a:xfrm>
            <a:off x="7905915" y="4229792"/>
            <a:ext cx="169823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4" descr="C:\Users\Ресурс\Desktop\презентация Гудков\картинки\сельхоз.gif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251" r="9814" b="9412"/>
          <a:stretch/>
        </p:blipFill>
        <p:spPr bwMode="auto">
          <a:xfrm>
            <a:off x="7058669" y="4234701"/>
            <a:ext cx="200591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2" name="Прямая соединительная линия 321"/>
          <p:cNvCxnSpPr/>
          <p:nvPr/>
        </p:nvCxnSpPr>
        <p:spPr>
          <a:xfrm flipH="1">
            <a:off x="6745059" y="4207274"/>
            <a:ext cx="157135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единительная линия 322"/>
          <p:cNvCxnSpPr/>
          <p:nvPr/>
        </p:nvCxnSpPr>
        <p:spPr>
          <a:xfrm>
            <a:off x="8316416" y="4213443"/>
            <a:ext cx="0" cy="8560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5" name="Picture 11" descr="C:\Users\Ресурс\Desktop\презентация Гудков\картинки\ит2.gif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rgbClr val="29F0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556" b="8218"/>
          <a:stretch/>
        </p:blipFill>
        <p:spPr bwMode="auto">
          <a:xfrm>
            <a:off x="8353887" y="1268728"/>
            <a:ext cx="20378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1" descr="C:\Users\Ресурс\Desktop\презентация Гудков\картинки\ит2.gif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rgbClr val="29F0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556" b="8218"/>
          <a:stretch/>
        </p:blipFill>
        <p:spPr bwMode="auto">
          <a:xfrm>
            <a:off x="8087853" y="4227934"/>
            <a:ext cx="20378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11" descr="C:\Users\Ресурс\Desktop\презентация Гудков\картинки\ит2.gif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rgbClr val="29F0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556" b="8218"/>
          <a:stretch/>
        </p:blipFill>
        <p:spPr bwMode="auto">
          <a:xfrm>
            <a:off x="4955164" y="3347059"/>
            <a:ext cx="20378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11" descr="C:\Users\Ресурс\Desktop\презентация Гудков\картинки\ит2.gif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rgbClr val="29F0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0556" b="8218"/>
          <a:stretch/>
        </p:blipFill>
        <p:spPr bwMode="auto">
          <a:xfrm>
            <a:off x="5232356" y="2897667"/>
            <a:ext cx="203788" cy="1800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Прямоугольник 154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6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" y="2944"/>
            <a:ext cx="352895" cy="6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Прямоугольник 156"/>
          <p:cNvSpPr/>
          <p:nvPr/>
        </p:nvSpPr>
        <p:spPr>
          <a:xfrm>
            <a:off x="431824" y="82435"/>
            <a:ext cx="12961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ОБЛАСТИ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3719966" y="267494"/>
            <a:ext cx="5388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КАДРЫ ДЛЯ ЭКОНОМИКИ И СОЦИАЛЬНОЙ СФЕРЫ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1120" y="51470"/>
            <a:ext cx="7566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СРЕДНЕЕ ПРОФЕССИОНАЛЬНОЕ ОБРАЗОВАНИЕ ЯРОСЛАВСКОЙ ОБЛАСТИ 2022</a:t>
            </a:r>
          </a:p>
        </p:txBody>
      </p:sp>
      <p:sp>
        <p:nvSpPr>
          <p:cNvPr id="3" name="Прямоугольник 2">
            <a:hlinkClick r:id="rId19" action="ppaction://hlinksldjump"/>
          </p:cNvPr>
          <p:cNvSpPr/>
          <p:nvPr/>
        </p:nvSpPr>
        <p:spPr>
          <a:xfrm>
            <a:off x="8237875" y="4929990"/>
            <a:ext cx="786201" cy="2135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На Главную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3722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4715160" y="717047"/>
            <a:ext cx="4181116" cy="4374983"/>
            <a:chOff x="4033994" y="44450"/>
            <a:chExt cx="4882737" cy="5057775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96838"/>
              <a:ext cx="4514850" cy="495300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lumMod val="95000"/>
                  <a:alpha val="40000"/>
                </a:schemeClr>
              </a:glow>
              <a:outerShdw dist="35921" dir="2700000" algn="ctr" rotWithShape="0">
                <a:schemeClr val="bg2">
                  <a:alpha val="2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423" y="44450"/>
              <a:ext cx="4629150" cy="505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8070025" y="2423548"/>
              <a:ext cx="8467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800" b="1" dirty="0" smtClean="0">
                  <a:solidFill>
                    <a:schemeClr val="bg2">
                      <a:lumMod val="25000"/>
                    </a:schemeClr>
                  </a:solidFill>
                </a:rPr>
                <a:t>ЯРОСЛАВЛЬ</a:t>
              </a:r>
              <a:endParaRPr lang="ru-RU" sz="8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33994" y="320743"/>
              <a:ext cx="7120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800" b="1" dirty="0" smtClean="0">
                  <a:solidFill>
                    <a:schemeClr val="bg2">
                      <a:lumMod val="25000"/>
                    </a:schemeClr>
                  </a:solidFill>
                </a:rPr>
                <a:t>РЫБИНСК</a:t>
              </a:r>
              <a:endParaRPr lang="ru-RU" sz="8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99020" y="1397302"/>
              <a:ext cx="8322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Брейтовский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57663" y="1889447"/>
              <a:ext cx="7489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Рыбинский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56679" y="1860606"/>
              <a:ext cx="7729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Некоузский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47053" y="3710974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Ростовский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456765" y="1830054"/>
              <a:ext cx="7489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Тутаевский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34335" y="4204761"/>
              <a:ext cx="7777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Переславль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79910" y="2279049"/>
              <a:ext cx="873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Мышкинский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77629" y="2397671"/>
              <a:ext cx="10342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Большесельский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780329" y="929914"/>
              <a:ext cx="7841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Любимский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78342" y="695774"/>
              <a:ext cx="9348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Первомайский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979636" y="1338509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Даниловский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42974" y="515790"/>
              <a:ext cx="877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Пошехонский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120787" y="2763154"/>
              <a:ext cx="816624" cy="258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Угличский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721833" y="3266045"/>
              <a:ext cx="1376335" cy="29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Борисоглебский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08447" y="2172198"/>
              <a:ext cx="1226876" cy="29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Некрасовский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358485" y="3101724"/>
              <a:ext cx="1473042" cy="29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Гаврилов-</a:t>
              </a:r>
              <a:r>
                <a:rPr lang="ru-RU" sz="900" b="1" dirty="0" err="1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Ямский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79418" y="2521362"/>
              <a:ext cx="8338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Ярославский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grpSp>
          <p:nvGrpSpPr>
            <p:cNvPr id="114" name="Группа 113"/>
            <p:cNvGrpSpPr/>
            <p:nvPr/>
          </p:nvGrpSpPr>
          <p:grpSpPr>
            <a:xfrm>
              <a:off x="4160579" y="503838"/>
              <a:ext cx="3788427" cy="2556831"/>
              <a:chOff x="4160579" y="503838"/>
              <a:chExt cx="3788427" cy="2556831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5942143" y="1804889"/>
                <a:ext cx="170857" cy="161409"/>
              </a:xfrm>
              <a:prstGeom prst="ellipse">
                <a:avLst/>
              </a:prstGeom>
              <a:gradFill flip="none" rotWithShape="1">
                <a:gsLst>
                  <a:gs pos="0">
                    <a:srgbClr val="D4AA12"/>
                  </a:gs>
                  <a:gs pos="50000">
                    <a:srgbClr val="FFD85D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7233848" y="2780883"/>
                <a:ext cx="296150" cy="27978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50000">
                    <a:srgbClr val="A13B39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4808091" y="505809"/>
                <a:ext cx="1145182" cy="1315949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4160579" y="503838"/>
                <a:ext cx="648451" cy="1332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V="1">
                <a:off x="7552289" y="2649647"/>
                <a:ext cx="396717" cy="26300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16737" b="23726"/>
          <a:stretch/>
        </p:blipFill>
        <p:spPr bwMode="auto">
          <a:xfrm>
            <a:off x="251520" y="3434591"/>
            <a:ext cx="662445" cy="4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8" y="2996037"/>
            <a:ext cx="377848" cy="37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" y="1527247"/>
            <a:ext cx="886711" cy="18040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4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8" y="2416479"/>
            <a:ext cx="534116" cy="52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1"/>
            <a:ext cx="432048" cy="42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6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8119"/>
            <a:ext cx="401008" cy="39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93" name="Прямая соединительная линия 92"/>
          <p:cNvCxnSpPr/>
          <p:nvPr/>
        </p:nvCxnSpPr>
        <p:spPr>
          <a:xfrm>
            <a:off x="8068513" y="2975862"/>
            <a:ext cx="9304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бъект 2"/>
          <p:cNvSpPr txBox="1">
            <a:spLocks/>
          </p:cNvSpPr>
          <p:nvPr/>
        </p:nvSpPr>
        <p:spPr bwMode="auto">
          <a:xfrm>
            <a:off x="984567" y="987574"/>
            <a:ext cx="3730592" cy="4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ГПОУ ЯО ЯРОСЛАВСКИЙ КОЛЛЕДЖ ИНДУСТРИИ ПИТАНИЯ (2019 год)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Прямоугольник 104">
            <a:hlinkClick r:id="" action="ppaction://noaction"/>
          </p:cNvPr>
          <p:cNvSpPr/>
          <p:nvPr/>
        </p:nvSpPr>
        <p:spPr>
          <a:xfrm flipV="1">
            <a:off x="7848076" y="3124416"/>
            <a:ext cx="191037" cy="16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Picture 2" descr="https://yar-kip.edu.yar.ru/glavnaya_stranitsa/simvolika/logo_three_min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6" y="1059582"/>
            <a:ext cx="651225" cy="2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Объект 2"/>
          <p:cNvSpPr txBox="1">
            <a:spLocks/>
          </p:cNvSpPr>
          <p:nvPr/>
        </p:nvSpPr>
        <p:spPr bwMode="auto">
          <a:xfrm>
            <a:off x="984567" y="1419622"/>
            <a:ext cx="3659441" cy="4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ГПОУ ЯО РЫБИНСКИЙ ПОЛИГРАФИЧЕСКИЙ КОЛЛЕДЖ (2020 год)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Объект 2"/>
          <p:cNvSpPr txBox="1">
            <a:spLocks/>
          </p:cNvSpPr>
          <p:nvPr/>
        </p:nvSpPr>
        <p:spPr bwMode="auto">
          <a:xfrm>
            <a:off x="984566" y="1851670"/>
            <a:ext cx="3659441" cy="4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ГПОАУ ЯО «ЯРОСЛАВСКИЙ ПРОМЫШЛЕННО-ЭКОНОМИЧЕСКИЙ КОЛЛЕДЖ ИМ. Н.П. ПАСТУХОВА» (2021 год)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5" name="Объект 2"/>
          <p:cNvSpPr txBox="1">
            <a:spLocks/>
          </p:cNvSpPr>
          <p:nvPr/>
        </p:nvSpPr>
        <p:spPr bwMode="auto">
          <a:xfrm>
            <a:off x="984566" y="2427734"/>
            <a:ext cx="3730593" cy="4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ГПОАУ ЯО ЗАВОЛЖСКИЙ ПОЛИТЕХНИЧЕСКИЙ КОЛЛЕДЖ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(2022 год)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Объект 2"/>
          <p:cNvSpPr txBox="1">
            <a:spLocks/>
          </p:cNvSpPr>
          <p:nvPr/>
        </p:nvSpPr>
        <p:spPr bwMode="auto">
          <a:xfrm>
            <a:off x="979359" y="2931790"/>
            <a:ext cx="3656887" cy="4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ГПОУ ЯО ПЕРЕСЛАВСКИЙ КОЛЛЕДЖ ИМ. А. НЕВСКОГО (2022 год)</a:t>
            </a:r>
          </a:p>
        </p:txBody>
      </p:sp>
      <p:sp>
        <p:nvSpPr>
          <p:cNvPr id="139" name="Объект 2"/>
          <p:cNvSpPr txBox="1">
            <a:spLocks/>
          </p:cNvSpPr>
          <p:nvPr/>
        </p:nvSpPr>
        <p:spPr bwMode="auto">
          <a:xfrm>
            <a:off x="987119" y="3416614"/>
            <a:ext cx="3656887" cy="4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ГПОАУ ЯО УГЛИЧСКИЙ АГРАРНО-ПОЛИТЕХНИЧЕСКИЙ КОЛЛЕДЖ (2022 год)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1" name="Объект 2"/>
          <p:cNvSpPr txBox="1">
            <a:spLocks/>
          </p:cNvSpPr>
          <p:nvPr/>
        </p:nvSpPr>
        <p:spPr bwMode="auto">
          <a:xfrm>
            <a:off x="996233" y="3867894"/>
            <a:ext cx="3656887" cy="4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ГПОУ ЯО ЯРОСЛАВСКИЙ ГРАДОСТРОИТЕЛЬНЫЙ КОЛЛЕДЖ (2022 год)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8" y="1910639"/>
            <a:ext cx="390568" cy="37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4" name="Объект 2"/>
          <p:cNvSpPr txBox="1">
            <a:spLocks/>
          </p:cNvSpPr>
          <p:nvPr/>
        </p:nvSpPr>
        <p:spPr bwMode="auto">
          <a:xfrm>
            <a:off x="996233" y="4451422"/>
            <a:ext cx="3718927" cy="4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ГПОУ ЯО ЯРОСЛАВСКИЙ ТЕХНИКУМ РАДИОЭЛЕКТРОНИКИ И ТЕЛЕКОММУНИКАЦИЙ (2022 год)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7" name="Группа 146"/>
          <p:cNvGrpSpPr/>
          <p:nvPr/>
        </p:nvGrpSpPr>
        <p:grpSpPr>
          <a:xfrm>
            <a:off x="8268266" y="3021776"/>
            <a:ext cx="360040" cy="270054"/>
            <a:chOff x="4050000" y="4155926"/>
            <a:chExt cx="360040" cy="270054"/>
          </a:xfrm>
        </p:grpSpPr>
        <p:sp>
          <p:nvSpPr>
            <p:cNvPr id="148" name="Овал 147"/>
            <p:cNvSpPr/>
            <p:nvPr/>
          </p:nvSpPr>
          <p:spPr>
            <a:xfrm>
              <a:off x="4081141" y="4155926"/>
              <a:ext cx="274835" cy="270054"/>
            </a:xfrm>
            <a:prstGeom prst="ellipse">
              <a:avLst/>
            </a:prstGeom>
            <a:solidFill>
              <a:srgbClr val="79D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050000" y="4168800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17</a:t>
              </a:r>
              <a:endParaRPr lang="ru-RU" sz="1000" dirty="0"/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6084168" y="4533944"/>
            <a:ext cx="360040" cy="270054"/>
            <a:chOff x="4050000" y="4155926"/>
            <a:chExt cx="360040" cy="270054"/>
          </a:xfrm>
        </p:grpSpPr>
        <p:sp>
          <p:nvSpPr>
            <p:cNvPr id="151" name="Овал 150"/>
            <p:cNvSpPr/>
            <p:nvPr/>
          </p:nvSpPr>
          <p:spPr>
            <a:xfrm>
              <a:off x="4081141" y="4155926"/>
              <a:ext cx="274835" cy="270054"/>
            </a:xfrm>
            <a:prstGeom prst="ellipse">
              <a:avLst/>
            </a:prstGeom>
            <a:solidFill>
              <a:srgbClr val="79D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050000" y="4168800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  2 </a:t>
              </a:r>
              <a:endParaRPr lang="ru-RU" sz="1000" dirty="0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5868144" y="3309808"/>
            <a:ext cx="360040" cy="270054"/>
            <a:chOff x="4050000" y="4155926"/>
            <a:chExt cx="360040" cy="270054"/>
          </a:xfrm>
        </p:grpSpPr>
        <p:sp>
          <p:nvSpPr>
            <p:cNvPr id="154" name="Овал 153"/>
            <p:cNvSpPr/>
            <p:nvPr/>
          </p:nvSpPr>
          <p:spPr>
            <a:xfrm>
              <a:off x="4081141" y="4155926"/>
              <a:ext cx="274835" cy="270054"/>
            </a:xfrm>
            <a:prstGeom prst="ellipse">
              <a:avLst/>
            </a:prstGeom>
            <a:solidFill>
              <a:srgbClr val="79D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050000" y="4168800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  2</a:t>
              </a:r>
              <a:endParaRPr lang="ru-RU" sz="1000" dirty="0"/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4716016" y="1149568"/>
            <a:ext cx="360040" cy="270054"/>
            <a:chOff x="4050000" y="4155926"/>
            <a:chExt cx="360040" cy="270054"/>
          </a:xfrm>
        </p:grpSpPr>
        <p:sp>
          <p:nvSpPr>
            <p:cNvPr id="157" name="Овал 156"/>
            <p:cNvSpPr/>
            <p:nvPr/>
          </p:nvSpPr>
          <p:spPr>
            <a:xfrm>
              <a:off x="4081141" y="4155926"/>
              <a:ext cx="274835" cy="270054"/>
            </a:xfrm>
            <a:prstGeom prst="ellipse">
              <a:avLst/>
            </a:prstGeom>
            <a:solidFill>
              <a:srgbClr val="79D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050000" y="4168800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 5</a:t>
              </a:r>
              <a:endParaRPr lang="ru-RU" sz="1000" dirty="0"/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7308304" y="4173904"/>
            <a:ext cx="360040" cy="270054"/>
            <a:chOff x="4050000" y="4155926"/>
            <a:chExt cx="360040" cy="270054"/>
          </a:xfrm>
        </p:grpSpPr>
        <p:sp>
          <p:nvSpPr>
            <p:cNvPr id="160" name="Овал 159"/>
            <p:cNvSpPr/>
            <p:nvPr/>
          </p:nvSpPr>
          <p:spPr>
            <a:xfrm>
              <a:off x="4081141" y="4155926"/>
              <a:ext cx="274835" cy="270054"/>
            </a:xfrm>
            <a:prstGeom prst="ellipse">
              <a:avLst/>
            </a:prstGeom>
            <a:solidFill>
              <a:srgbClr val="79D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050000" y="4168800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26</a:t>
              </a:r>
              <a:endParaRPr lang="ru-RU" sz="1000" dirty="0"/>
            </a:p>
          </p:txBody>
        </p:sp>
      </p:grpSp>
      <p:sp>
        <p:nvSpPr>
          <p:cNvPr id="163" name="Объект 2"/>
          <p:cNvSpPr txBox="1">
            <a:spLocks/>
          </p:cNvSpPr>
          <p:nvPr/>
        </p:nvSpPr>
        <p:spPr bwMode="auto">
          <a:xfrm>
            <a:off x="7582009" y="4138848"/>
            <a:ext cx="1602682" cy="3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мастерские, созданные </a:t>
            </a:r>
            <a:b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2019-2022 гг.</a:t>
            </a:r>
            <a:endParaRPr lang="ru-RU" sz="9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9" name="Объект 2"/>
          <p:cNvSpPr txBox="1">
            <a:spLocks/>
          </p:cNvSpPr>
          <p:nvPr/>
        </p:nvSpPr>
        <p:spPr bwMode="auto">
          <a:xfrm>
            <a:off x="7582009" y="4573148"/>
            <a:ext cx="1602682" cy="3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>
              <a:spcBef>
                <a:spcPct val="20000"/>
              </a:spcBef>
              <a:buFont typeface="Arial" charset="0"/>
              <a:buNone/>
              <a:defRPr sz="15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  <a:lvl2pPr indent="0" algn="ctr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9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мастерские, планируемые к созданию в 2023-2025 гг.</a:t>
            </a:r>
            <a:endParaRPr lang="ru-RU" sz="9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0" name="Группа 199"/>
          <p:cNvGrpSpPr/>
          <p:nvPr/>
        </p:nvGrpSpPr>
        <p:grpSpPr>
          <a:xfrm>
            <a:off x="7308304" y="4659982"/>
            <a:ext cx="360040" cy="270164"/>
            <a:chOff x="3858518" y="3627927"/>
            <a:chExt cx="360040" cy="270164"/>
          </a:xfrm>
        </p:grpSpPr>
        <p:sp>
          <p:nvSpPr>
            <p:cNvPr id="201" name="Овал 200"/>
            <p:cNvSpPr/>
            <p:nvPr/>
          </p:nvSpPr>
          <p:spPr>
            <a:xfrm>
              <a:off x="3889659" y="3627927"/>
              <a:ext cx="274835" cy="2700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858518" y="3651870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/>
                <a:t>??</a:t>
              </a:r>
              <a:endParaRPr lang="ru-RU" sz="1000" dirty="0"/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6482722" y="1348723"/>
            <a:ext cx="360040" cy="270164"/>
            <a:chOff x="4662000" y="4803998"/>
            <a:chExt cx="360040" cy="270164"/>
          </a:xfrm>
        </p:grpSpPr>
        <p:sp>
          <p:nvSpPr>
            <p:cNvPr id="213" name="Овал 212"/>
            <p:cNvSpPr/>
            <p:nvPr/>
          </p:nvSpPr>
          <p:spPr>
            <a:xfrm>
              <a:off x="4675149" y="4803998"/>
              <a:ext cx="274835" cy="2700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662000" y="4827941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…</a:t>
              </a:r>
              <a:endParaRPr lang="ru-RU" sz="1000" dirty="0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6681091" y="4121119"/>
            <a:ext cx="360040" cy="270164"/>
            <a:chOff x="4662000" y="4803998"/>
            <a:chExt cx="360040" cy="270164"/>
          </a:xfrm>
        </p:grpSpPr>
        <p:sp>
          <p:nvSpPr>
            <p:cNvPr id="217" name="Овал 216"/>
            <p:cNvSpPr/>
            <p:nvPr/>
          </p:nvSpPr>
          <p:spPr>
            <a:xfrm>
              <a:off x="4675149" y="4803998"/>
              <a:ext cx="274835" cy="2700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662000" y="4827941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…</a:t>
              </a:r>
              <a:endParaRPr lang="ru-RU" sz="1000" dirty="0"/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5048017" y="1145361"/>
            <a:ext cx="360040" cy="270164"/>
            <a:chOff x="4662000" y="4803998"/>
            <a:chExt cx="360040" cy="270164"/>
          </a:xfrm>
        </p:grpSpPr>
        <p:sp>
          <p:nvSpPr>
            <p:cNvPr id="220" name="Овал 219"/>
            <p:cNvSpPr/>
            <p:nvPr/>
          </p:nvSpPr>
          <p:spPr>
            <a:xfrm>
              <a:off x="4675149" y="4803998"/>
              <a:ext cx="274835" cy="2700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4662000" y="4827941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…</a:t>
              </a:r>
              <a:endParaRPr lang="ru-RU" sz="1000" dirty="0"/>
            </a:p>
          </p:txBody>
        </p:sp>
      </p:grpSp>
      <p:grpSp>
        <p:nvGrpSpPr>
          <p:cNvPr id="222" name="Группа 221"/>
          <p:cNvGrpSpPr/>
          <p:nvPr/>
        </p:nvGrpSpPr>
        <p:grpSpPr>
          <a:xfrm>
            <a:off x="8195731" y="1735820"/>
            <a:ext cx="360040" cy="270164"/>
            <a:chOff x="4662000" y="4803998"/>
            <a:chExt cx="360040" cy="270164"/>
          </a:xfrm>
        </p:grpSpPr>
        <p:sp>
          <p:nvSpPr>
            <p:cNvPr id="223" name="Овал 222"/>
            <p:cNvSpPr/>
            <p:nvPr/>
          </p:nvSpPr>
          <p:spPr>
            <a:xfrm>
              <a:off x="4675149" y="4803998"/>
              <a:ext cx="274835" cy="2700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662000" y="4827941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…</a:t>
              </a:r>
              <a:endParaRPr lang="ru-RU" sz="1000" dirty="0"/>
            </a:p>
          </p:txBody>
        </p:sp>
      </p:grpSp>
      <p:grpSp>
        <p:nvGrpSpPr>
          <p:cNvPr id="225" name="Группа 224"/>
          <p:cNvGrpSpPr/>
          <p:nvPr/>
        </p:nvGrpSpPr>
        <p:grpSpPr>
          <a:xfrm>
            <a:off x="8638959" y="3000926"/>
            <a:ext cx="360040" cy="270164"/>
            <a:chOff x="4662000" y="4803998"/>
            <a:chExt cx="360040" cy="270164"/>
          </a:xfrm>
        </p:grpSpPr>
        <p:sp>
          <p:nvSpPr>
            <p:cNvPr id="226" name="Овал 225"/>
            <p:cNvSpPr/>
            <p:nvPr/>
          </p:nvSpPr>
          <p:spPr>
            <a:xfrm>
              <a:off x="4675149" y="4803998"/>
              <a:ext cx="274835" cy="2700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662000" y="4827941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…</a:t>
              </a:r>
              <a:endParaRPr lang="ru-RU" sz="1000" dirty="0"/>
            </a:p>
          </p:txBody>
        </p:sp>
      </p:grpSp>
      <p:grpSp>
        <p:nvGrpSpPr>
          <p:cNvPr id="228" name="Группа 227"/>
          <p:cNvGrpSpPr/>
          <p:nvPr/>
        </p:nvGrpSpPr>
        <p:grpSpPr>
          <a:xfrm>
            <a:off x="7128010" y="3568903"/>
            <a:ext cx="360040" cy="270164"/>
            <a:chOff x="4662000" y="4803998"/>
            <a:chExt cx="360040" cy="270164"/>
          </a:xfrm>
        </p:grpSpPr>
        <p:sp>
          <p:nvSpPr>
            <p:cNvPr id="229" name="Овал 228"/>
            <p:cNvSpPr/>
            <p:nvPr/>
          </p:nvSpPr>
          <p:spPr>
            <a:xfrm>
              <a:off x="4675149" y="4803998"/>
              <a:ext cx="274835" cy="2700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662000" y="4827941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/>
                <a:t>…</a:t>
              </a:r>
              <a:endParaRPr lang="ru-RU" sz="1000" dirty="0"/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7488036" y="2057871"/>
            <a:ext cx="360040" cy="270164"/>
            <a:chOff x="4662000" y="4803998"/>
            <a:chExt cx="360040" cy="270164"/>
          </a:xfrm>
        </p:grpSpPr>
        <p:sp>
          <p:nvSpPr>
            <p:cNvPr id="232" name="Овал 231"/>
            <p:cNvSpPr/>
            <p:nvPr/>
          </p:nvSpPr>
          <p:spPr>
            <a:xfrm>
              <a:off x="4675149" y="4803998"/>
              <a:ext cx="274835" cy="2700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662000" y="4827941"/>
              <a:ext cx="3600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…</a:t>
              </a:r>
              <a:endParaRPr lang="ru-RU" sz="1000" dirty="0"/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" y="2944"/>
            <a:ext cx="352895" cy="6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431824" y="82435"/>
            <a:ext cx="12961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ОБЛАСТИ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551120" y="51470"/>
            <a:ext cx="7566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СРЕДНЕЕ ПРОФЕССИОНАЛЬНОЕ ОБРАЗОВАНИЕ ЯРОСЛАВСКОЙ </a:t>
            </a:r>
            <a:r>
              <a:rPr lang="ru-RU" sz="1200" b="1" dirty="0" smtClean="0">
                <a:solidFill>
                  <a:schemeClr val="bg1"/>
                </a:solidFill>
              </a:rPr>
              <a:t>ОБЛАСТИ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329757" y="267494"/>
            <a:ext cx="6778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РЕГИОНАЛЬНЫЙ ПРОЕКТ «МОЛОДЫЕ ПРОФЕССИОНАЛЫ</a:t>
            </a:r>
            <a:r>
              <a:rPr lang="ru-RU" sz="1600" b="1" dirty="0" smtClean="0">
                <a:solidFill>
                  <a:schemeClr val="bg1"/>
                </a:solidFill>
              </a:rPr>
              <a:t>». МАСТЕРСКИЕ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>
            <a:hlinkClick r:id="rId14" action="ppaction://hlinksldjump"/>
          </p:cNvPr>
          <p:cNvSpPr/>
          <p:nvPr/>
        </p:nvSpPr>
        <p:spPr>
          <a:xfrm>
            <a:off x="8237875" y="4929990"/>
            <a:ext cx="786201" cy="2135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На Главную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543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3174154" y="2744526"/>
            <a:ext cx="2370482" cy="22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" y="2944"/>
            <a:ext cx="352895" cy="6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824" y="82435"/>
            <a:ext cx="12961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b="1" dirty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900" b="1" dirty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900" b="1" dirty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9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2360" y="699542"/>
            <a:ext cx="655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3480"/>
                </a:solidFill>
              </a:rPr>
              <a:t>ГПОУ ЯО ЯРОСЛАВСКИЙ КОЛЛЕДЖ ИНДУСТРИИ ПИТАНИЯ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>
            <a:off x="629348" y="321714"/>
            <a:ext cx="0" cy="10436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81447" y="1061323"/>
            <a:ext cx="215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2060"/>
                </a:solidFill>
              </a:rPr>
              <a:t>yarkip.yaroslavl@yarregion.ru8(4852) </a:t>
            </a:r>
            <a:r>
              <a:rPr lang="ru-RU" sz="1200" b="1" dirty="0">
                <a:solidFill>
                  <a:srgbClr val="002060"/>
                </a:solidFill>
              </a:rPr>
              <a:t>30-91-26</a:t>
            </a:r>
            <a:endParaRPr lang="en-US" sz="1200" b="1" dirty="0">
              <a:solidFill>
                <a:srgbClr val="002060"/>
              </a:solidFill>
            </a:endParaRPr>
          </a:p>
          <a:p>
            <a:pPr algn="r"/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693439"/>
            <a:ext cx="228247" cy="2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14649" y="1838310"/>
            <a:ext cx="21165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6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1,5 </a:t>
            </a:r>
            <a:r>
              <a:rPr lang="ru-RU" sz="1200" b="1" dirty="0" err="1">
                <a:solidFill>
                  <a:schemeClr val="bg1">
                    <a:lumMod val="50000"/>
                  </a:schemeClr>
                </a:solidFill>
              </a:rPr>
              <a:t>млн.руб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региональный бюджет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ru-RU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7,46 </a:t>
            </a:r>
            <a:r>
              <a:rPr lang="ru-RU" sz="1200" b="1" dirty="0" err="1">
                <a:solidFill>
                  <a:schemeClr val="bg1">
                    <a:lumMod val="50000"/>
                  </a:schemeClr>
                </a:solidFill>
              </a:rPr>
              <a:t>млн.руб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федеральный бюджет</a:t>
            </a:r>
          </a:p>
          <a:p>
            <a:pPr algn="r"/>
            <a:endParaRPr lang="ru-RU" sz="6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1000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студентов, прошедших обучение</a:t>
            </a:r>
          </a:p>
          <a:p>
            <a:pPr algn="r"/>
            <a:endParaRPr lang="ru-RU" sz="6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39 </a:t>
            </a:r>
          </a:p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соглашений с партнерами-работодателями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16200000">
            <a:off x="1603450" y="4066130"/>
            <a:ext cx="0" cy="10436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41000"/>
                    </a14:imgEffect>
                    <a14:imgEffect>
                      <a14:brightnessContrast brigh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68" y="4731563"/>
            <a:ext cx="323752" cy="21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5846037" y="2278596"/>
            <a:ext cx="3910539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ПОВАРСКОЕ ДЕЛО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46037" y="2611739"/>
            <a:ext cx="3910539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КОНДИТЕРСКОЕ ДЕЛО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46037" y="2944882"/>
            <a:ext cx="3910539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РЕСТОРАННЫЙ СЕРВИС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627784" y="2186449"/>
            <a:ext cx="864096" cy="864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60327" y="2017172"/>
            <a:ext cx="2293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ОТКРЫТЫ МАСТЕРСКИЕ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796136" y="2186449"/>
            <a:ext cx="2956502" cy="87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4128" y="393990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</a:rPr>
              <a:t>340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3659" y="3999940"/>
            <a:ext cx="21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граждан РФ, </a:t>
            </a:r>
            <a:r>
              <a:rPr lang="ru-RU" sz="1200" b="1" dirty="0">
                <a:solidFill>
                  <a:srgbClr val="002060"/>
                </a:solidFill>
              </a:rPr>
              <a:t>прошедших обучение по всем видам образовательных программ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2755DD3-2BAA-CB58-F94F-2BCA85E76A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72" y="1162795"/>
            <a:ext cx="1568730" cy="5566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EC50FAF-7DAF-9B63-5E88-482C0F87DC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42" y="1059582"/>
            <a:ext cx="742990" cy="74299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-2851" y="984569"/>
            <a:ext cx="2342603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ПОВЫШЕНИЕ КОНКУРЕНТОСПОСОБНОСТИ ПРОФЕССИОНАЛЬНОГО ОБРАЗОВАНИЯ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46037" y="3278025"/>
            <a:ext cx="3910539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БУХГАЛТЕРСКИЙ УЧЕТ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63901" y="3619290"/>
            <a:ext cx="3910539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ХЛЕБОПЕЧЕНИЕ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/>
          <a:stretch/>
        </p:blipFill>
        <p:spPr>
          <a:xfrm>
            <a:off x="2836322" y="2413772"/>
            <a:ext cx="2644903" cy="24567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38457" y="1309864"/>
            <a:ext cx="112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СОЗДАНИЕ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2019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год</a:t>
            </a:r>
            <a:endParaRPr lang="en-US" sz="1200" b="1" dirty="0">
              <a:solidFill>
                <a:srgbClr val="002060"/>
              </a:solidFill>
            </a:endParaRPr>
          </a:p>
          <a:p>
            <a:pPr algn="r"/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526DE84-01FF-906E-1AFD-59704F497C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09"/>
          <a:stretch/>
        </p:blipFill>
        <p:spPr>
          <a:xfrm>
            <a:off x="2569185" y="1326388"/>
            <a:ext cx="778679" cy="74130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551120" y="51470"/>
            <a:ext cx="7566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СРЕДНЕЕ ПРОФЕССИОНАЛЬНОЕ ОБРАЗОВАНИЕ ЯРОСЛАВСКОЙ </a:t>
            </a:r>
            <a:r>
              <a:rPr lang="ru-RU" sz="1200" b="1" dirty="0" smtClean="0">
                <a:solidFill>
                  <a:schemeClr val="bg1"/>
                </a:solidFill>
              </a:rPr>
              <a:t>ОБЛАСТИ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29757" y="267494"/>
            <a:ext cx="6778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РЕГИОНАЛЬНЫЙ ПРОЕКТ «МОЛОДЫЕ ПРОФЕССИОНАЛЫ</a:t>
            </a:r>
            <a:r>
              <a:rPr lang="ru-RU" sz="1600" b="1" dirty="0" smtClean="0">
                <a:solidFill>
                  <a:schemeClr val="bg1"/>
                </a:solidFill>
              </a:rPr>
              <a:t>». МАСТЕРСКИЕ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6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843808" y="2612938"/>
            <a:ext cx="2512247" cy="16032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" y="2944"/>
            <a:ext cx="352895" cy="6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824" y="82435"/>
            <a:ext cx="12961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ОБЛАСТИ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2360" y="699542"/>
            <a:ext cx="655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480"/>
                </a:solidFill>
              </a:rPr>
              <a:t>ГПОУ ЯО ЯРОСЛАВСКИЙ ТОРГОВО-ЭКОНОМИЧЕСКИЙ КОЛЛЕДЖ</a:t>
            </a:r>
            <a:endParaRPr lang="ru-RU" sz="1600" b="1" dirty="0">
              <a:solidFill>
                <a:srgbClr val="00348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-2851" y="984569"/>
            <a:ext cx="2342603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ПРОЕКТ МАСТЕРСКИЕ</a:t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ПО 5 НАПРАВЛЕНИЯМ ПРОФЕССИЙ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>
            <a:off x="629348" y="321714"/>
            <a:ext cx="0" cy="10436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80" y="1067062"/>
            <a:ext cx="1328341" cy="72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87" y="1111032"/>
            <a:ext cx="621485" cy="62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499992" y="1061323"/>
            <a:ext cx="163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ytek@yarregion.ru</a:t>
            </a:r>
          </a:p>
          <a:p>
            <a:pPr algn="r"/>
            <a:r>
              <a:rPr lang="en-US" sz="1200" b="1" dirty="0" smtClean="0">
                <a:solidFill>
                  <a:srgbClr val="002060"/>
                </a:solidFill>
              </a:rPr>
              <a:t>8(4852) </a:t>
            </a:r>
            <a:r>
              <a:rPr lang="ru-RU" sz="1200" b="1" dirty="0">
                <a:solidFill>
                  <a:srgbClr val="002060"/>
                </a:solidFill>
              </a:rPr>
              <a:t>48-17-12</a:t>
            </a:r>
            <a:endParaRPr lang="en-US" sz="1200" b="1" dirty="0">
              <a:solidFill>
                <a:srgbClr val="002060"/>
              </a:solidFill>
            </a:endParaRPr>
          </a:p>
          <a:p>
            <a:pPr algn="r"/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031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693439"/>
            <a:ext cx="228247" cy="2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14649" y="1707654"/>
            <a:ext cx="2153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Вторая главная задача специалистов и управленцев</a:t>
            </a:r>
          </a:p>
          <a:p>
            <a:pPr algn="r"/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50 </a:t>
            </a:r>
            <a:r>
              <a:rPr lang="ru-RU" sz="1200" b="1" dirty="0" err="1" smtClean="0">
                <a:solidFill>
                  <a:schemeClr val="bg1">
                    <a:lumMod val="50000"/>
                  </a:schemeClr>
                </a:solidFill>
              </a:rPr>
              <a:t>млн.руб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вложения региона</a:t>
            </a:r>
          </a:p>
          <a:p>
            <a:pPr algn="r"/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150 </a:t>
            </a:r>
            <a:r>
              <a:rPr lang="ru-RU" sz="1200" b="1" dirty="0" err="1" smtClean="0">
                <a:solidFill>
                  <a:schemeClr val="bg1">
                    <a:lumMod val="50000"/>
                  </a:schemeClr>
                </a:solidFill>
              </a:rPr>
              <a:t>млн.руб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вложения федерации</a:t>
            </a:r>
          </a:p>
          <a:p>
            <a:pPr algn="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150</a:t>
            </a:r>
            <a:b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предприятий региона участвуют в проекте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16200000">
            <a:off x="1601883" y="4099585"/>
            <a:ext cx="0" cy="10436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41000"/>
                    </a14:imgEffect>
                    <a14:imgEffect>
                      <a14:brightnessContrast brigh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68" y="4731563"/>
            <a:ext cx="323752" cy="21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5796136" y="2355726"/>
            <a:ext cx="3910539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ПАРИКМАХЕР ШИРОКОГО ПРОФИЛЯ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46037" y="2706158"/>
            <a:ext cx="3910539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ПОВАР И КОНДИТЕР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53968" y="3123984"/>
            <a:ext cx="3910539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СВАРЩИК</a:t>
            </a:r>
            <a:endParaRPr lang="ru-RU" sz="12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9" r="5427" b="6080"/>
          <a:stretch/>
        </p:blipFill>
        <p:spPr bwMode="auto">
          <a:xfrm>
            <a:off x="2647970" y="2578251"/>
            <a:ext cx="2659400" cy="166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2627784" y="2186449"/>
            <a:ext cx="864096" cy="864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60327" y="2017172"/>
            <a:ext cx="2293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ОТКРЫТЫ МАСТЕРСКИЕ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796136" y="2186449"/>
            <a:ext cx="2956502" cy="87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4128" y="3939902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340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3659" y="3999940"/>
            <a:ext cx="2149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тексттексттексттексттексттексттексттексттексттексттексттексттексттексттекс</a:t>
            </a:r>
            <a:endParaRPr lang="ru-RU" sz="1200" b="1" dirty="0">
              <a:solidFill>
                <a:srgbClr val="002060"/>
              </a:solidFill>
            </a:endParaRPr>
          </a:p>
          <a:p>
            <a:pPr algn="ctr"/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1120" y="51470"/>
            <a:ext cx="7566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СРЕДНЕЕ ПРОФЕССИОНАЛЬНОЕ ОБРАЗОВАНИЕ ЯРОСЛАВСКОЙ </a:t>
            </a:r>
            <a:r>
              <a:rPr lang="ru-RU" sz="1200" b="1" dirty="0" smtClean="0">
                <a:solidFill>
                  <a:schemeClr val="bg1"/>
                </a:solidFill>
              </a:rPr>
              <a:t>ОБЛАСТИ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29757" y="267494"/>
            <a:ext cx="6778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РЕГИОНАЛЬНЫЙ ПРОЕКТ «МОЛОДЫЕ ПРОФЕССИОНАЛЫ</a:t>
            </a:r>
            <a:r>
              <a:rPr lang="ru-RU" sz="1600" b="1" dirty="0" smtClean="0">
                <a:solidFill>
                  <a:schemeClr val="bg1"/>
                </a:solidFill>
              </a:rPr>
              <a:t>». МАСТЕРСКИЕ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060479" y="3295819"/>
            <a:ext cx="2512247" cy="16032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" y="2944"/>
            <a:ext cx="352895" cy="6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824" y="82435"/>
            <a:ext cx="12961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b="1" dirty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900" b="1" dirty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900" b="1" dirty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9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3768" y="865044"/>
            <a:ext cx="655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03480"/>
                </a:solidFill>
              </a:rPr>
              <a:t>ЦЕНТР ОПЕРЕЖАЮЩЕЙ ПРОФЕССИОНАЛЬНОЙ </a:t>
            </a:r>
            <a:r>
              <a:rPr lang="ru-RU" sz="1600" b="1" dirty="0" smtClean="0">
                <a:solidFill>
                  <a:srgbClr val="003480"/>
                </a:solidFill>
              </a:rPr>
              <a:t>ПОДГОТОВКИ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-2851" y="984569"/>
            <a:ext cx="2342603" cy="581186"/>
          </a:xfrm>
          <a:prstGeom prst="round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КООРДИНАЦИЯ РЕСУРСОВ ЯО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В ЦЕЛЯХ ОПЕРЕЖАЮЩЕЙ ПОДГОТОВКИ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627784" y="1898417"/>
            <a:ext cx="864096" cy="864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60327" y="1729140"/>
            <a:ext cx="194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КЛЮЧЕВЫЕ ЦИФРЫ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512955" y="1912904"/>
            <a:ext cx="3451533" cy="864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99917" y="201246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8179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84289" y="199236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2167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>
            <a:off x="629348" y="321714"/>
            <a:ext cx="0" cy="10436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73308" y="2495422"/>
            <a:ext cx="192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принявших участие в профориентационных мероприятиях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59326" y="2495422"/>
            <a:ext cx="217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прошедших обучение по программам опережающей подготовки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36764"/>
            <a:ext cx="1176948" cy="64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881666" y="1205339"/>
            <a:ext cx="163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2060"/>
                </a:solidFill>
              </a:rPr>
              <a:t>copp76@copp76.ru</a:t>
            </a:r>
          </a:p>
          <a:p>
            <a:pPr algn="r"/>
            <a:r>
              <a:rPr lang="en-US" sz="1200" b="1" dirty="0">
                <a:solidFill>
                  <a:srgbClr val="002060"/>
                </a:solidFill>
              </a:rPr>
              <a:t>8(4852) 60</a:t>
            </a:r>
            <a:r>
              <a:rPr lang="ru-RU" sz="1200" b="1" dirty="0">
                <a:solidFill>
                  <a:srgbClr val="002060"/>
                </a:solidFill>
              </a:rPr>
              <a:t>-</a:t>
            </a:r>
            <a:r>
              <a:rPr lang="en-US" sz="1200" b="1" dirty="0">
                <a:solidFill>
                  <a:srgbClr val="002060"/>
                </a:solidFill>
              </a:rPr>
              <a:t>74</a:t>
            </a:r>
            <a:r>
              <a:rPr lang="ru-RU" sz="1200" b="1" dirty="0">
                <a:solidFill>
                  <a:srgbClr val="002060"/>
                </a:solidFill>
              </a:rPr>
              <a:t>-</a:t>
            </a:r>
            <a:r>
              <a:rPr lang="en-US" sz="1200" b="1" dirty="0">
                <a:solidFill>
                  <a:srgbClr val="002060"/>
                </a:solidFill>
              </a:rPr>
              <a:t>25</a:t>
            </a:r>
          </a:p>
          <a:p>
            <a:pPr algn="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93885" y="3305311"/>
            <a:ext cx="2512247" cy="16032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693439"/>
            <a:ext cx="228247" cy="2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58665" y="1710354"/>
            <a:ext cx="215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 выявление потребностей в подготовке кадров для экономики региона</a:t>
            </a:r>
          </a:p>
          <a:p>
            <a:pPr algn="r"/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создание единой образовательной среды на Цифровой платформе ЦОПП </a:t>
            </a:r>
          </a:p>
          <a:p>
            <a:pPr algn="r"/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консолидация общественно-профессиональных сообществ региона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16200000">
            <a:off x="1601883" y="4099585"/>
            <a:ext cx="0" cy="10436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41000"/>
                    </a14:imgEffect>
                    <a14:imgEffect>
                      <a14:brightnessContrast brigh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68" y="4731563"/>
            <a:ext cx="323752" cy="21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28AFA6C-5FBD-88CA-B29D-DC36B0A7D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03598"/>
            <a:ext cx="653022" cy="59731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DBBCE53-3557-A0C8-2613-EE4E2AF1564B}"/>
              </a:ext>
            </a:extLst>
          </p:cNvPr>
          <p:cNvSpPr txBox="1"/>
          <p:nvPr/>
        </p:nvSpPr>
        <p:spPr>
          <a:xfrm>
            <a:off x="3441506" y="1205339"/>
            <a:ext cx="163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год создания</a:t>
            </a:r>
            <a:endParaRPr lang="ru-RU" sz="1200" b="1" dirty="0">
              <a:solidFill>
                <a:srgbClr val="002060"/>
              </a:solidFill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2021</a:t>
            </a:r>
            <a:endParaRPr lang="en-US" sz="1200" b="1" dirty="0">
              <a:solidFill>
                <a:srgbClr val="002060"/>
              </a:solidFill>
            </a:endParaRPr>
          </a:p>
          <a:p>
            <a:pPr algn="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4BA2E58-6E14-0371-48DF-885154144C5E}"/>
              </a:ext>
            </a:extLst>
          </p:cNvPr>
          <p:cNvSpPr txBox="1"/>
          <p:nvPr/>
        </p:nvSpPr>
        <p:spPr>
          <a:xfrm>
            <a:off x="-180528" y="3992041"/>
            <a:ext cx="25922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вложения региона - 15 </a:t>
            </a: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</a:rPr>
              <a:t>млн.руб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r"/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вложения федерации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19,7 </a:t>
            </a: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</a:rPr>
              <a:t>млн.руб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algn="r"/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средства Сбербанка - 40 </a:t>
            </a:r>
            <a:r>
              <a:rPr lang="ru-RU" sz="1100" b="1" dirty="0" err="1">
                <a:solidFill>
                  <a:schemeClr val="bg1">
                    <a:lumMod val="50000"/>
                  </a:schemeClr>
                </a:solidFill>
              </a:rPr>
              <a:t>млн.руб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A3EA03-C5C8-8E90-54A5-1A09C85E4C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"/>
          <a:stretch/>
        </p:blipFill>
        <p:spPr>
          <a:xfrm>
            <a:off x="3050116" y="3295819"/>
            <a:ext cx="2523453" cy="16273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8C4B2C9-ABC9-3996-EDFD-56737870A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1684" r="19157"/>
          <a:stretch/>
        </p:blipFill>
        <p:spPr bwMode="auto">
          <a:xfrm>
            <a:off x="6087665" y="3307280"/>
            <a:ext cx="2512247" cy="15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044542D-9D03-8528-A05F-55F8A12BF4E0}"/>
              </a:ext>
            </a:extLst>
          </p:cNvPr>
          <p:cNvSpPr txBox="1"/>
          <p:nvPr/>
        </p:nvSpPr>
        <p:spPr>
          <a:xfrm>
            <a:off x="7466611" y="199236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4E4DDA0-AD2B-0EA2-AD0E-7EC9FE8CD814}"/>
              </a:ext>
            </a:extLst>
          </p:cNvPr>
          <p:cNvSpPr txBox="1"/>
          <p:nvPr/>
        </p:nvSpPr>
        <p:spPr>
          <a:xfrm>
            <a:off x="6571966" y="2490709"/>
            <a:ext cx="240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соглашений 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 взаимодействии, 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заключенных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организациями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80990" y="710575"/>
            <a:ext cx="655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3480"/>
                </a:solidFill>
              </a:rPr>
              <a:t>ГПОУ ЯО ЯРОСЛАВСКИЙ ТОРГОВО-ЭКОНОМИЧЕСКИЙ КОЛЛЕДЖ</a:t>
            </a:r>
            <a:endParaRPr lang="ru-RU" sz="1200" b="1" dirty="0">
              <a:solidFill>
                <a:srgbClr val="003480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56CFC97-3A09-6B19-40AA-86A5896819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22" y="1203598"/>
            <a:ext cx="648072" cy="64807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551120" y="51470"/>
            <a:ext cx="7566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СРЕДНЕЕ ПРОФЕССИОНАЛЬНОЕ ОБРАЗОВАНИЕ ЯРОСЛАВСКОЙ </a:t>
            </a:r>
            <a:r>
              <a:rPr lang="ru-RU" sz="1200" b="1" dirty="0" smtClean="0">
                <a:solidFill>
                  <a:schemeClr val="bg1"/>
                </a:solidFill>
              </a:rPr>
              <a:t>ОБЛАСТИ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29757" y="267494"/>
            <a:ext cx="6778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РЕГИОНАЛЬНЫЙ ПРОЕКТ «МОЛОДЫЕ ПРОФЕССИОНАЛЫ</a:t>
            </a:r>
            <a:r>
              <a:rPr lang="ru-RU" sz="1600" b="1" dirty="0" smtClean="0">
                <a:solidFill>
                  <a:schemeClr val="bg1"/>
                </a:solidFill>
              </a:rPr>
              <a:t>». ЦОПП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>
            <a:hlinkClick r:id="rId4" action="ppaction://hlinksldjump"/>
          </p:cNvPr>
          <p:cNvSpPr/>
          <p:nvPr/>
        </p:nvSpPr>
        <p:spPr>
          <a:xfrm>
            <a:off x="8237875" y="4929990"/>
            <a:ext cx="786201" cy="2135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На Главную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71803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607</Words>
  <Application>Microsoft Office PowerPoint</Application>
  <PresentationFormat>Экран (16:9)</PresentationFormat>
  <Paragraphs>248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 Николаевна Новикова</cp:lastModifiedBy>
  <cp:revision>880</cp:revision>
  <cp:lastPrinted>2022-07-01T12:00:52Z</cp:lastPrinted>
  <dcterms:created xsi:type="dcterms:W3CDTF">2019-12-25T08:36:42Z</dcterms:created>
  <dcterms:modified xsi:type="dcterms:W3CDTF">2022-07-04T09:29:02Z</dcterms:modified>
</cp:coreProperties>
</file>