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71" r:id="rId13"/>
    <p:sldId id="262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326F4-2475-5648-BF48-B7310FB55B1F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B6FC15-C6E5-444B-ACAA-3567B39BA94C}">
      <dgm:prSet/>
      <dgm:spPr/>
      <dgm:t>
        <a:bodyPr/>
        <a:lstStyle/>
        <a:p>
          <a:pPr rtl="0"/>
          <a:r>
            <a:rPr lang="ru-RU" dirty="0" smtClean="0"/>
            <a:t>ПУЛ и Матрица назначения коррекционно-развивающих заданий </a:t>
          </a:r>
          <a:endParaRPr lang="ru-RU" dirty="0"/>
        </a:p>
      </dgm:t>
    </dgm:pt>
    <dgm:pt modelId="{A536547D-310F-5645-9F30-5B939ED0C8A4}" type="parTrans" cxnId="{41B2AA20-0BA0-0740-9257-278EF93191CE}">
      <dgm:prSet/>
      <dgm:spPr/>
      <dgm:t>
        <a:bodyPr/>
        <a:lstStyle/>
        <a:p>
          <a:endParaRPr lang="ru-RU"/>
        </a:p>
      </dgm:t>
    </dgm:pt>
    <dgm:pt modelId="{C22482C2-F576-A540-BEAD-9A3270F17401}" type="sibTrans" cxnId="{41B2AA20-0BA0-0740-9257-278EF93191CE}">
      <dgm:prSet/>
      <dgm:spPr/>
      <dgm:t>
        <a:bodyPr/>
        <a:lstStyle/>
        <a:p>
          <a:endParaRPr lang="ru-RU"/>
        </a:p>
      </dgm:t>
    </dgm:pt>
    <dgm:pt modelId="{F6B93D3A-7AFD-2944-AACE-84157956A647}">
      <dgm:prSet/>
      <dgm:spPr/>
      <dgm:t>
        <a:bodyPr/>
        <a:lstStyle/>
        <a:p>
          <a:r>
            <a:rPr lang="ru-RU" dirty="0" smtClean="0"/>
            <a:t>Коррекция и развитие высших психических функций (восприятия, внимания, памяти, мышления, речи, воображения)</a:t>
          </a:r>
          <a:endParaRPr lang="ru-RU" dirty="0"/>
        </a:p>
      </dgm:t>
    </dgm:pt>
    <dgm:pt modelId="{8924BFE2-9C74-0D4C-9787-2C25A82BEB13}" type="parTrans" cxnId="{4AF4A0F8-5891-634E-9B02-B83680086B15}">
      <dgm:prSet/>
      <dgm:spPr/>
      <dgm:t>
        <a:bodyPr/>
        <a:lstStyle/>
        <a:p>
          <a:endParaRPr lang="ru-RU"/>
        </a:p>
      </dgm:t>
    </dgm:pt>
    <dgm:pt modelId="{86343412-7BD7-F84A-8087-A19E39672D00}" type="sibTrans" cxnId="{4AF4A0F8-5891-634E-9B02-B83680086B15}">
      <dgm:prSet/>
      <dgm:spPr/>
      <dgm:t>
        <a:bodyPr/>
        <a:lstStyle/>
        <a:p>
          <a:endParaRPr lang="ru-RU"/>
        </a:p>
      </dgm:t>
    </dgm:pt>
    <dgm:pt modelId="{27A4DE7D-9A6B-1742-9995-E60515495E5E}">
      <dgm:prSet/>
      <dgm:spPr/>
      <dgm:t>
        <a:bodyPr/>
        <a:lstStyle/>
        <a:p>
          <a:r>
            <a:rPr lang="ru-RU" dirty="0" smtClean="0"/>
            <a:t>Коррекция и развитие эмоционально-волевой сферы</a:t>
          </a:r>
          <a:endParaRPr lang="ru-RU" dirty="0"/>
        </a:p>
      </dgm:t>
    </dgm:pt>
    <dgm:pt modelId="{2B91E398-40C4-8340-8F5B-65B3CD26BB13}" type="parTrans" cxnId="{8040C020-0FCC-E94D-A394-0E76AFB8231B}">
      <dgm:prSet/>
      <dgm:spPr/>
      <dgm:t>
        <a:bodyPr/>
        <a:lstStyle/>
        <a:p>
          <a:endParaRPr lang="ru-RU"/>
        </a:p>
      </dgm:t>
    </dgm:pt>
    <dgm:pt modelId="{DB9A6174-B6A4-0D4F-9407-317DEBE4F8A6}" type="sibTrans" cxnId="{8040C020-0FCC-E94D-A394-0E76AFB8231B}">
      <dgm:prSet/>
      <dgm:spPr/>
      <dgm:t>
        <a:bodyPr/>
        <a:lstStyle/>
        <a:p>
          <a:endParaRPr lang="ru-RU"/>
        </a:p>
      </dgm:t>
    </dgm:pt>
    <dgm:pt modelId="{09AF3521-636F-2C4E-888A-77BF432F7435}">
      <dgm:prSet/>
      <dgm:spPr/>
      <dgm:t>
        <a:bodyPr/>
        <a:lstStyle/>
        <a:p>
          <a:r>
            <a:rPr lang="ru-RU" dirty="0" smtClean="0"/>
            <a:t>Коррекция и развитие произвольности и целенаправленности деятельности</a:t>
          </a:r>
          <a:endParaRPr lang="ru-RU" dirty="0"/>
        </a:p>
      </dgm:t>
    </dgm:pt>
    <dgm:pt modelId="{FC71CDF3-FD03-1448-B5A1-DEA244B7ACBB}" type="parTrans" cxnId="{B2A47B89-029E-A04D-9B8A-7DEF5F78A10D}">
      <dgm:prSet/>
      <dgm:spPr/>
      <dgm:t>
        <a:bodyPr/>
        <a:lstStyle/>
        <a:p>
          <a:endParaRPr lang="ru-RU"/>
        </a:p>
      </dgm:t>
    </dgm:pt>
    <dgm:pt modelId="{8A58C8C8-7D2C-A943-9CE0-7BDF6A095238}" type="sibTrans" cxnId="{B2A47B89-029E-A04D-9B8A-7DEF5F78A10D}">
      <dgm:prSet/>
      <dgm:spPr/>
      <dgm:t>
        <a:bodyPr/>
        <a:lstStyle/>
        <a:p>
          <a:endParaRPr lang="ru-RU"/>
        </a:p>
      </dgm:t>
    </dgm:pt>
    <dgm:pt modelId="{DCF4C99F-1E00-5E4D-801C-2E2CBA3D01D9}">
      <dgm:prSet/>
      <dgm:spPr/>
      <dgm:t>
        <a:bodyPr/>
        <a:lstStyle/>
        <a:p>
          <a:r>
            <a:rPr lang="ru-RU" dirty="0" smtClean="0"/>
            <a:t>Коррекционная работа по формированию и развитию картины мира (представлений о себе, мире вокруг и своем месте в нем)</a:t>
          </a:r>
          <a:endParaRPr lang="ru-RU" dirty="0"/>
        </a:p>
      </dgm:t>
    </dgm:pt>
    <dgm:pt modelId="{388D3470-62A2-3346-A451-0A798496B177}" type="parTrans" cxnId="{E2A30810-A572-A54E-AA35-91C478B1761D}">
      <dgm:prSet/>
      <dgm:spPr/>
      <dgm:t>
        <a:bodyPr/>
        <a:lstStyle/>
        <a:p>
          <a:endParaRPr lang="ru-RU"/>
        </a:p>
      </dgm:t>
    </dgm:pt>
    <dgm:pt modelId="{1BBA967F-1E9D-224D-885C-E755ABF94F22}" type="sibTrans" cxnId="{E2A30810-A572-A54E-AA35-91C478B1761D}">
      <dgm:prSet/>
      <dgm:spPr/>
      <dgm:t>
        <a:bodyPr/>
        <a:lstStyle/>
        <a:p>
          <a:endParaRPr lang="ru-RU"/>
        </a:p>
      </dgm:t>
    </dgm:pt>
    <dgm:pt modelId="{2C0E6762-74B5-0745-88D2-B1E75062084C}" type="pres">
      <dgm:prSet presAssocID="{184326F4-2475-5648-BF48-B7310FB55B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72043-2D19-C04A-8E89-6B6300F11467}" type="pres">
      <dgm:prSet presAssocID="{02B6FC15-C6E5-444B-ACAA-3567B39BA94C}" presName="root1" presStyleCnt="0"/>
      <dgm:spPr/>
    </dgm:pt>
    <dgm:pt modelId="{AD3BB662-A2D4-374F-A02A-3F7C765B0C1B}" type="pres">
      <dgm:prSet presAssocID="{02B6FC15-C6E5-444B-ACAA-3567B39BA94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D293C-8C8B-114A-8558-8AE4938FCE0A}" type="pres">
      <dgm:prSet presAssocID="{02B6FC15-C6E5-444B-ACAA-3567B39BA94C}" presName="level2hierChild" presStyleCnt="0"/>
      <dgm:spPr/>
    </dgm:pt>
    <dgm:pt modelId="{971BC710-A53E-6B47-8FAC-D8EC9870F0F7}" type="pres">
      <dgm:prSet presAssocID="{8924BFE2-9C74-0D4C-9787-2C25A82BEB1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4EE0772-A2FF-4F4B-9812-04491E013760}" type="pres">
      <dgm:prSet presAssocID="{8924BFE2-9C74-0D4C-9787-2C25A82BEB1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EFED8E5-7196-DA43-A86E-94D380996082}" type="pres">
      <dgm:prSet presAssocID="{F6B93D3A-7AFD-2944-AACE-84157956A647}" presName="root2" presStyleCnt="0"/>
      <dgm:spPr/>
    </dgm:pt>
    <dgm:pt modelId="{FBF29C1E-7D36-F74C-9E5C-17052899FC1D}" type="pres">
      <dgm:prSet presAssocID="{F6B93D3A-7AFD-2944-AACE-84157956A64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10C2D4-D8A3-BC4A-A397-51A78D9E4275}" type="pres">
      <dgm:prSet presAssocID="{F6B93D3A-7AFD-2944-AACE-84157956A647}" presName="level3hierChild" presStyleCnt="0"/>
      <dgm:spPr/>
    </dgm:pt>
    <dgm:pt modelId="{D2D4075E-CF39-1046-B3EC-CC546FDCA599}" type="pres">
      <dgm:prSet presAssocID="{2B91E398-40C4-8340-8F5B-65B3CD26BB1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7FC950B-292C-4D4C-9E9E-4A6FFFC0680E}" type="pres">
      <dgm:prSet presAssocID="{2B91E398-40C4-8340-8F5B-65B3CD26BB1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13B22A5-40C6-0A4B-B2E3-6233F4486616}" type="pres">
      <dgm:prSet presAssocID="{27A4DE7D-9A6B-1742-9995-E60515495E5E}" presName="root2" presStyleCnt="0"/>
      <dgm:spPr/>
    </dgm:pt>
    <dgm:pt modelId="{9D9D90E4-1237-AD4F-92C9-80F9E41CE56A}" type="pres">
      <dgm:prSet presAssocID="{27A4DE7D-9A6B-1742-9995-E60515495E5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81E27-776C-1E4B-AB85-FF2B7BA0CDA4}" type="pres">
      <dgm:prSet presAssocID="{27A4DE7D-9A6B-1742-9995-E60515495E5E}" presName="level3hierChild" presStyleCnt="0"/>
      <dgm:spPr/>
    </dgm:pt>
    <dgm:pt modelId="{E8FB6C35-781E-B741-A042-65507AC868C3}" type="pres">
      <dgm:prSet presAssocID="{FC71CDF3-FD03-1448-B5A1-DEA244B7ACB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A7103FB-6D24-D341-8162-6E2A75718185}" type="pres">
      <dgm:prSet presAssocID="{FC71CDF3-FD03-1448-B5A1-DEA244B7ACB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2CD36B2-9B62-2049-80DB-F97093E3A8DA}" type="pres">
      <dgm:prSet presAssocID="{09AF3521-636F-2C4E-888A-77BF432F7435}" presName="root2" presStyleCnt="0"/>
      <dgm:spPr/>
    </dgm:pt>
    <dgm:pt modelId="{1ACE4C28-91C1-1640-990A-42C8DBE90F50}" type="pres">
      <dgm:prSet presAssocID="{09AF3521-636F-2C4E-888A-77BF432F743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E15C1-738C-0041-8A5F-75543DD1BA99}" type="pres">
      <dgm:prSet presAssocID="{09AF3521-636F-2C4E-888A-77BF432F7435}" presName="level3hierChild" presStyleCnt="0"/>
      <dgm:spPr/>
    </dgm:pt>
    <dgm:pt modelId="{FF2D84C3-1CAA-B746-8B7A-6473D2A1A1C8}" type="pres">
      <dgm:prSet presAssocID="{388D3470-62A2-3346-A451-0A798496B17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E26D1FF-5C1F-4D4C-973F-101F4A3113CF}" type="pres">
      <dgm:prSet presAssocID="{388D3470-62A2-3346-A451-0A798496B17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67C21BE-AE1C-D34E-9542-B13024569D3C}" type="pres">
      <dgm:prSet presAssocID="{DCF4C99F-1E00-5E4D-801C-2E2CBA3D01D9}" presName="root2" presStyleCnt="0"/>
      <dgm:spPr/>
    </dgm:pt>
    <dgm:pt modelId="{E4D6EDCF-B8BC-7741-9947-783FF77BBAB9}" type="pres">
      <dgm:prSet presAssocID="{DCF4C99F-1E00-5E4D-801C-2E2CBA3D01D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897D5-B8D8-164E-87CE-F186E0E7F9CD}" type="pres">
      <dgm:prSet presAssocID="{DCF4C99F-1E00-5E4D-801C-2E2CBA3D01D9}" presName="level3hierChild" presStyleCnt="0"/>
      <dgm:spPr/>
    </dgm:pt>
  </dgm:ptLst>
  <dgm:cxnLst>
    <dgm:cxn modelId="{3F896005-9D34-5B40-A1E0-605ABE3A55FB}" type="presOf" srcId="{F6B93D3A-7AFD-2944-AACE-84157956A647}" destId="{FBF29C1E-7D36-F74C-9E5C-17052899FC1D}" srcOrd="0" destOrd="0" presId="urn:microsoft.com/office/officeart/2008/layout/HorizontalMultiLevelHierarchy"/>
    <dgm:cxn modelId="{DC93ABB1-E9FB-5B42-AC03-CC09194757D7}" type="presOf" srcId="{8924BFE2-9C74-0D4C-9787-2C25A82BEB13}" destId="{971BC710-A53E-6B47-8FAC-D8EC9870F0F7}" srcOrd="0" destOrd="0" presId="urn:microsoft.com/office/officeart/2008/layout/HorizontalMultiLevelHierarchy"/>
    <dgm:cxn modelId="{1A1366BE-AC2C-EA4E-A5BF-896304FF6BF6}" type="presOf" srcId="{388D3470-62A2-3346-A451-0A798496B177}" destId="{1E26D1FF-5C1F-4D4C-973F-101F4A3113CF}" srcOrd="1" destOrd="0" presId="urn:microsoft.com/office/officeart/2008/layout/HorizontalMultiLevelHierarchy"/>
    <dgm:cxn modelId="{41B2AA20-0BA0-0740-9257-278EF93191CE}" srcId="{184326F4-2475-5648-BF48-B7310FB55B1F}" destId="{02B6FC15-C6E5-444B-ACAA-3567B39BA94C}" srcOrd="0" destOrd="0" parTransId="{A536547D-310F-5645-9F30-5B939ED0C8A4}" sibTransId="{C22482C2-F576-A540-BEAD-9A3270F17401}"/>
    <dgm:cxn modelId="{B2A47B89-029E-A04D-9B8A-7DEF5F78A10D}" srcId="{02B6FC15-C6E5-444B-ACAA-3567B39BA94C}" destId="{09AF3521-636F-2C4E-888A-77BF432F7435}" srcOrd="2" destOrd="0" parTransId="{FC71CDF3-FD03-1448-B5A1-DEA244B7ACBB}" sibTransId="{8A58C8C8-7D2C-A943-9CE0-7BDF6A095238}"/>
    <dgm:cxn modelId="{CC3DAC64-D6B0-4445-A1E3-95E2674F8D95}" type="presOf" srcId="{184326F4-2475-5648-BF48-B7310FB55B1F}" destId="{2C0E6762-74B5-0745-88D2-B1E75062084C}" srcOrd="0" destOrd="0" presId="urn:microsoft.com/office/officeart/2008/layout/HorizontalMultiLevelHierarchy"/>
    <dgm:cxn modelId="{5C7090F7-78FA-FC40-96CC-AC23F8382DD7}" type="presOf" srcId="{27A4DE7D-9A6B-1742-9995-E60515495E5E}" destId="{9D9D90E4-1237-AD4F-92C9-80F9E41CE56A}" srcOrd="0" destOrd="0" presId="urn:microsoft.com/office/officeart/2008/layout/HorizontalMultiLevelHierarchy"/>
    <dgm:cxn modelId="{0EDA3005-5E24-2A42-AA38-995B668810F9}" type="presOf" srcId="{FC71CDF3-FD03-1448-B5A1-DEA244B7ACBB}" destId="{E8FB6C35-781E-B741-A042-65507AC868C3}" srcOrd="0" destOrd="0" presId="urn:microsoft.com/office/officeart/2008/layout/HorizontalMultiLevelHierarchy"/>
    <dgm:cxn modelId="{8040C020-0FCC-E94D-A394-0E76AFB8231B}" srcId="{02B6FC15-C6E5-444B-ACAA-3567B39BA94C}" destId="{27A4DE7D-9A6B-1742-9995-E60515495E5E}" srcOrd="1" destOrd="0" parTransId="{2B91E398-40C4-8340-8F5B-65B3CD26BB13}" sibTransId="{DB9A6174-B6A4-0D4F-9407-317DEBE4F8A6}"/>
    <dgm:cxn modelId="{F6DD1DA6-BE02-AE45-9FF9-07D19CB8DE93}" type="presOf" srcId="{09AF3521-636F-2C4E-888A-77BF432F7435}" destId="{1ACE4C28-91C1-1640-990A-42C8DBE90F50}" srcOrd="0" destOrd="0" presId="urn:microsoft.com/office/officeart/2008/layout/HorizontalMultiLevelHierarchy"/>
    <dgm:cxn modelId="{02A8DBBB-0713-604B-9FFF-93318FB9AB14}" type="presOf" srcId="{2B91E398-40C4-8340-8F5B-65B3CD26BB13}" destId="{D2D4075E-CF39-1046-B3EC-CC546FDCA599}" srcOrd="0" destOrd="0" presId="urn:microsoft.com/office/officeart/2008/layout/HorizontalMultiLevelHierarchy"/>
    <dgm:cxn modelId="{52602D21-4E03-5A41-949F-A86EE1F6CB2A}" type="presOf" srcId="{388D3470-62A2-3346-A451-0A798496B177}" destId="{FF2D84C3-1CAA-B746-8B7A-6473D2A1A1C8}" srcOrd="0" destOrd="0" presId="urn:microsoft.com/office/officeart/2008/layout/HorizontalMultiLevelHierarchy"/>
    <dgm:cxn modelId="{4AF4A0F8-5891-634E-9B02-B83680086B15}" srcId="{02B6FC15-C6E5-444B-ACAA-3567B39BA94C}" destId="{F6B93D3A-7AFD-2944-AACE-84157956A647}" srcOrd="0" destOrd="0" parTransId="{8924BFE2-9C74-0D4C-9787-2C25A82BEB13}" sibTransId="{86343412-7BD7-F84A-8087-A19E39672D00}"/>
    <dgm:cxn modelId="{31B52DB6-C783-8F48-9C6F-AE267F887D13}" type="presOf" srcId="{02B6FC15-C6E5-444B-ACAA-3567B39BA94C}" destId="{AD3BB662-A2D4-374F-A02A-3F7C765B0C1B}" srcOrd="0" destOrd="0" presId="urn:microsoft.com/office/officeart/2008/layout/HorizontalMultiLevelHierarchy"/>
    <dgm:cxn modelId="{12E36E51-27C5-CF45-A475-6502DBFADE94}" type="presOf" srcId="{2B91E398-40C4-8340-8F5B-65B3CD26BB13}" destId="{77FC950B-292C-4D4C-9E9E-4A6FFFC0680E}" srcOrd="1" destOrd="0" presId="urn:microsoft.com/office/officeart/2008/layout/HorizontalMultiLevelHierarchy"/>
    <dgm:cxn modelId="{0F344E9C-E7A6-D04D-9B6E-5011B7EE9F22}" type="presOf" srcId="{8924BFE2-9C74-0D4C-9787-2C25A82BEB13}" destId="{44EE0772-A2FF-4F4B-9812-04491E013760}" srcOrd="1" destOrd="0" presId="urn:microsoft.com/office/officeart/2008/layout/HorizontalMultiLevelHierarchy"/>
    <dgm:cxn modelId="{EF97ED61-FB74-5A4F-B27C-EC5F2607E692}" type="presOf" srcId="{FC71CDF3-FD03-1448-B5A1-DEA244B7ACBB}" destId="{BA7103FB-6D24-D341-8162-6E2A75718185}" srcOrd="1" destOrd="0" presId="urn:microsoft.com/office/officeart/2008/layout/HorizontalMultiLevelHierarchy"/>
    <dgm:cxn modelId="{E2A30810-A572-A54E-AA35-91C478B1761D}" srcId="{02B6FC15-C6E5-444B-ACAA-3567B39BA94C}" destId="{DCF4C99F-1E00-5E4D-801C-2E2CBA3D01D9}" srcOrd="3" destOrd="0" parTransId="{388D3470-62A2-3346-A451-0A798496B177}" sibTransId="{1BBA967F-1E9D-224D-885C-E755ABF94F22}"/>
    <dgm:cxn modelId="{02668339-772A-324C-A898-597F69B4A520}" type="presOf" srcId="{DCF4C99F-1E00-5E4D-801C-2E2CBA3D01D9}" destId="{E4D6EDCF-B8BC-7741-9947-783FF77BBAB9}" srcOrd="0" destOrd="0" presId="urn:microsoft.com/office/officeart/2008/layout/HorizontalMultiLevelHierarchy"/>
    <dgm:cxn modelId="{9B401804-EAB3-7840-9738-E84D11D2D096}" type="presParOf" srcId="{2C0E6762-74B5-0745-88D2-B1E75062084C}" destId="{94172043-2D19-C04A-8E89-6B6300F11467}" srcOrd="0" destOrd="0" presId="urn:microsoft.com/office/officeart/2008/layout/HorizontalMultiLevelHierarchy"/>
    <dgm:cxn modelId="{547A309C-44C3-5149-A0D3-18391214B547}" type="presParOf" srcId="{94172043-2D19-C04A-8E89-6B6300F11467}" destId="{AD3BB662-A2D4-374F-A02A-3F7C765B0C1B}" srcOrd="0" destOrd="0" presId="urn:microsoft.com/office/officeart/2008/layout/HorizontalMultiLevelHierarchy"/>
    <dgm:cxn modelId="{0A623948-15F3-394E-8D65-A18B62644F25}" type="presParOf" srcId="{94172043-2D19-C04A-8E89-6B6300F11467}" destId="{AE0D293C-8C8B-114A-8558-8AE4938FCE0A}" srcOrd="1" destOrd="0" presId="urn:microsoft.com/office/officeart/2008/layout/HorizontalMultiLevelHierarchy"/>
    <dgm:cxn modelId="{6B291C81-4366-AB44-80B4-35B15F2A3630}" type="presParOf" srcId="{AE0D293C-8C8B-114A-8558-8AE4938FCE0A}" destId="{971BC710-A53E-6B47-8FAC-D8EC9870F0F7}" srcOrd="0" destOrd="0" presId="urn:microsoft.com/office/officeart/2008/layout/HorizontalMultiLevelHierarchy"/>
    <dgm:cxn modelId="{EE6D977D-A1B3-E745-A563-F6462558D478}" type="presParOf" srcId="{971BC710-A53E-6B47-8FAC-D8EC9870F0F7}" destId="{44EE0772-A2FF-4F4B-9812-04491E013760}" srcOrd="0" destOrd="0" presId="urn:microsoft.com/office/officeart/2008/layout/HorizontalMultiLevelHierarchy"/>
    <dgm:cxn modelId="{E5EC076F-D8E6-B94B-904C-783D7A330B93}" type="presParOf" srcId="{AE0D293C-8C8B-114A-8558-8AE4938FCE0A}" destId="{1EFED8E5-7196-DA43-A86E-94D380996082}" srcOrd="1" destOrd="0" presId="urn:microsoft.com/office/officeart/2008/layout/HorizontalMultiLevelHierarchy"/>
    <dgm:cxn modelId="{F4556274-92C8-9D4C-9BB6-078E2265066B}" type="presParOf" srcId="{1EFED8E5-7196-DA43-A86E-94D380996082}" destId="{FBF29C1E-7D36-F74C-9E5C-17052899FC1D}" srcOrd="0" destOrd="0" presId="urn:microsoft.com/office/officeart/2008/layout/HorizontalMultiLevelHierarchy"/>
    <dgm:cxn modelId="{B20F69EE-F900-4549-9153-A3B4C6399EB1}" type="presParOf" srcId="{1EFED8E5-7196-DA43-A86E-94D380996082}" destId="{ED10C2D4-D8A3-BC4A-A397-51A78D9E4275}" srcOrd="1" destOrd="0" presId="urn:microsoft.com/office/officeart/2008/layout/HorizontalMultiLevelHierarchy"/>
    <dgm:cxn modelId="{4176A4E7-44AB-EF4B-841B-A5C3ED412489}" type="presParOf" srcId="{AE0D293C-8C8B-114A-8558-8AE4938FCE0A}" destId="{D2D4075E-CF39-1046-B3EC-CC546FDCA599}" srcOrd="2" destOrd="0" presId="urn:microsoft.com/office/officeart/2008/layout/HorizontalMultiLevelHierarchy"/>
    <dgm:cxn modelId="{7FF9EFFA-5EB7-7449-9B4A-96DEA584040C}" type="presParOf" srcId="{D2D4075E-CF39-1046-B3EC-CC546FDCA599}" destId="{77FC950B-292C-4D4C-9E9E-4A6FFFC0680E}" srcOrd="0" destOrd="0" presId="urn:microsoft.com/office/officeart/2008/layout/HorizontalMultiLevelHierarchy"/>
    <dgm:cxn modelId="{5C43261C-2565-8A4C-BABB-D56C9535980E}" type="presParOf" srcId="{AE0D293C-8C8B-114A-8558-8AE4938FCE0A}" destId="{A13B22A5-40C6-0A4B-B2E3-6233F4486616}" srcOrd="3" destOrd="0" presId="urn:microsoft.com/office/officeart/2008/layout/HorizontalMultiLevelHierarchy"/>
    <dgm:cxn modelId="{6BFA68A7-CCCE-9E4A-9C9D-E20959076108}" type="presParOf" srcId="{A13B22A5-40C6-0A4B-B2E3-6233F4486616}" destId="{9D9D90E4-1237-AD4F-92C9-80F9E41CE56A}" srcOrd="0" destOrd="0" presId="urn:microsoft.com/office/officeart/2008/layout/HorizontalMultiLevelHierarchy"/>
    <dgm:cxn modelId="{1F3E6537-C495-D141-A5A9-30DD170B3483}" type="presParOf" srcId="{A13B22A5-40C6-0A4B-B2E3-6233F4486616}" destId="{F4181E27-776C-1E4B-AB85-FF2B7BA0CDA4}" srcOrd="1" destOrd="0" presId="urn:microsoft.com/office/officeart/2008/layout/HorizontalMultiLevelHierarchy"/>
    <dgm:cxn modelId="{63E07588-9FBB-3744-94BE-EA1C0C500066}" type="presParOf" srcId="{AE0D293C-8C8B-114A-8558-8AE4938FCE0A}" destId="{E8FB6C35-781E-B741-A042-65507AC868C3}" srcOrd="4" destOrd="0" presId="urn:microsoft.com/office/officeart/2008/layout/HorizontalMultiLevelHierarchy"/>
    <dgm:cxn modelId="{B07CCFC1-B250-4D43-B944-512484F3AAE7}" type="presParOf" srcId="{E8FB6C35-781E-B741-A042-65507AC868C3}" destId="{BA7103FB-6D24-D341-8162-6E2A75718185}" srcOrd="0" destOrd="0" presId="urn:microsoft.com/office/officeart/2008/layout/HorizontalMultiLevelHierarchy"/>
    <dgm:cxn modelId="{A1561EBC-55F0-AD47-8525-C2360D12658B}" type="presParOf" srcId="{AE0D293C-8C8B-114A-8558-8AE4938FCE0A}" destId="{22CD36B2-9B62-2049-80DB-F97093E3A8DA}" srcOrd="5" destOrd="0" presId="urn:microsoft.com/office/officeart/2008/layout/HorizontalMultiLevelHierarchy"/>
    <dgm:cxn modelId="{79608877-6E7F-A34C-B527-A6B0CB4FC441}" type="presParOf" srcId="{22CD36B2-9B62-2049-80DB-F97093E3A8DA}" destId="{1ACE4C28-91C1-1640-990A-42C8DBE90F50}" srcOrd="0" destOrd="0" presId="urn:microsoft.com/office/officeart/2008/layout/HorizontalMultiLevelHierarchy"/>
    <dgm:cxn modelId="{3C72083C-D66E-524B-A6AA-9707BA6E06E4}" type="presParOf" srcId="{22CD36B2-9B62-2049-80DB-F97093E3A8DA}" destId="{CC0E15C1-738C-0041-8A5F-75543DD1BA99}" srcOrd="1" destOrd="0" presId="urn:microsoft.com/office/officeart/2008/layout/HorizontalMultiLevelHierarchy"/>
    <dgm:cxn modelId="{FA298582-D561-5345-AB34-5196EF524DC2}" type="presParOf" srcId="{AE0D293C-8C8B-114A-8558-8AE4938FCE0A}" destId="{FF2D84C3-1CAA-B746-8B7A-6473D2A1A1C8}" srcOrd="6" destOrd="0" presId="urn:microsoft.com/office/officeart/2008/layout/HorizontalMultiLevelHierarchy"/>
    <dgm:cxn modelId="{6FFE371C-6610-BD49-AFB2-51CBEF659A95}" type="presParOf" srcId="{FF2D84C3-1CAA-B746-8B7A-6473D2A1A1C8}" destId="{1E26D1FF-5C1F-4D4C-973F-101F4A3113CF}" srcOrd="0" destOrd="0" presId="urn:microsoft.com/office/officeart/2008/layout/HorizontalMultiLevelHierarchy"/>
    <dgm:cxn modelId="{C969695E-1C03-0C4F-B6D2-55B961BE92D0}" type="presParOf" srcId="{AE0D293C-8C8B-114A-8558-8AE4938FCE0A}" destId="{967C21BE-AE1C-D34E-9542-B13024569D3C}" srcOrd="7" destOrd="0" presId="urn:microsoft.com/office/officeart/2008/layout/HorizontalMultiLevelHierarchy"/>
    <dgm:cxn modelId="{D5B2EF1E-5096-7A4A-9084-31532700F84D}" type="presParOf" srcId="{967C21BE-AE1C-D34E-9542-B13024569D3C}" destId="{E4D6EDCF-B8BC-7741-9947-783FF77BBAB9}" srcOrd="0" destOrd="0" presId="urn:microsoft.com/office/officeart/2008/layout/HorizontalMultiLevelHierarchy"/>
    <dgm:cxn modelId="{1B4A9311-7ECB-8E48-9DD9-6F9723E4E8ED}" type="presParOf" srcId="{967C21BE-AE1C-D34E-9542-B13024569D3C}" destId="{1EC897D5-B8D8-164E-87CE-F186E0E7F9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5AF2E-316F-EB45-9E0C-4C1D04917A50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27357-05A2-A444-BC14-83934F69088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Использование системы коммуникации МЭШ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0D4DD301-EE15-FE42-80BA-EFB272DF1402}" type="parTrans" cxnId="{5753658D-6E8C-3849-B263-98ECAB7492EF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72AF2982-B139-D449-8D08-56438A905E33}" type="sibTrans" cxnId="{5753658D-6E8C-3849-B263-98ECAB7492E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105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06685FD9-B602-4141-AC78-CB17B8BBA865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Решение</a:t>
          </a:r>
          <a:r>
            <a:rPr lang="ru-RU" sz="1100" b="1" cap="none" spc="0" baseline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 проблем дефицита кадровых и учебно-дидактических ресурсов реализации ФГОС общего образования (обучение детей с трудностями в овладении программой) и ФГОС обучающихся с ОВЗ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9B19EBA8-3AB2-A742-A272-D75CAAFAEC45}" type="parTrans" cxnId="{23F02FD0-EC14-1B4B-B541-C62DDF68E79F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C6011845-347E-5343-AA6B-15B6695B5D75}" type="sibTrans" cxnId="{23F02FD0-EC14-1B4B-B541-C62DDF68E79F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AAB17414-D9BC-6047-B2A9-F4E6AC5DA74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Достраивание образовательного контента МЭШ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34C466C1-D219-FB45-9E22-C0034DF9DDDE}" type="parTrans" cxnId="{DA319C24-4730-2040-815D-D6D95162E7B9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15BC0CC1-4C6C-7541-8964-B7851822FABE}" type="sibTrans" cxnId="{DA319C24-4730-2040-815D-D6D95162E7B9}">
      <dgm:prSet custT="1"/>
      <dgm:spPr>
        <a:ln>
          <a:solidFill>
            <a:srgbClr val="376092"/>
          </a:solidFill>
        </a:ln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105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F3BA5C3C-3B17-BE4D-A3EE-9F96D983A67D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Решение задачи обеспечения качества образования в условиях увеличения числа детей с проблемами здоровья, детей с неродным русским языком, детей с темповыми временными трудностями в обучении.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867FB24C-6062-1E44-821F-5C761F65DA69}" type="parTrans" cxnId="{8BA95CC4-0210-8740-A02F-BF44B560DDEC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F1FD1864-D198-994B-A164-B7671B9A036A}" type="sibTrans" cxnId="{8BA95CC4-0210-8740-A02F-BF44B560DDEC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0B993600-5D3E-5542-B2E9-705D737416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Создание нового образовательного контента (пул и матрица назначения  коррекционно-развивающих заданий)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DEE3CECB-01CD-DD46-B0A5-F4C876A68CF3}" type="parTrans" cxnId="{815D20CA-5B85-4144-B00B-820BBA1BE5EF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CF183B5C-510E-AE42-94DB-2505E309EBB8}" type="sibTrans" cxnId="{815D20CA-5B85-4144-B00B-820BBA1BE5EF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BE1AE58D-B206-8C4C-B420-2DCFCD784F15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100" b="1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 Повышение результативности обучения за счет привлечения научно-методических ресурсов коррекционной педагогики и специальной психологии.</a:t>
          </a:r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AE0D3078-F5BB-FB4F-8370-5DDBE88C015A}" type="parTrans" cxnId="{664031EB-B53D-6941-82B1-AFA89FE59252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F5D2C814-3BEC-D346-80E8-E5F449CC7D3D}" type="sibTrans" cxnId="{664031EB-B53D-6941-82B1-AFA89FE59252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C71BAE99-C186-804B-B65F-254C773123BD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1100" b="1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DB6C37D3-839D-924F-9903-E48C64C668F9}" type="parTrans" cxnId="{B7E4E6E8-1542-FE41-85FE-EE5B07B80807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E19B1C50-645D-F346-9803-B81C084FA8E8}" type="sibTrans" cxnId="{B7E4E6E8-1542-FE41-85FE-EE5B07B80807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4000" b="1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gm:t>
    </dgm:pt>
    <dgm:pt modelId="{58CE6F54-3B01-0849-B047-B1ADFA04B20C}" type="pres">
      <dgm:prSet presAssocID="{1D05AF2E-316F-EB45-9E0C-4C1D04917A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9DE3F-4F15-0B4E-B4CC-12CAD9A2FB34}" type="pres">
      <dgm:prSet presAssocID="{47827357-05A2-A444-BC14-83934F69088A}" presName="composite" presStyleCnt="0"/>
      <dgm:spPr/>
    </dgm:pt>
    <dgm:pt modelId="{3C3D671E-BE6B-4440-B79C-4492BB2C0A08}" type="pres">
      <dgm:prSet presAssocID="{47827357-05A2-A444-BC14-83934F6908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D98EF-C72F-1640-AC7E-B6880F675C9B}" type="pres">
      <dgm:prSet presAssocID="{47827357-05A2-A444-BC14-83934F69088A}" presName="parSh" presStyleLbl="node1" presStyleIdx="0" presStyleCnt="3"/>
      <dgm:spPr/>
      <dgm:t>
        <a:bodyPr/>
        <a:lstStyle/>
        <a:p>
          <a:endParaRPr lang="ru-RU"/>
        </a:p>
      </dgm:t>
    </dgm:pt>
    <dgm:pt modelId="{07D71547-0819-D24E-856D-A964BC2E7CE2}" type="pres">
      <dgm:prSet presAssocID="{47827357-05A2-A444-BC14-83934F6908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3E2F-E2CE-DF46-A034-58DDC37580FA}" type="pres">
      <dgm:prSet presAssocID="{72AF2982-B139-D449-8D08-56438A905E33}" presName="sibTrans" presStyleLbl="sibTrans2D1" presStyleIdx="0" presStyleCnt="2" custAng="21332400" custLinFactNeighborX="29959" custLinFactNeighborY="28446"/>
      <dgm:spPr/>
      <dgm:t>
        <a:bodyPr/>
        <a:lstStyle/>
        <a:p>
          <a:endParaRPr lang="ru-RU"/>
        </a:p>
      </dgm:t>
    </dgm:pt>
    <dgm:pt modelId="{065CDC86-4275-AE41-A7FA-C3B829D97FE2}" type="pres">
      <dgm:prSet presAssocID="{72AF2982-B139-D449-8D08-56438A905E33}" presName="connTx" presStyleLbl="sibTrans2D1" presStyleIdx="0" presStyleCnt="2"/>
      <dgm:spPr/>
      <dgm:t>
        <a:bodyPr/>
        <a:lstStyle/>
        <a:p>
          <a:endParaRPr lang="ru-RU"/>
        </a:p>
      </dgm:t>
    </dgm:pt>
    <dgm:pt modelId="{16A3B65A-C8F4-F34C-B6CF-81475FA74FF9}" type="pres">
      <dgm:prSet presAssocID="{AAB17414-D9BC-6047-B2A9-F4E6AC5DA74E}" presName="composite" presStyleCnt="0"/>
      <dgm:spPr/>
    </dgm:pt>
    <dgm:pt modelId="{13F109D9-0D5E-5440-A693-5D65E9590A17}" type="pres">
      <dgm:prSet presAssocID="{AAB17414-D9BC-6047-B2A9-F4E6AC5DA7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FF11-B8A7-7845-8C14-739E78241DB6}" type="pres">
      <dgm:prSet presAssocID="{AAB17414-D9BC-6047-B2A9-F4E6AC5DA74E}" presName="parSh" presStyleLbl="node1" presStyleIdx="1" presStyleCnt="3"/>
      <dgm:spPr/>
      <dgm:t>
        <a:bodyPr/>
        <a:lstStyle/>
        <a:p>
          <a:endParaRPr lang="ru-RU"/>
        </a:p>
      </dgm:t>
    </dgm:pt>
    <dgm:pt modelId="{05EF9264-7D56-B14E-9788-60A37CFFD4F2}" type="pres">
      <dgm:prSet presAssocID="{AAB17414-D9BC-6047-B2A9-F4E6AC5DA74E}" presName="desTx" presStyleLbl="fgAcc1" presStyleIdx="1" presStyleCnt="3" custScaleY="77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5EB16-30DF-1948-9C5A-FBDC4105304F}" type="pres">
      <dgm:prSet presAssocID="{15BC0CC1-4C6C-7541-8964-B7851822FABE}" presName="sibTrans" presStyleLbl="sibTrans2D1" presStyleIdx="1" presStyleCnt="2" custAng="21351633"/>
      <dgm:spPr/>
      <dgm:t>
        <a:bodyPr/>
        <a:lstStyle/>
        <a:p>
          <a:endParaRPr lang="ru-RU"/>
        </a:p>
      </dgm:t>
    </dgm:pt>
    <dgm:pt modelId="{7C830DF3-6958-5E41-9D21-6FDCFC4426E7}" type="pres">
      <dgm:prSet presAssocID="{15BC0CC1-4C6C-7541-8964-B7851822FABE}" presName="connTx" presStyleLbl="sibTrans2D1" presStyleIdx="1" presStyleCnt="2"/>
      <dgm:spPr/>
      <dgm:t>
        <a:bodyPr/>
        <a:lstStyle/>
        <a:p>
          <a:endParaRPr lang="ru-RU"/>
        </a:p>
      </dgm:t>
    </dgm:pt>
    <dgm:pt modelId="{BFA511AC-2C9E-B747-B2F6-A66C46EC1CDA}" type="pres">
      <dgm:prSet presAssocID="{0B993600-5D3E-5542-B2E9-705D73741699}" presName="composite" presStyleCnt="0"/>
      <dgm:spPr/>
    </dgm:pt>
    <dgm:pt modelId="{20BAABFE-910B-F048-BDAB-ED341E93CC37}" type="pres">
      <dgm:prSet presAssocID="{0B993600-5D3E-5542-B2E9-705D7374169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0BF6C-2D05-1D4E-83AB-EB6122F35E37}" type="pres">
      <dgm:prSet presAssocID="{0B993600-5D3E-5542-B2E9-705D73741699}" presName="parSh" presStyleLbl="node1" presStyleIdx="2" presStyleCnt="3"/>
      <dgm:spPr/>
      <dgm:t>
        <a:bodyPr/>
        <a:lstStyle/>
        <a:p>
          <a:endParaRPr lang="ru-RU"/>
        </a:p>
      </dgm:t>
    </dgm:pt>
    <dgm:pt modelId="{47B4C70E-51FA-BF43-AB08-1441D008EB06}" type="pres">
      <dgm:prSet presAssocID="{0B993600-5D3E-5542-B2E9-705D73741699}" presName="desTx" presStyleLbl="fgAcc1" presStyleIdx="2" presStyleCnt="3" custScaleX="113230" custScaleY="56916" custLinFactNeighborX="220" custLinFactNeighborY="1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214DE-5165-CE42-A487-16D07BB04CF6}" type="presOf" srcId="{F3BA5C3C-3B17-BE4D-A3EE-9F96D983A67D}" destId="{05EF9264-7D56-B14E-9788-60A37CFFD4F2}" srcOrd="0" destOrd="0" presId="urn:microsoft.com/office/officeart/2005/8/layout/process3"/>
    <dgm:cxn modelId="{A7A0A4A5-5D11-7D40-9DAE-BCC8E86C0E0D}" type="presOf" srcId="{AAB17414-D9BC-6047-B2A9-F4E6AC5DA74E}" destId="{67F3FF11-B8A7-7845-8C14-739E78241DB6}" srcOrd="1" destOrd="0" presId="urn:microsoft.com/office/officeart/2005/8/layout/process3"/>
    <dgm:cxn modelId="{5753658D-6E8C-3849-B263-98ECAB7492EF}" srcId="{1D05AF2E-316F-EB45-9E0C-4C1D04917A50}" destId="{47827357-05A2-A444-BC14-83934F69088A}" srcOrd="0" destOrd="0" parTransId="{0D4DD301-EE15-FE42-80BA-EFB272DF1402}" sibTransId="{72AF2982-B139-D449-8D08-56438A905E33}"/>
    <dgm:cxn modelId="{E4961293-970C-9B44-BA83-EEA9F528142F}" type="presOf" srcId="{15BC0CC1-4C6C-7541-8964-B7851822FABE}" destId="{8495EB16-30DF-1948-9C5A-FBDC4105304F}" srcOrd="0" destOrd="0" presId="urn:microsoft.com/office/officeart/2005/8/layout/process3"/>
    <dgm:cxn modelId="{8BA95CC4-0210-8740-A02F-BF44B560DDEC}" srcId="{AAB17414-D9BC-6047-B2A9-F4E6AC5DA74E}" destId="{F3BA5C3C-3B17-BE4D-A3EE-9F96D983A67D}" srcOrd="0" destOrd="0" parTransId="{867FB24C-6062-1E44-821F-5C761F65DA69}" sibTransId="{F1FD1864-D198-994B-A164-B7671B9A036A}"/>
    <dgm:cxn modelId="{664031EB-B53D-6941-82B1-AFA89FE59252}" srcId="{0B993600-5D3E-5542-B2E9-705D73741699}" destId="{BE1AE58D-B206-8C4C-B420-2DCFCD784F15}" srcOrd="0" destOrd="0" parTransId="{AE0D3078-F5BB-FB4F-8370-5DDBE88C015A}" sibTransId="{F5D2C814-3BEC-D346-80E8-E5F449CC7D3D}"/>
    <dgm:cxn modelId="{B1B0B055-0EC1-EF41-873D-FE0DF4A7BD3E}" type="presOf" srcId="{0B993600-5D3E-5542-B2E9-705D73741699}" destId="{CA90BF6C-2D05-1D4E-83AB-EB6122F35E37}" srcOrd="1" destOrd="0" presId="urn:microsoft.com/office/officeart/2005/8/layout/process3"/>
    <dgm:cxn modelId="{1B60A27E-F034-B749-985B-53933365C1E1}" type="presOf" srcId="{1D05AF2E-316F-EB45-9E0C-4C1D04917A50}" destId="{58CE6F54-3B01-0849-B047-B1ADFA04B20C}" srcOrd="0" destOrd="0" presId="urn:microsoft.com/office/officeart/2005/8/layout/process3"/>
    <dgm:cxn modelId="{618291AF-AC52-154A-9B65-93949B0B7F7A}" type="presOf" srcId="{06685FD9-B602-4141-AC78-CB17B8BBA865}" destId="{07D71547-0819-D24E-856D-A964BC2E7CE2}" srcOrd="0" destOrd="0" presId="urn:microsoft.com/office/officeart/2005/8/layout/process3"/>
    <dgm:cxn modelId="{17320D9C-2CFF-5B4D-AF82-2A8767CAEC4C}" type="presOf" srcId="{BE1AE58D-B206-8C4C-B420-2DCFCD784F15}" destId="{47B4C70E-51FA-BF43-AB08-1441D008EB06}" srcOrd="0" destOrd="0" presId="urn:microsoft.com/office/officeart/2005/8/layout/process3"/>
    <dgm:cxn modelId="{45A42EB3-5645-D842-AAAB-E55283C66BC3}" type="presOf" srcId="{0B993600-5D3E-5542-B2E9-705D73741699}" destId="{20BAABFE-910B-F048-BDAB-ED341E93CC37}" srcOrd="0" destOrd="0" presId="urn:microsoft.com/office/officeart/2005/8/layout/process3"/>
    <dgm:cxn modelId="{23F02FD0-EC14-1B4B-B541-C62DDF68E79F}" srcId="{47827357-05A2-A444-BC14-83934F69088A}" destId="{06685FD9-B602-4141-AC78-CB17B8BBA865}" srcOrd="0" destOrd="0" parTransId="{9B19EBA8-3AB2-A742-A272-D75CAAFAEC45}" sibTransId="{C6011845-347E-5343-AA6B-15B6695B5D75}"/>
    <dgm:cxn modelId="{F9CB330D-730F-C742-9678-9E9FD5469681}" type="presOf" srcId="{72AF2982-B139-D449-8D08-56438A905E33}" destId="{065CDC86-4275-AE41-A7FA-C3B829D97FE2}" srcOrd="1" destOrd="0" presId="urn:microsoft.com/office/officeart/2005/8/layout/process3"/>
    <dgm:cxn modelId="{E19B2B55-89F0-BB41-8397-D0B5B06D5AD7}" type="presOf" srcId="{47827357-05A2-A444-BC14-83934F69088A}" destId="{4E7D98EF-C72F-1640-AC7E-B6880F675C9B}" srcOrd="1" destOrd="0" presId="urn:microsoft.com/office/officeart/2005/8/layout/process3"/>
    <dgm:cxn modelId="{34115DD5-9765-524C-BF53-AAFF2CCDC159}" type="presOf" srcId="{72AF2982-B139-D449-8D08-56438A905E33}" destId="{90F63E2F-E2CE-DF46-A034-58DDC37580FA}" srcOrd="0" destOrd="0" presId="urn:microsoft.com/office/officeart/2005/8/layout/process3"/>
    <dgm:cxn modelId="{DA319C24-4730-2040-815D-D6D95162E7B9}" srcId="{1D05AF2E-316F-EB45-9E0C-4C1D04917A50}" destId="{AAB17414-D9BC-6047-B2A9-F4E6AC5DA74E}" srcOrd="1" destOrd="0" parTransId="{34C466C1-D219-FB45-9E22-C0034DF9DDDE}" sibTransId="{15BC0CC1-4C6C-7541-8964-B7851822FABE}"/>
    <dgm:cxn modelId="{A75BBED8-76E4-4B4D-A300-6017514C0C54}" type="presOf" srcId="{C71BAE99-C186-804B-B65F-254C773123BD}" destId="{07D71547-0819-D24E-856D-A964BC2E7CE2}" srcOrd="0" destOrd="1" presId="urn:microsoft.com/office/officeart/2005/8/layout/process3"/>
    <dgm:cxn modelId="{61289961-B0BB-0F4F-AB6C-31EB86CDE76B}" type="presOf" srcId="{15BC0CC1-4C6C-7541-8964-B7851822FABE}" destId="{7C830DF3-6958-5E41-9D21-6FDCFC4426E7}" srcOrd="1" destOrd="0" presId="urn:microsoft.com/office/officeart/2005/8/layout/process3"/>
    <dgm:cxn modelId="{B7E4E6E8-1542-FE41-85FE-EE5B07B80807}" srcId="{47827357-05A2-A444-BC14-83934F69088A}" destId="{C71BAE99-C186-804B-B65F-254C773123BD}" srcOrd="1" destOrd="0" parTransId="{DB6C37D3-839D-924F-9903-E48C64C668F9}" sibTransId="{E19B1C50-645D-F346-9803-B81C084FA8E8}"/>
    <dgm:cxn modelId="{815D20CA-5B85-4144-B00B-820BBA1BE5EF}" srcId="{1D05AF2E-316F-EB45-9E0C-4C1D04917A50}" destId="{0B993600-5D3E-5542-B2E9-705D73741699}" srcOrd="2" destOrd="0" parTransId="{DEE3CECB-01CD-DD46-B0A5-F4C876A68CF3}" sibTransId="{CF183B5C-510E-AE42-94DB-2505E309EBB8}"/>
    <dgm:cxn modelId="{6BCD597A-6A20-A042-A96F-6BFEDBCA0047}" type="presOf" srcId="{AAB17414-D9BC-6047-B2A9-F4E6AC5DA74E}" destId="{13F109D9-0D5E-5440-A693-5D65E9590A17}" srcOrd="0" destOrd="0" presId="urn:microsoft.com/office/officeart/2005/8/layout/process3"/>
    <dgm:cxn modelId="{8A1813B6-9A5D-AE47-A190-A5263FDB2447}" type="presOf" srcId="{47827357-05A2-A444-BC14-83934F69088A}" destId="{3C3D671E-BE6B-4440-B79C-4492BB2C0A08}" srcOrd="0" destOrd="0" presId="urn:microsoft.com/office/officeart/2005/8/layout/process3"/>
    <dgm:cxn modelId="{AF558A31-90C5-A34D-83F0-C444D560D5FD}" type="presParOf" srcId="{58CE6F54-3B01-0849-B047-B1ADFA04B20C}" destId="{A369DE3F-4F15-0B4E-B4CC-12CAD9A2FB34}" srcOrd="0" destOrd="0" presId="urn:microsoft.com/office/officeart/2005/8/layout/process3"/>
    <dgm:cxn modelId="{8016C930-6373-C14E-A5AE-DEE14688AE16}" type="presParOf" srcId="{A369DE3F-4F15-0B4E-B4CC-12CAD9A2FB34}" destId="{3C3D671E-BE6B-4440-B79C-4492BB2C0A08}" srcOrd="0" destOrd="0" presId="urn:microsoft.com/office/officeart/2005/8/layout/process3"/>
    <dgm:cxn modelId="{7D3A925F-EBD0-6444-933B-AB3BE24EEDE0}" type="presParOf" srcId="{A369DE3F-4F15-0B4E-B4CC-12CAD9A2FB34}" destId="{4E7D98EF-C72F-1640-AC7E-B6880F675C9B}" srcOrd="1" destOrd="0" presId="urn:microsoft.com/office/officeart/2005/8/layout/process3"/>
    <dgm:cxn modelId="{C5D120FB-0B3F-0D42-9ED8-A0FA8EAEC843}" type="presParOf" srcId="{A369DE3F-4F15-0B4E-B4CC-12CAD9A2FB34}" destId="{07D71547-0819-D24E-856D-A964BC2E7CE2}" srcOrd="2" destOrd="0" presId="urn:microsoft.com/office/officeart/2005/8/layout/process3"/>
    <dgm:cxn modelId="{B704C378-7DA1-D94A-9895-2194D12F0C5F}" type="presParOf" srcId="{58CE6F54-3B01-0849-B047-B1ADFA04B20C}" destId="{90F63E2F-E2CE-DF46-A034-58DDC37580FA}" srcOrd="1" destOrd="0" presId="urn:microsoft.com/office/officeart/2005/8/layout/process3"/>
    <dgm:cxn modelId="{667B7DB3-E7A0-484D-80FD-E43B7D9CAF49}" type="presParOf" srcId="{90F63E2F-E2CE-DF46-A034-58DDC37580FA}" destId="{065CDC86-4275-AE41-A7FA-C3B829D97FE2}" srcOrd="0" destOrd="0" presId="urn:microsoft.com/office/officeart/2005/8/layout/process3"/>
    <dgm:cxn modelId="{6195B892-259C-7046-8A10-727C0877FB79}" type="presParOf" srcId="{58CE6F54-3B01-0849-B047-B1ADFA04B20C}" destId="{16A3B65A-C8F4-F34C-B6CF-81475FA74FF9}" srcOrd="2" destOrd="0" presId="urn:microsoft.com/office/officeart/2005/8/layout/process3"/>
    <dgm:cxn modelId="{BBFAC143-A883-C44B-A053-AC43C9CA299A}" type="presParOf" srcId="{16A3B65A-C8F4-F34C-B6CF-81475FA74FF9}" destId="{13F109D9-0D5E-5440-A693-5D65E9590A17}" srcOrd="0" destOrd="0" presId="urn:microsoft.com/office/officeart/2005/8/layout/process3"/>
    <dgm:cxn modelId="{DFAECA21-E556-7741-B1F1-634147B273E0}" type="presParOf" srcId="{16A3B65A-C8F4-F34C-B6CF-81475FA74FF9}" destId="{67F3FF11-B8A7-7845-8C14-739E78241DB6}" srcOrd="1" destOrd="0" presId="urn:microsoft.com/office/officeart/2005/8/layout/process3"/>
    <dgm:cxn modelId="{0ACE9ACC-A6F3-9248-AD50-2D01D8043805}" type="presParOf" srcId="{16A3B65A-C8F4-F34C-B6CF-81475FA74FF9}" destId="{05EF9264-7D56-B14E-9788-60A37CFFD4F2}" srcOrd="2" destOrd="0" presId="urn:microsoft.com/office/officeart/2005/8/layout/process3"/>
    <dgm:cxn modelId="{49E09627-7669-0641-B445-D282DA2BD0AA}" type="presParOf" srcId="{58CE6F54-3B01-0849-B047-B1ADFA04B20C}" destId="{8495EB16-30DF-1948-9C5A-FBDC4105304F}" srcOrd="3" destOrd="0" presId="urn:microsoft.com/office/officeart/2005/8/layout/process3"/>
    <dgm:cxn modelId="{7D52C054-8F36-7949-A549-477989401A2C}" type="presParOf" srcId="{8495EB16-30DF-1948-9C5A-FBDC4105304F}" destId="{7C830DF3-6958-5E41-9D21-6FDCFC4426E7}" srcOrd="0" destOrd="0" presId="urn:microsoft.com/office/officeart/2005/8/layout/process3"/>
    <dgm:cxn modelId="{31427320-4170-8048-A404-D6329A8713AE}" type="presParOf" srcId="{58CE6F54-3B01-0849-B047-B1ADFA04B20C}" destId="{BFA511AC-2C9E-B747-B2F6-A66C46EC1CDA}" srcOrd="4" destOrd="0" presId="urn:microsoft.com/office/officeart/2005/8/layout/process3"/>
    <dgm:cxn modelId="{F8B06EEA-7B29-6841-8C6D-1F9D3C384DB0}" type="presParOf" srcId="{BFA511AC-2C9E-B747-B2F6-A66C46EC1CDA}" destId="{20BAABFE-910B-F048-BDAB-ED341E93CC37}" srcOrd="0" destOrd="0" presId="urn:microsoft.com/office/officeart/2005/8/layout/process3"/>
    <dgm:cxn modelId="{D76B9AA7-7714-194E-89A8-A9255DD4EAC7}" type="presParOf" srcId="{BFA511AC-2C9E-B747-B2F6-A66C46EC1CDA}" destId="{CA90BF6C-2D05-1D4E-83AB-EB6122F35E37}" srcOrd="1" destOrd="0" presId="urn:microsoft.com/office/officeart/2005/8/layout/process3"/>
    <dgm:cxn modelId="{25C7E865-F54F-6746-93B8-7B10C9D656EC}" type="presParOf" srcId="{BFA511AC-2C9E-B747-B2F6-A66C46EC1CDA}" destId="{47B4C70E-51FA-BF43-AB08-1441D008EB0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D84C3-1CAA-B746-8B7A-6473D2A1A1C8}">
      <dsp:nvSpPr>
        <dsp:cNvPr id="0" name=""/>
        <dsp:cNvSpPr/>
      </dsp:nvSpPr>
      <dsp:spPr>
        <a:xfrm>
          <a:off x="2632906" y="2364315"/>
          <a:ext cx="589376" cy="168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688" y="0"/>
              </a:lnTo>
              <a:lnTo>
                <a:pt x="294688" y="1684575"/>
              </a:lnTo>
              <a:lnTo>
                <a:pt x="589376" y="168457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82977" y="3161986"/>
        <a:ext cx="89235" cy="89235"/>
      </dsp:txXfrm>
    </dsp:sp>
    <dsp:sp modelId="{E8FB6C35-781E-B741-A042-65507AC868C3}">
      <dsp:nvSpPr>
        <dsp:cNvPr id="0" name=""/>
        <dsp:cNvSpPr/>
      </dsp:nvSpPr>
      <dsp:spPr>
        <a:xfrm>
          <a:off x="2632906" y="2364315"/>
          <a:ext cx="589376" cy="56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688" y="0"/>
              </a:lnTo>
              <a:lnTo>
                <a:pt x="294688" y="561525"/>
              </a:lnTo>
              <a:lnTo>
                <a:pt x="589376" y="561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7243" y="2624727"/>
        <a:ext cx="40702" cy="40702"/>
      </dsp:txXfrm>
    </dsp:sp>
    <dsp:sp modelId="{D2D4075E-CF39-1046-B3EC-CC546FDCA599}">
      <dsp:nvSpPr>
        <dsp:cNvPr id="0" name=""/>
        <dsp:cNvSpPr/>
      </dsp:nvSpPr>
      <dsp:spPr>
        <a:xfrm>
          <a:off x="2632906" y="1802790"/>
          <a:ext cx="589376" cy="561525"/>
        </a:xfrm>
        <a:custGeom>
          <a:avLst/>
          <a:gdLst/>
          <a:ahLst/>
          <a:cxnLst/>
          <a:rect l="0" t="0" r="0" b="0"/>
          <a:pathLst>
            <a:path>
              <a:moveTo>
                <a:pt x="0" y="561525"/>
              </a:moveTo>
              <a:lnTo>
                <a:pt x="294688" y="561525"/>
              </a:lnTo>
              <a:lnTo>
                <a:pt x="294688" y="0"/>
              </a:lnTo>
              <a:lnTo>
                <a:pt x="58937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7243" y="2063202"/>
        <a:ext cx="40702" cy="40702"/>
      </dsp:txXfrm>
    </dsp:sp>
    <dsp:sp modelId="{971BC710-A53E-6B47-8FAC-D8EC9870F0F7}">
      <dsp:nvSpPr>
        <dsp:cNvPr id="0" name=""/>
        <dsp:cNvSpPr/>
      </dsp:nvSpPr>
      <dsp:spPr>
        <a:xfrm>
          <a:off x="2632906" y="679740"/>
          <a:ext cx="589376" cy="1684575"/>
        </a:xfrm>
        <a:custGeom>
          <a:avLst/>
          <a:gdLst/>
          <a:ahLst/>
          <a:cxnLst/>
          <a:rect l="0" t="0" r="0" b="0"/>
          <a:pathLst>
            <a:path>
              <a:moveTo>
                <a:pt x="0" y="1684575"/>
              </a:moveTo>
              <a:lnTo>
                <a:pt x="294688" y="1684575"/>
              </a:lnTo>
              <a:lnTo>
                <a:pt x="294688" y="0"/>
              </a:lnTo>
              <a:lnTo>
                <a:pt x="58937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82977" y="1477410"/>
        <a:ext cx="89235" cy="89235"/>
      </dsp:txXfrm>
    </dsp:sp>
    <dsp:sp modelId="{AD3BB662-A2D4-374F-A02A-3F7C765B0C1B}">
      <dsp:nvSpPr>
        <dsp:cNvPr id="0" name=""/>
        <dsp:cNvSpPr/>
      </dsp:nvSpPr>
      <dsp:spPr>
        <a:xfrm rot="16200000">
          <a:off x="-180629" y="1915095"/>
          <a:ext cx="4728631" cy="898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ПУЛ и Матрица назначения коррекционно-развивающих заданий </a:t>
          </a:r>
          <a:endParaRPr lang="ru-RU" sz="2200" kern="1200" dirty="0"/>
        </a:p>
      </dsp:txBody>
      <dsp:txXfrm>
        <a:off x="-180629" y="1915095"/>
        <a:ext cx="4728631" cy="898440"/>
      </dsp:txXfrm>
    </dsp:sp>
    <dsp:sp modelId="{FBF29C1E-7D36-F74C-9E5C-17052899FC1D}">
      <dsp:nvSpPr>
        <dsp:cNvPr id="0" name=""/>
        <dsp:cNvSpPr/>
      </dsp:nvSpPr>
      <dsp:spPr>
        <a:xfrm>
          <a:off x="3222283" y="230520"/>
          <a:ext cx="2946883" cy="898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и развитие высших психических функций (восприятия, внимания, памяти, мышления, речи, воображения)</a:t>
          </a:r>
          <a:endParaRPr lang="ru-RU" sz="1400" kern="1200" dirty="0"/>
        </a:p>
      </dsp:txBody>
      <dsp:txXfrm>
        <a:off x="3222283" y="230520"/>
        <a:ext cx="2946883" cy="898440"/>
      </dsp:txXfrm>
    </dsp:sp>
    <dsp:sp modelId="{9D9D90E4-1237-AD4F-92C9-80F9E41CE56A}">
      <dsp:nvSpPr>
        <dsp:cNvPr id="0" name=""/>
        <dsp:cNvSpPr/>
      </dsp:nvSpPr>
      <dsp:spPr>
        <a:xfrm>
          <a:off x="3222283" y="1353570"/>
          <a:ext cx="2946883" cy="898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и развитие эмоционально-волевой сферы</a:t>
          </a:r>
          <a:endParaRPr lang="ru-RU" sz="1400" kern="1200" dirty="0"/>
        </a:p>
      </dsp:txBody>
      <dsp:txXfrm>
        <a:off x="3222283" y="1353570"/>
        <a:ext cx="2946883" cy="898440"/>
      </dsp:txXfrm>
    </dsp:sp>
    <dsp:sp modelId="{1ACE4C28-91C1-1640-990A-42C8DBE90F50}">
      <dsp:nvSpPr>
        <dsp:cNvPr id="0" name=""/>
        <dsp:cNvSpPr/>
      </dsp:nvSpPr>
      <dsp:spPr>
        <a:xfrm>
          <a:off x="3222283" y="2476621"/>
          <a:ext cx="2946883" cy="898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и развитие произвольности и целенаправленности деятельности</a:t>
          </a:r>
          <a:endParaRPr lang="ru-RU" sz="1400" kern="1200" dirty="0"/>
        </a:p>
      </dsp:txBody>
      <dsp:txXfrm>
        <a:off x="3222283" y="2476621"/>
        <a:ext cx="2946883" cy="898440"/>
      </dsp:txXfrm>
    </dsp:sp>
    <dsp:sp modelId="{E4D6EDCF-B8BC-7741-9947-783FF77BBAB9}">
      <dsp:nvSpPr>
        <dsp:cNvPr id="0" name=""/>
        <dsp:cNvSpPr/>
      </dsp:nvSpPr>
      <dsp:spPr>
        <a:xfrm>
          <a:off x="3222283" y="3599671"/>
          <a:ext cx="2946883" cy="898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Коррекционная работа по формированию и развитию картины мира (представлений о себе, мире вокруг и своем месте в нем)</a:t>
          </a:r>
          <a:endParaRPr lang="ru-RU" sz="1400" kern="1200" dirty="0"/>
        </a:p>
      </dsp:txBody>
      <dsp:txXfrm>
        <a:off x="3222283" y="3599671"/>
        <a:ext cx="2946883" cy="898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98EF-C72F-1640-AC7E-B6880F675C9B}">
      <dsp:nvSpPr>
        <dsp:cNvPr id="0" name=""/>
        <dsp:cNvSpPr/>
      </dsp:nvSpPr>
      <dsp:spPr>
        <a:xfrm>
          <a:off x="2111" y="246337"/>
          <a:ext cx="1643771" cy="276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Использование системы коммуникации МЭШ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2111" y="246337"/>
        <a:ext cx="1643771" cy="657508"/>
      </dsp:txXfrm>
    </dsp:sp>
    <dsp:sp modelId="{07D71547-0819-D24E-856D-A964BC2E7CE2}">
      <dsp:nvSpPr>
        <dsp:cNvPr id="0" name=""/>
        <dsp:cNvSpPr/>
      </dsp:nvSpPr>
      <dsp:spPr>
        <a:xfrm>
          <a:off x="338787" y="903846"/>
          <a:ext cx="1643771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Решение</a:t>
          </a:r>
          <a:r>
            <a:rPr lang="ru-RU" sz="1100" b="1" kern="1200" cap="none" spc="0" baseline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 проблем дефицита кадровых и учебно-дидактических ресурсов реализации ФГОС общего образования (обучение детей с трудностями в овладении программой) и ФГОС обучающихся с ОВЗ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386931" y="951990"/>
        <a:ext cx="1547483" cy="3590112"/>
      </dsp:txXfrm>
    </dsp:sp>
    <dsp:sp modelId="{90F63E2F-E2CE-DF46-A034-58DDC37580FA}">
      <dsp:nvSpPr>
        <dsp:cNvPr id="0" name=""/>
        <dsp:cNvSpPr/>
      </dsp:nvSpPr>
      <dsp:spPr>
        <a:xfrm rot="21600000">
          <a:off x="2053018" y="591027"/>
          <a:ext cx="529886" cy="4092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 rot="-21600000">
        <a:off x="2053018" y="672877"/>
        <a:ext cx="407111" cy="245551"/>
      </dsp:txXfrm>
    </dsp:sp>
    <dsp:sp modelId="{67F3FF11-B8A7-7845-8C14-739E78241DB6}">
      <dsp:nvSpPr>
        <dsp:cNvPr id="0" name=""/>
        <dsp:cNvSpPr/>
      </dsp:nvSpPr>
      <dsp:spPr>
        <a:xfrm>
          <a:off x="2642641" y="452296"/>
          <a:ext cx="1643771" cy="276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Достраивание образовательного контента МЭШ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2642641" y="452296"/>
        <a:ext cx="1643771" cy="657508"/>
      </dsp:txXfrm>
    </dsp:sp>
    <dsp:sp modelId="{05EF9264-7D56-B14E-9788-60A37CFFD4F2}">
      <dsp:nvSpPr>
        <dsp:cNvPr id="0" name=""/>
        <dsp:cNvSpPr/>
      </dsp:nvSpPr>
      <dsp:spPr>
        <a:xfrm>
          <a:off x="2979317" y="1521723"/>
          <a:ext cx="1643771" cy="2862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Решение задачи обеспечения качества образования в условиях увеличения числа детей с проблемами здоровья, детей с неродным русским языком, детей с темповыми временными трудностями в обучении.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3027461" y="1569867"/>
        <a:ext cx="1547483" cy="2766275"/>
      </dsp:txXfrm>
    </dsp:sp>
    <dsp:sp modelId="{8495EB16-30DF-1948-9C5A-FBDC4105304F}">
      <dsp:nvSpPr>
        <dsp:cNvPr id="0" name=""/>
        <dsp:cNvSpPr/>
      </dsp:nvSpPr>
      <dsp:spPr>
        <a:xfrm rot="21600000">
          <a:off x="4534911" y="673058"/>
          <a:ext cx="529664" cy="409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37609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cap="none" spc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 rot="-21600000">
        <a:off x="4534911" y="754908"/>
        <a:ext cx="406889" cy="245551"/>
      </dsp:txXfrm>
    </dsp:sp>
    <dsp:sp modelId="{CA90BF6C-2D05-1D4E-83AB-EB6122F35E37}">
      <dsp:nvSpPr>
        <dsp:cNvPr id="0" name=""/>
        <dsp:cNvSpPr/>
      </dsp:nvSpPr>
      <dsp:spPr>
        <a:xfrm>
          <a:off x="5283172" y="643399"/>
          <a:ext cx="1643771" cy="2764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Создание нового образовательного контента (пул и матрица назначения  коррекционно-развивающих заданий)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5283172" y="643399"/>
        <a:ext cx="1643771" cy="657508"/>
      </dsp:txXfrm>
    </dsp:sp>
    <dsp:sp modelId="{47B4C70E-51FA-BF43-AB08-1441D008EB06}">
      <dsp:nvSpPr>
        <dsp:cNvPr id="0" name=""/>
        <dsp:cNvSpPr/>
      </dsp:nvSpPr>
      <dsp:spPr>
        <a:xfrm>
          <a:off x="5513223" y="2552256"/>
          <a:ext cx="1861242" cy="2098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rPr>
            <a:t> Повышение результативности обучения за счет привлечения научно-методических ресурсов коррекционной педагогики и специальной психологии.</a:t>
          </a:r>
          <a:endParaRPr lang="ru-RU" sz="1100" b="1" kern="1200" cap="none" spc="0" dirty="0">
            <a:ln w="10541" cmpd="sng">
              <a:noFill/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+mn-lt"/>
          </a:endParaRPr>
        </a:p>
      </dsp:txBody>
      <dsp:txXfrm>
        <a:off x="5567737" y="2606770"/>
        <a:ext cx="1752214" cy="198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8B43-213D-B340-8505-D1486657B6DB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C53E-3A1A-1F42-B2A0-3E46BD5F9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C53E-3A1A-1F42-B2A0-3E46BD5F9C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1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C53E-3A1A-1F42-B2A0-3E46BD5F9C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1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C53E-3A1A-1F42-B2A0-3E46BD5F9C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1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C53E-3A1A-1F42-B2A0-3E46BD5F9C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0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1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6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96C2-0EC2-7141-ABD1-3594293AE05E}" type="datetimeFigureOut">
              <a:rPr lang="ru-RU" smtClean="0"/>
              <a:t>22.08.16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C15A-2CA0-EA4C-B6C8-3B03F293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4910667"/>
            <a:ext cx="7600949" cy="1428750"/>
          </a:xfrm>
          <a:noFill/>
          <a:ln>
            <a:solidFill>
              <a:srgbClr val="17375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Мобильное электронное образование как инструмент реализации ФГОС </a:t>
            </a:r>
            <a:r>
              <a:rPr lang="ru-RU" sz="2400" b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с ОВЗ</a:t>
            </a:r>
            <a:br>
              <a:rPr lang="ru-RU" sz="2400" b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Изображение 3" descr="Снимок экрана 2016-05-22 в 17.26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1" r="16088"/>
          <a:stretch/>
        </p:blipFill>
        <p:spPr>
          <a:xfrm>
            <a:off x="685800" y="508000"/>
            <a:ext cx="7368116" cy="3661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94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78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Шаг 4. Содействие  нарастанию речевой и познавательной активности и самостоятельности.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6600"/>
                </a:solidFill>
              </a:rPr>
              <a:t>Императив:</a:t>
            </a:r>
            <a:r>
              <a:rPr lang="ru-RU" sz="1800" dirty="0" smtClean="0"/>
              <a:t> вектор движения - от малой порционности действий при выполнении заданий к самостоятельному решению проблемных житейских, познавательных коммуникативных задач.</a:t>
            </a:r>
            <a:endParaRPr lang="ru-RU" sz="1800" dirty="0"/>
          </a:p>
        </p:txBody>
      </p:sp>
      <p:pic>
        <p:nvPicPr>
          <p:cNvPr id="12" name="Изображение 11" descr="Снимок экрана 2016-05-22 в 15.44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29667" r="25694" b="49417"/>
          <a:stretch/>
        </p:blipFill>
        <p:spPr>
          <a:xfrm>
            <a:off x="126996" y="1247774"/>
            <a:ext cx="5048249" cy="952498"/>
          </a:xfrm>
          <a:prstGeom prst="rect">
            <a:avLst/>
          </a:prstGeom>
        </p:spPr>
      </p:pic>
      <p:pic>
        <p:nvPicPr>
          <p:cNvPr id="13" name="Содержимое 3" descr="Снимок экрана 2016-05-22 в 15.45.5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59253" r="29734" b="21816"/>
          <a:stretch/>
        </p:blipFill>
        <p:spPr>
          <a:xfrm>
            <a:off x="126996" y="2656416"/>
            <a:ext cx="5270501" cy="973667"/>
          </a:xfrm>
        </p:spPr>
      </p:pic>
      <p:pic>
        <p:nvPicPr>
          <p:cNvPr id="15" name="Изображение 14" descr="Снимок экрана 2016-05-22 в 16.13.1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63959" r="30399" b="23624"/>
          <a:stretch/>
        </p:blipFill>
        <p:spPr>
          <a:xfrm>
            <a:off x="126996" y="4175283"/>
            <a:ext cx="5645149" cy="674161"/>
          </a:xfrm>
          <a:prstGeom prst="rect">
            <a:avLst/>
          </a:prstGeom>
        </p:spPr>
      </p:pic>
      <p:pic>
        <p:nvPicPr>
          <p:cNvPr id="16" name="Изображение 15" descr="Снимок экрана 2016-05-22 в 16.14.3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59299" r="31574" b="20275"/>
          <a:stretch/>
        </p:blipFill>
        <p:spPr>
          <a:xfrm>
            <a:off x="294212" y="5188111"/>
            <a:ext cx="5799667" cy="11673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07167" y="1926697"/>
            <a:ext cx="6529917" cy="729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Напиши ответ по плану. Выбери из скобок нужные слова. 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Земля отличается от других планет.. (</a:t>
            </a:r>
            <a:r>
              <a:rPr lang="is-IS" sz="1400" dirty="0" smtClean="0">
                <a:solidFill>
                  <a:srgbClr val="000000"/>
                </a:solidFill>
              </a:rPr>
              <a:t>…</a:t>
            </a:r>
            <a:r>
              <a:rPr lang="ru-RU" sz="1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Земля станет лучшим домом для инопланетян, потому что</a:t>
            </a:r>
            <a:r>
              <a:rPr lang="is-IS" sz="1400" dirty="0" smtClean="0">
                <a:solidFill>
                  <a:srgbClr val="000000"/>
                </a:solidFill>
              </a:rPr>
              <a:t>…</a:t>
            </a:r>
            <a:r>
              <a:rPr lang="ru-RU" sz="1400" dirty="0" smtClean="0">
                <a:solidFill>
                  <a:srgbClr val="000000"/>
                </a:solidFill>
              </a:rPr>
              <a:t> (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07167" y="3413283"/>
            <a:ext cx="6685491" cy="796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Напиши ответ по плану. Вставь пропущенные слова.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Солнце -это..  Поэтому говорят «Звезда по имени солнце».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Солнце и звезды – «родственники», потому что </a:t>
            </a:r>
            <a:r>
              <a:rPr lang="is-IS" sz="1400" dirty="0" smtClean="0">
                <a:solidFill>
                  <a:srgbClr val="000000"/>
                </a:solidFill>
              </a:rPr>
              <a:t>…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07167" y="4849444"/>
            <a:ext cx="6571191" cy="529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Составь план ответа. Напиши ответ по плану.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Используй слова «я думаю» и «я считаю». </a:t>
            </a:r>
          </a:p>
          <a:p>
            <a:pPr algn="ctr"/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3050" y="6180667"/>
            <a:ext cx="4603750" cy="543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Продумай план ответа. Составь устный ответ. Напиши.  </a:t>
            </a:r>
          </a:p>
        </p:txBody>
      </p:sp>
    </p:spTree>
    <p:extLst>
      <p:ext uri="{BB962C8B-B14F-4D97-AF65-F5344CB8AC3E}">
        <p14:creationId xmlns:p14="http://schemas.microsoft.com/office/powerpoint/2010/main" val="306187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Шаг 5. Включение коррекционно-развивающего компонента с целью пропедевтики нарастания трудностей в обучении.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FF6600"/>
                </a:solidFill>
              </a:rPr>
              <a:t>Императив: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опора на проекцию причин и механизмов трудностей с учетом анализа системой хронологии предшествующих попыток и результатов выполнения заданий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15622"/>
              </p:ext>
            </p:extLst>
          </p:nvPr>
        </p:nvGraphicFramePr>
        <p:xfrm>
          <a:off x="584200" y="1822451"/>
          <a:ext cx="7903633" cy="472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6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Обеспечение обратной связи, обучаемость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системы. Принцип работы.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/>
          </a:p>
        </p:txBody>
      </p:sp>
      <p:pic>
        <p:nvPicPr>
          <p:cNvPr id="4" name="Содержимое 3" descr="stenokardiya-pp-algorith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13703"/>
          <a:stretch>
            <a:fillRect/>
          </a:stretch>
        </p:blipFill>
        <p:spPr>
          <a:xfrm>
            <a:off x="0" y="1417638"/>
            <a:ext cx="1384300" cy="76131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14400" y="191717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Алгоритм отбора системой/пользователем заданий из специального раздела  матрицы (раздела «Развиваем обучая», «Если трудно») основан на анализе данных, включая</a:t>
            </a:r>
          </a:p>
          <a:p>
            <a:pPr>
              <a:buFont typeface="Wingdings" charset="2"/>
              <a:buChar char="u"/>
            </a:pPr>
            <a:r>
              <a:rPr lang="ru-RU" dirty="0" smtClean="0"/>
              <a:t>Анализ актуальной ситуации</a:t>
            </a:r>
          </a:p>
          <a:p>
            <a:pPr>
              <a:buFont typeface="Courier New"/>
              <a:buChar char="o"/>
            </a:pPr>
            <a:r>
              <a:rPr lang="ru-RU" dirty="0" smtClean="0"/>
              <a:t>вид задания, вызвавшего трудность,</a:t>
            </a:r>
          </a:p>
          <a:p>
            <a:pPr>
              <a:buFont typeface="Courier New"/>
              <a:buChar char="o"/>
            </a:pPr>
            <a:r>
              <a:rPr lang="ru-RU" dirty="0" smtClean="0"/>
              <a:t>наличие/отсутствие попыток самостоятельного выполнения ребенком,</a:t>
            </a:r>
          </a:p>
          <a:p>
            <a:pPr>
              <a:buFont typeface="Courier New"/>
              <a:buChar char="o"/>
            </a:pPr>
            <a:r>
              <a:rPr lang="ru-RU" dirty="0" smtClean="0"/>
              <a:t>запрос на помощь от ребенка/сигнал от системы (таймер выполнения заданий самостоятельно).</a:t>
            </a:r>
          </a:p>
          <a:p>
            <a:pPr>
              <a:buFont typeface="Wingdings" charset="2"/>
              <a:buChar char="u"/>
            </a:pPr>
            <a:r>
              <a:rPr lang="ru-RU" dirty="0" smtClean="0"/>
              <a:t>Анализ хронологии за последний период (система отслеживает с момента начала обучения в системе/период задается пользователем системы – родителем, педагогом, администратором, </a:t>
            </a:r>
            <a:r>
              <a:rPr lang="ru-RU" dirty="0" err="1" smtClean="0"/>
              <a:t>тьютором</a:t>
            </a:r>
            <a:r>
              <a:rPr lang="ru-RU" dirty="0" smtClean="0"/>
              <a:t>, куратором, экспертом)</a:t>
            </a:r>
          </a:p>
          <a:p>
            <a:pPr>
              <a:buFont typeface="Courier New"/>
              <a:buChar char="o"/>
            </a:pPr>
            <a:r>
              <a:rPr lang="ru-RU" dirty="0" smtClean="0"/>
              <a:t>степень новизны трудности (возникла впервые/ 1-2 раза появлялась ранее/ одна из характерных/ведущая),</a:t>
            </a:r>
          </a:p>
          <a:p>
            <a:pPr>
              <a:buFont typeface="Courier New"/>
              <a:buChar char="o"/>
            </a:pPr>
            <a:r>
              <a:rPr lang="ru-RU" dirty="0" smtClean="0"/>
              <a:t>инструменты, доказавшие свою эффективность ранее (виды помощи, которые помогли ребенку).</a:t>
            </a:r>
          </a:p>
          <a:p>
            <a:pPr marL="0" indent="0">
              <a:buFont typeface="Arial"/>
              <a:buNone/>
            </a:pPr>
            <a:r>
              <a:rPr lang="ru-RU" dirty="0" smtClean="0"/>
              <a:t>ВАЖНО: </a:t>
            </a:r>
            <a:r>
              <a:rPr lang="ru-RU" dirty="0" smtClean="0">
                <a:solidFill>
                  <a:srgbClr val="FF0000"/>
                </a:solidFill>
              </a:rPr>
              <a:t>сохраняем принцип отбора инструмента с минимально необходимым объемом помощи в ряду альтернативных!!!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7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Систематизация трудностей – предметность или </a:t>
            </a:r>
            <a:r>
              <a:rPr lang="ru-RU" sz="2400" dirty="0" err="1" smtClean="0"/>
              <a:t>надпредметный</a:t>
            </a:r>
            <a:r>
              <a:rPr lang="ru-RU" sz="2400" dirty="0" smtClean="0"/>
              <a:t> характер, частота, привязка к виду занятий и т.д. </a:t>
            </a:r>
          </a:p>
          <a:p>
            <a:r>
              <a:rPr lang="ru-RU" sz="2400" dirty="0" smtClean="0"/>
              <a:t>Оформление каталога типовых трудностей</a:t>
            </a:r>
          </a:p>
          <a:p>
            <a:r>
              <a:rPr lang="ru-RU" sz="2400" dirty="0" smtClean="0"/>
              <a:t>Создание индивидуального профиля достижений обучающегося  в виде визуального ряда с использованием </a:t>
            </a:r>
            <a:r>
              <a:rPr lang="ru-RU" sz="2400" dirty="0" err="1" smtClean="0"/>
              <a:t>инфографических</a:t>
            </a:r>
            <a:r>
              <a:rPr lang="ru-RU" sz="2400" dirty="0" smtClean="0"/>
              <a:t> элементов. </a:t>
            </a:r>
          </a:p>
          <a:p>
            <a:pPr lvl="0"/>
            <a:r>
              <a:rPr lang="ru-RU" sz="2400" dirty="0" smtClean="0"/>
              <a:t>Разработка инструментов быстрого поиска адаптивных и коррекционно-развивающих заданий в специальном разделе (Пул и Матрица назначения коррекционно-развивающих заданий)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Обеспечение обратной связи, обучаемость системы. Принцип работы.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5898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28333" y="137583"/>
            <a:ext cx="6284384" cy="99483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Подведение итогов: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3694264"/>
              </p:ext>
            </p:extLst>
          </p:nvPr>
        </p:nvGraphicFramePr>
        <p:xfrm>
          <a:off x="457201" y="1280583"/>
          <a:ext cx="7374466" cy="483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9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6510" y="145983"/>
            <a:ext cx="8314266" cy="1240434"/>
          </a:xfr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Почему именно МЭШ?</a:t>
            </a:r>
            <a:br>
              <a:rPr lang="ru-RU" sz="2000" dirty="0" smtClean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a:t>
            </a:r>
            <a:endParaRPr lang="ru-RU" sz="2000" dirty="0">
              <a:ln w="1905">
                <a:noFill/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74847"/>
            <a:ext cx="8229600" cy="20923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Соответствие современной государственной политике в сфере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образования лиц с ОВЗ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Ресурсы МЭШ создают возможности учета широкого диапазона различий </a:t>
            </a:r>
            <a:r>
              <a:rPr lang="ru-RU" sz="2000" dirty="0" smtClean="0"/>
              <a:t>обучающихся с ОВЗ, что соответствует современным научным представлениям (Концепция ФГОС НОО для обучающихся с ОВЗ и ФГОС образования обучающихся с умственной отсталостью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://институт-коррекционной-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педагогики.рф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specialnyj-fgos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algn="r"/>
            <a:endParaRPr lang="ru-RU" sz="2000" dirty="0" smtClean="0"/>
          </a:p>
        </p:txBody>
      </p:sp>
      <p:pic>
        <p:nvPicPr>
          <p:cNvPr id="5" name="Изображение 4" descr="novii-za_0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60" y="4227131"/>
            <a:ext cx="1468842" cy="2275417"/>
          </a:xfrm>
          <a:prstGeom prst="rect">
            <a:avLst/>
          </a:prstGeom>
        </p:spPr>
      </p:pic>
      <p:pic>
        <p:nvPicPr>
          <p:cNvPr id="7" name="Изображение 6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26" y="4038748"/>
            <a:ext cx="3289300" cy="2463800"/>
          </a:xfrm>
          <a:prstGeom prst="rect">
            <a:avLst/>
          </a:prstGeom>
        </p:spPr>
      </p:pic>
      <p:pic>
        <p:nvPicPr>
          <p:cNvPr id="8" name="Изображение 7" descr="Unknown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83" y="5789340"/>
            <a:ext cx="3608917" cy="1068660"/>
          </a:xfrm>
          <a:prstGeom prst="rect">
            <a:avLst/>
          </a:prstGeom>
        </p:spPr>
      </p:pic>
      <p:pic>
        <p:nvPicPr>
          <p:cNvPr id="9" name="Изображение 8" descr="Unknown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2" y="4296113"/>
            <a:ext cx="1573624" cy="22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7284" y="179388"/>
            <a:ext cx="8216571" cy="1185862"/>
          </a:xfr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 smtClean="0">
                <a:ln w="1905">
                  <a:noFill/>
                </a:ln>
                <a:solidFill>
                  <a:srgbClr val="1025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Почему именно МЭШ?</a:t>
            </a:r>
            <a:br>
              <a:rPr lang="ru-RU" sz="2000" b="1" dirty="0" smtClean="0">
                <a:ln w="1905">
                  <a:noFill/>
                </a:ln>
                <a:solidFill>
                  <a:srgbClr val="1025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>
                  <a:noFill/>
                </a:ln>
                <a:solidFill>
                  <a:srgbClr val="1025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a:t>
            </a:r>
            <a:endParaRPr lang="ru-RU" sz="2000" dirty="0">
              <a:ln w="1905">
                <a:noFill/>
              </a:ln>
              <a:solidFill>
                <a:srgbClr val="10253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617" y="1846948"/>
            <a:ext cx="8229600" cy="246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Появляется возможность решения остро стоящей задачи – научно-методического сопровождения проектирования и реализации адаптированных образовательных программ школами на всей территории РФ - за счет организации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сети  экспертов (в том числе разработчиков ФГОС НОО для обучающихся с ОВЗ, ФГОС образования обучающихся с умственной отсталостью) и разработки специального </a:t>
            </a:r>
            <a:r>
              <a:rPr lang="ru-RU" sz="2000" dirty="0" err="1" smtClean="0"/>
              <a:t>медиаконтента</a:t>
            </a:r>
            <a:r>
              <a:rPr lang="ru-RU" sz="2000" dirty="0" smtClean="0"/>
              <a:t> для обучающихся с ОВЗ.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6" name="Изображение 5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4310748"/>
            <a:ext cx="394947" cy="394947"/>
          </a:xfrm>
          <a:prstGeom prst="rect">
            <a:avLst/>
          </a:prstGeom>
        </p:spPr>
      </p:pic>
      <p:pic>
        <p:nvPicPr>
          <p:cNvPr id="7" name="Изображение 6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4796548"/>
            <a:ext cx="394947" cy="394947"/>
          </a:xfrm>
          <a:prstGeom prst="rect">
            <a:avLst/>
          </a:prstGeom>
        </p:spPr>
      </p:pic>
      <p:pic>
        <p:nvPicPr>
          <p:cNvPr id="8" name="Изображение 7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253748"/>
            <a:ext cx="394947" cy="394947"/>
          </a:xfrm>
          <a:prstGeom prst="rect">
            <a:avLst/>
          </a:prstGeom>
        </p:spPr>
      </p:pic>
      <p:pic>
        <p:nvPicPr>
          <p:cNvPr id="10" name="Изображение 9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5709701"/>
            <a:ext cx="394947" cy="394947"/>
          </a:xfrm>
          <a:prstGeom prst="rect">
            <a:avLst/>
          </a:prstGeom>
        </p:spPr>
      </p:pic>
      <p:pic>
        <p:nvPicPr>
          <p:cNvPr id="11" name="Изображение 10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6166213"/>
            <a:ext cx="394947" cy="394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007" y="4336363"/>
            <a:ext cx="809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Как написать адаптированную программу, если в школе нет дефектологов?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007" y="4796548"/>
            <a:ext cx="77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3366FF"/>
                </a:solidFill>
              </a:rPr>
              <a:t>С кем разделить ответственность за качество образовательных услуг? </a:t>
            </a:r>
            <a:endParaRPr lang="ru-RU" i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097" y="5191495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Как получить помощь и экспертную оценку на этапе проектирования и реализации программы коррекционной работы?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929" y="5773779"/>
            <a:ext cx="75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660066"/>
                </a:solidFill>
              </a:rPr>
              <a:t>Как обеспечить требования </a:t>
            </a:r>
            <a:r>
              <a:rPr lang="ru-RU" i="1" dirty="0" err="1" smtClean="0">
                <a:solidFill>
                  <a:srgbClr val="660066"/>
                </a:solidFill>
              </a:rPr>
              <a:t>Профстандарта</a:t>
            </a:r>
            <a:r>
              <a:rPr lang="ru-RU" i="1" dirty="0" smtClean="0">
                <a:solidFill>
                  <a:srgbClr val="660066"/>
                </a:solidFill>
              </a:rPr>
              <a:t> педагога в части работы</a:t>
            </a:r>
          </a:p>
          <a:p>
            <a:r>
              <a:rPr lang="ru-RU" i="1" dirty="0" smtClean="0">
                <a:solidFill>
                  <a:srgbClr val="660066"/>
                </a:solidFill>
              </a:rPr>
              <a:t> с детьми с ОВЗ?</a:t>
            </a:r>
            <a:endParaRPr lang="ru-RU" i="1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929" y="6235444"/>
            <a:ext cx="569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По каким учебникам учить ребенка с ОВЗ в инклюзии?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9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7868" y="189972"/>
            <a:ext cx="8314266" cy="1281112"/>
          </a:xfr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000" b="1" dirty="0" smtClean="0">
                <a:ln w="1905">
                  <a:noFill/>
                </a:ln>
                <a:solidFill>
                  <a:srgbClr val="254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Почему именно МЭШ?</a:t>
            </a:r>
            <a:br>
              <a:rPr lang="ru-RU" sz="2000" b="1" dirty="0" smtClean="0">
                <a:ln w="1905">
                  <a:noFill/>
                </a:ln>
                <a:solidFill>
                  <a:srgbClr val="254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>
                  <a:noFill/>
                </a:ln>
                <a:solidFill>
                  <a:srgbClr val="254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a:t>
            </a:r>
            <a:endParaRPr lang="ru-RU" sz="2000" dirty="0">
              <a:ln w="1905">
                <a:noFill/>
              </a:ln>
              <a:solidFill>
                <a:srgbClr val="2540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950" y="2182283"/>
            <a:ext cx="8229600" cy="1934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Возможно использование МЭШ как инструмента обеспечения качества образования разных групп обучающихся с ОВЗ при обучении в условиях инклюзии, в том числе в малокомплектных сельских школах, при прохождении лечения и реабилитации, при обучении по индивидуальному учебному плану (очно, дистанционно и т.д.) при вариативности форм и маршрутов.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6" name="Изображение 5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" y="4661851"/>
            <a:ext cx="2840440" cy="1890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Овальная выноска 6"/>
          <p:cNvSpPr/>
          <p:nvPr/>
        </p:nvSpPr>
        <p:spPr>
          <a:xfrm>
            <a:off x="2635250" y="4222750"/>
            <a:ext cx="3206750" cy="114829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Недостаток квалифицированных кадров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528481" y="5520161"/>
            <a:ext cx="3117851" cy="103187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Потребность в непрерывной методической помощи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207000" y="4434417"/>
            <a:ext cx="4093633" cy="12805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 учебно-методических материалов, адресованных детям с ОВЗ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9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2034" y="507472"/>
            <a:ext cx="8314266" cy="1281112"/>
          </a:xfr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000" b="1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Почему именно МЭШ?</a:t>
            </a:r>
            <a:br>
              <a:rPr lang="ru-RU" sz="2000" b="1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a:t>
            </a:r>
            <a:endParaRPr lang="ru-RU" sz="2000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034" y="2880784"/>
            <a:ext cx="8229600" cy="157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Использование электронного ресурса позволит снизить напряженность в ситуации конфликта интересов семьи, воспитывающей ребенка с особенностями здоровья, и образовательной организации, не обладающей ресурсами  для  обеспечения искомого качества образования обучающемуся с ОВЗ. </a:t>
            </a:r>
          </a:p>
        </p:txBody>
      </p:sp>
      <p:pic>
        <p:nvPicPr>
          <p:cNvPr id="4" name="Изображение 3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71" y="5288639"/>
            <a:ext cx="1984262" cy="132043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Изображение 4" descr="images-6.jpe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9" y="5288639"/>
            <a:ext cx="1984263" cy="1320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Изображение 5" descr="images-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39" y="3797528"/>
            <a:ext cx="1490761" cy="131611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611033" y="5736168"/>
            <a:ext cx="846666" cy="3069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9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88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Как помочь детям с трудностями в обучении</a:t>
            </a:r>
            <a:r>
              <a:rPr lang="is-IS" sz="18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Алгоритм оптимизации образовательного контента МЭШ.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376092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cs typeface="Times New Roman"/>
              </a:rPr>
              <a:t>Шаг 1. Адаптация формы и содержания контента интернет-уроков.</a:t>
            </a:r>
            <a:br>
              <a:rPr lang="ru-RU" dirty="0" smtClean="0">
                <a:cs typeface="Times New Roman"/>
              </a:rPr>
            </a:br>
            <a:endParaRPr lang="ru-RU" dirty="0" smtClean="0">
              <a:cs typeface="Times New Roman"/>
            </a:endParaRPr>
          </a:p>
          <a:p>
            <a:pPr marL="0" indent="0">
              <a:buNone/>
            </a:pPr>
            <a:endParaRPr lang="ru-RU" dirty="0"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Шаг 2. Развитие обратимости мыслительных операций (контроль не только по окончании урока (ключевой вопрос), но и при каждом задании).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</a:t>
            </a:r>
          </a:p>
          <a:p>
            <a:pPr marL="0" indent="0">
              <a:buNone/>
            </a:pPr>
            <a:r>
              <a:rPr lang="ru-RU" dirty="0" smtClean="0"/>
              <a:t>Шаг 3.  Вариативность форм выполнения заданий (в зависимости от имеющихся объективных ограничений здоровья).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</a:p>
          <a:p>
            <a:pPr marL="0" indent="0">
              <a:buNone/>
            </a:pPr>
            <a:r>
              <a:rPr lang="ru-RU" dirty="0" smtClean="0"/>
              <a:t>Шаг 4. Содействие  нарастанию речевой и познавательной активности и самостоятельности.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Шаг 5. Включение коррекционно-развивающего компонента с целью пропедевтики нарастания трудностей в обучении.</a:t>
            </a:r>
            <a:endParaRPr lang="ru-RU" dirty="0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4386289" y="1867157"/>
            <a:ext cx="249666" cy="62962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386289" y="2876723"/>
            <a:ext cx="249666" cy="586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386289" y="3690891"/>
            <a:ext cx="249666" cy="68390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386289" y="4695662"/>
            <a:ext cx="249666" cy="5766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cs typeface="Times New Roman"/>
              </a:rPr>
              <a:t>Шаг 1. Адаптация формы и содержания контента интернет-уроков.</a:t>
            </a:r>
            <a:br>
              <a:rPr lang="ru-RU" sz="1800" dirty="0" smtClean="0">
                <a:cs typeface="Times New Roman"/>
              </a:rPr>
            </a:br>
            <a:r>
              <a:rPr lang="ru-RU" sz="1800" dirty="0" smtClean="0">
                <a:solidFill>
                  <a:srgbClr val="FF6600"/>
                </a:solidFill>
                <a:cs typeface="Times New Roman"/>
              </a:rPr>
              <a:t>Императив:</a:t>
            </a:r>
            <a:r>
              <a:rPr lang="ru-RU" sz="1800" dirty="0" smtClean="0">
                <a:cs typeface="Times New Roman"/>
              </a:rPr>
              <a:t> от максимального упрощения к планомерному повышению сложности при выполнении последующих заданий-аналогов.</a:t>
            </a:r>
            <a:endParaRPr lang="ru-RU" sz="1800" dirty="0">
              <a:cs typeface="Times New Roman"/>
            </a:endParaRPr>
          </a:p>
        </p:txBody>
      </p:sp>
      <p:pic>
        <p:nvPicPr>
          <p:cNvPr id="4" name="Изображение 3" descr="Снимок экрана 2016-05-22 в 13.24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20512"/>
          <a:stretch/>
        </p:blipFill>
        <p:spPr>
          <a:xfrm>
            <a:off x="203038" y="1417638"/>
            <a:ext cx="5833681" cy="2929476"/>
          </a:xfrm>
          <a:prstGeom prst="rect">
            <a:avLst/>
          </a:prstGeom>
          <a:ln>
            <a:solidFill>
              <a:srgbClr val="40315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69198" y="3558788"/>
            <a:ext cx="2039462" cy="458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Нажми, если трудно</a:t>
            </a:r>
            <a:endParaRPr lang="ru-RU" sz="1600" dirty="0"/>
          </a:p>
        </p:txBody>
      </p:sp>
      <p:pic>
        <p:nvPicPr>
          <p:cNvPr id="6" name="Изображение 5" descr="Снимок экрана 2016-05-22 в 13.24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20512" r="24178" b="32075"/>
          <a:stretch/>
        </p:blipFill>
        <p:spPr>
          <a:xfrm>
            <a:off x="1582974" y="3950783"/>
            <a:ext cx="7333952" cy="290721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57249" y="5134724"/>
            <a:ext cx="5402208" cy="9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Прочитай значение слов </a:t>
            </a:r>
            <a:r>
              <a:rPr lang="ru-RU" sz="1400" i="1" dirty="0" smtClean="0">
                <a:solidFill>
                  <a:srgbClr val="FF0000"/>
                </a:solidFill>
              </a:rPr>
              <a:t>(адаптированная версия  из словаря)</a:t>
            </a:r>
          </a:p>
          <a:p>
            <a:r>
              <a:rPr lang="ru-RU" sz="1400" dirty="0" smtClean="0"/>
              <a:t>Сравни слова по значению. Подумай,  похожи или противоположны слова по значению. Заполни пропуск ниже.</a:t>
            </a:r>
            <a:endParaRPr lang="ru-RU" sz="1400" dirty="0"/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468796" y="2793756"/>
            <a:ext cx="2002826" cy="866981"/>
          </a:xfrm>
          <a:prstGeom prst="ben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7207196" y="974206"/>
            <a:ext cx="1709730" cy="250325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Приемы адаптации: встраивание алгоритма, изменение формулировок и др.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7459457" y="4223641"/>
            <a:ext cx="1457469" cy="2516917"/>
          </a:xfrm>
          <a:prstGeom prst="frame">
            <a:avLst>
              <a:gd name="adj1" fmla="val 40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Словарь в помощь:</a:t>
            </a:r>
          </a:p>
          <a:p>
            <a:pPr algn="ctr"/>
            <a:r>
              <a:rPr lang="ru-RU" sz="1000" b="1" i="1" dirty="0" smtClean="0">
                <a:solidFill>
                  <a:srgbClr val="000000"/>
                </a:solidFill>
              </a:rPr>
              <a:t>Похожи по значению</a:t>
            </a:r>
            <a:r>
              <a:rPr lang="ru-RU" sz="1000" dirty="0" smtClean="0">
                <a:solidFill>
                  <a:srgbClr val="000000"/>
                </a:solidFill>
              </a:rPr>
              <a:t> – имеют сходное значение (например, храбрый и отважный). </a:t>
            </a:r>
            <a:r>
              <a:rPr lang="ru-RU" sz="1000" b="1" i="1" dirty="0" smtClean="0">
                <a:solidFill>
                  <a:srgbClr val="000000"/>
                </a:solidFill>
              </a:rPr>
              <a:t>Противоположны по значению </a:t>
            </a:r>
            <a:r>
              <a:rPr lang="ru-RU" sz="1000" dirty="0" smtClean="0">
                <a:solidFill>
                  <a:srgbClr val="000000"/>
                </a:solidFill>
              </a:rPr>
              <a:t> – имеют разное значение, значение «наоборот» (например, храбрый-трусливый).</a:t>
            </a:r>
          </a:p>
          <a:p>
            <a:pPr algn="ctr"/>
            <a:endParaRPr lang="ru-RU" sz="3200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Шаг 2. Развитие обратимости мыслительных операций (контроль не только по окончании урока (ключевой вопрос), но и при каждом задании).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6600"/>
                </a:solidFill>
              </a:rPr>
              <a:t>Императив:</a:t>
            </a:r>
            <a:r>
              <a:rPr lang="ru-RU" sz="1800" dirty="0" smtClean="0"/>
              <a:t> достижения осмысления ребенком зависимости между выполненными действиями и результатом, их взаимосвязью.  </a:t>
            </a:r>
            <a:endParaRPr lang="ru-RU" sz="1800" dirty="0"/>
          </a:p>
        </p:txBody>
      </p:sp>
      <p:pic>
        <p:nvPicPr>
          <p:cNvPr id="5" name="Изображение 4" descr="Снимок экрана 2016-05-22 в 14.16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8261" r="37299" b="7883"/>
          <a:stretch/>
        </p:blipFill>
        <p:spPr>
          <a:xfrm>
            <a:off x="243452" y="1550432"/>
            <a:ext cx="3939253" cy="2724707"/>
          </a:xfrm>
          <a:prstGeom prst="rect">
            <a:avLst/>
          </a:prstGeom>
        </p:spPr>
      </p:pic>
      <p:pic>
        <p:nvPicPr>
          <p:cNvPr id="7" name="Изображение 6" descr="Снимок экрана 2016-05-22 в 14.18.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996" r="38971" b="8794"/>
          <a:stretch/>
        </p:blipFill>
        <p:spPr>
          <a:xfrm>
            <a:off x="4513848" y="1550432"/>
            <a:ext cx="3829890" cy="2700469"/>
          </a:xfrm>
          <a:prstGeom prst="rect">
            <a:avLst/>
          </a:prstGeom>
        </p:spPr>
      </p:pic>
      <p:sp>
        <p:nvSpPr>
          <p:cNvPr id="8" name="Закрывающая фигурная скобка 7"/>
          <p:cNvSpPr/>
          <p:nvPr/>
        </p:nvSpPr>
        <p:spPr>
          <a:xfrm rot="5400000">
            <a:off x="4105784" y="3455274"/>
            <a:ext cx="443869" cy="20835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623371"/>
            <a:ext cx="8305800" cy="1768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Объясни, почему ты выбрал слово </a:t>
            </a:r>
            <a:r>
              <a:rPr lang="is-IS" dirty="0" smtClean="0"/>
              <a:t>…………</a:t>
            </a:r>
            <a:r>
              <a:rPr lang="ru-RU" dirty="0" smtClean="0"/>
              <a:t>.? </a:t>
            </a:r>
          </a:p>
          <a:p>
            <a:pPr algn="ctr"/>
            <a:r>
              <a:rPr lang="ru-RU" dirty="0" smtClean="0"/>
              <a:t>Прочитай и впиши пропущенное слово.</a:t>
            </a:r>
          </a:p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Потому что слова злой, раздражительный и недоброжелательный </a:t>
            </a:r>
            <a:r>
              <a:rPr lang="is-IS" b="1" i="1" dirty="0" smtClean="0"/>
              <a:t>……</a:t>
            </a:r>
            <a:r>
              <a:rPr lang="ru-RU" b="1" i="1" dirty="0" smtClean="0"/>
              <a:t>.. по значению.</a:t>
            </a:r>
            <a:r>
              <a:rPr lang="ru-RU" i="1" dirty="0" smtClean="0"/>
              <a:t>  </a:t>
            </a:r>
          </a:p>
          <a:p>
            <a:pPr algn="ctr"/>
            <a:r>
              <a:rPr lang="ru-RU" dirty="0" smtClean="0"/>
              <a:t>Проверь себя.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9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2450" y="4228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Шаг 3.  Вариативность форм выполнения заданий (в зависимости от имеющихся объективных ограничений здоровья).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6600"/>
                </a:solidFill>
              </a:rPr>
              <a:t>Императив:</a:t>
            </a:r>
            <a:r>
              <a:rPr lang="ru-RU" sz="1800" dirty="0" smtClean="0"/>
              <a:t> достаточной диапазон форм для выбора обучающимся </a:t>
            </a:r>
            <a:endParaRPr lang="ru-RU" sz="1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23950" y="1599299"/>
            <a:ext cx="4603750" cy="1143528"/>
            <a:chOff x="3094727" y="1822302"/>
            <a:chExt cx="2689255" cy="60353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94727" y="1822302"/>
              <a:ext cx="2689255" cy="603537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112404" y="1839979"/>
              <a:ext cx="2653901" cy="568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sp>
        <p:nvSpPr>
          <p:cNvPr id="28" name="Стрелка вправо 27"/>
          <p:cNvSpPr/>
          <p:nvPr/>
        </p:nvSpPr>
        <p:spPr>
          <a:xfrm rot="5400000">
            <a:off x="584496" y="3008084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456563" y="3055258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2302173" y="3055259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3047238" y="3055260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3797596" y="3045591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4558537" y="3045590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377687" y="3045591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131541" y="3066588"/>
            <a:ext cx="492591" cy="264582"/>
          </a:xfrm>
          <a:prstGeom prst="rightArrow">
            <a:avLst>
              <a:gd name="adj1" fmla="val 50000"/>
              <a:gd name="adj2" fmla="val 57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Изображение 3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567956"/>
            <a:ext cx="1671253" cy="1663825"/>
          </a:xfrm>
          <a:prstGeom prst="rect">
            <a:avLst/>
          </a:prstGeom>
        </p:spPr>
      </p:pic>
      <p:pic>
        <p:nvPicPr>
          <p:cNvPr id="38" name="Изображение 37" descr="imag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>
          <a:xfrm>
            <a:off x="2773566" y="3567956"/>
            <a:ext cx="2163558" cy="1431318"/>
          </a:xfrm>
          <a:prstGeom prst="rect">
            <a:avLst/>
          </a:prstGeom>
        </p:spPr>
      </p:pic>
      <p:pic>
        <p:nvPicPr>
          <p:cNvPr id="39" name="Изображение 38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38" y="3567956"/>
            <a:ext cx="1954781" cy="164361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52450" y="5231781"/>
            <a:ext cx="7471833" cy="141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Напиши.</a:t>
            </a:r>
          </a:p>
          <a:p>
            <a:r>
              <a:rPr lang="ru-RU" dirty="0" smtClean="0"/>
              <a:t>Нарисуй и подпиши (сам или попроси взрослого)</a:t>
            </a:r>
          </a:p>
          <a:p>
            <a:r>
              <a:rPr lang="ru-RU" dirty="0" smtClean="0"/>
              <a:t>Сделай фотографии и подпиши (сам или попроси взрослого)</a:t>
            </a:r>
          </a:p>
          <a:p>
            <a:r>
              <a:rPr lang="ru-RU" dirty="0" smtClean="0"/>
              <a:t>Подбери картинки и прикрепи (сам или попроси взрослого).</a:t>
            </a:r>
          </a:p>
          <a:p>
            <a:r>
              <a:rPr lang="ru-RU" dirty="0" smtClean="0"/>
              <a:t>Спроси у мамы и запиши ответ вместе с мамой.</a:t>
            </a:r>
          </a:p>
        </p:txBody>
      </p:sp>
    </p:spTree>
    <p:extLst>
      <p:ext uri="{BB962C8B-B14F-4D97-AF65-F5344CB8AC3E}">
        <p14:creationId xmlns:p14="http://schemas.microsoft.com/office/powerpoint/2010/main" val="31308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1039</Words>
  <Application>Microsoft Macintosh PowerPoint</Application>
  <PresentationFormat>Экран (4:3)</PresentationFormat>
  <Paragraphs>91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Мобильное электронное образование как инструмент реализации ФГОС для детей с ОВЗ </vt:lpstr>
      <vt:lpstr>          Почему именно МЭШ? 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vt:lpstr>
      <vt:lpstr>          Почему именно МЭШ? 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vt:lpstr>
      <vt:lpstr>          Почему именно МЭШ? 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vt:lpstr>
      <vt:lpstr>          Почему именно МЭШ? Результаты анализа образовательного контента и коммуникативных возможностей системы с позиции соответствия особым образовательным потребностям обучающихся с ОВЗ</vt:lpstr>
      <vt:lpstr>Как помочь детям с трудностями в обучении… Алгоритм оптимизации образовательного контента МЭШ.</vt:lpstr>
      <vt:lpstr>Шаг 1. Адаптация формы и содержания контента интернет-уроков. Императив: от максимального упрощения к планомерному повышению сложности при выполнении последующих заданий-аналогов.</vt:lpstr>
      <vt:lpstr>Шаг 2. Развитие обратимости мыслительных операций (контроль не только по окончании урока (ключевой вопрос), но и при каждом задании). Императив: достижения осмысления ребенком зависимости между выполненными действиями и результатом, их взаимосвязью.  </vt:lpstr>
      <vt:lpstr>Шаг 3.  Вариативность форм выполнения заданий (в зависимости от имеющихся объективных ограничений здоровья). Императив: достаточной диапазон форм для выбора обучающимся </vt:lpstr>
      <vt:lpstr>Шаг 4. Содействие  нарастанию речевой и познавательной активности и самостоятельности. Императив: вектор движения - от малой порционности действий при выполнении заданий к самостоятельному решению проблемных житейских, познавательных коммуникативных задач.</vt:lpstr>
      <vt:lpstr>Шаг 5. Включение коррекционно-развивающего компонента с целью пропедевтики нарастания трудностей в обучении. Императив: опора на проекцию причин и механизмов трудностей с учетом анализа системой хронологии предшествующих попыток и результатов выполнения заданий</vt:lpstr>
      <vt:lpstr>Обеспечение обратной связи, обучаемость системы. Принцип работы. </vt:lpstr>
      <vt:lpstr>Презентация PowerPoint</vt:lpstr>
      <vt:lpstr>Подведение итогов: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ресурсов МЭШ для преодоления трудностей в обучении</dc:title>
  <dc:creator>Соловьева</dc:creator>
  <cp:lastModifiedBy>Соловьева</cp:lastModifiedBy>
  <cp:revision>52</cp:revision>
  <dcterms:created xsi:type="dcterms:W3CDTF">2016-05-22T08:51:06Z</dcterms:created>
  <dcterms:modified xsi:type="dcterms:W3CDTF">2016-08-22T11:42:30Z</dcterms:modified>
</cp:coreProperties>
</file>