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untur@edu.yar.ru" TargetMode="External"/><Relationship Id="rId2" Type="http://schemas.openxmlformats.org/officeDocument/2006/relationships/hyperlink" Target="http://turist.edu.yar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untur@edu.uar.ru" TargetMode="External"/><Relationship Id="rId2" Type="http://schemas.openxmlformats.org/officeDocument/2006/relationships/hyperlink" Target="http://turist.edu.yar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8229600" cy="327659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Создание единого образовательного пространства средствами регионального проекта неформального образования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"Патриотическая туристско-краеведческая экспедиция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"Моя Родина -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Ярославия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7467600" cy="1752600"/>
          </a:xfrm>
        </p:spPr>
        <p:txBody>
          <a:bodyPr>
            <a:normAutofit fontScale="85000" lnSpcReduction="10000"/>
          </a:bodyPr>
          <a:lstStyle/>
          <a:p>
            <a:pPr algn="r" eaLnBrk="1" hangingPunct="1"/>
            <a:r>
              <a:rPr lang="ru-RU" b="1" i="1" dirty="0" smtClean="0">
                <a:solidFill>
                  <a:schemeClr val="tx1"/>
                </a:solidFill>
              </a:rPr>
              <a:t>Паршина Светлана Анатольевна</a:t>
            </a:r>
            <a:r>
              <a:rPr lang="ru-RU" i="1" dirty="0" smtClean="0">
                <a:solidFill>
                  <a:schemeClr val="tx1"/>
                </a:solidFill>
              </a:rPr>
              <a:t>,</a:t>
            </a:r>
          </a:p>
          <a:p>
            <a:pPr algn="r" eaLnBrk="1" hangingPunct="1"/>
            <a:r>
              <a:rPr lang="ru-RU" i="1" dirty="0" smtClean="0">
                <a:solidFill>
                  <a:schemeClr val="tx1"/>
                </a:solidFill>
              </a:rPr>
              <a:t> заместитель директора ГОУ ДО ЯО «Центр детского и юношеского туризма и экскурсий»</a:t>
            </a:r>
          </a:p>
          <a:p>
            <a:pPr algn="r" eaLnBrk="1" hangingPunct="1"/>
            <a:r>
              <a:rPr lang="ru-RU" i="1" dirty="0" smtClean="0">
                <a:solidFill>
                  <a:schemeClr val="tx1"/>
                </a:solidFill>
              </a:rPr>
              <a:t>по информационно-методической работе</a:t>
            </a:r>
          </a:p>
          <a:p>
            <a:endParaRPr lang="ru-RU" dirty="0"/>
          </a:p>
        </p:txBody>
      </p:sp>
      <p:pic>
        <p:nvPicPr>
          <p:cNvPr id="5" name="Picture 2" descr="медведь_п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Учитель\Рабочий стол\2013_10_22\IMG_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871537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11334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urist.edu.yar.ru/moya_rodina__minus__yaroslaviya/katalogi/katalog_ekskursii_w174_h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571500"/>
            <a:ext cx="292893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turist.edu.yar.ru/moya_rodina__minus__yaroslaviya/katalogi/katalog_pohodi_w177_h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571500"/>
            <a:ext cx="28829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500188" y="5143500"/>
            <a:ext cx="292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Экскурсионный объект – 1 балл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214938" y="4857750"/>
            <a:ext cx="2928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Маршрут однодневного похода – 4 балла</a:t>
            </a:r>
          </a:p>
        </p:txBody>
      </p:sp>
      <p:pic>
        <p:nvPicPr>
          <p:cNvPr id="1024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33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vetlana\Pictures\MP Navigator EX\2015_10_23\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642938"/>
            <a:ext cx="8148637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11334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138" y="274638"/>
            <a:ext cx="78295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Тематические экскурсионные образовательные маршруты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501063" cy="4643437"/>
          </a:xfrm>
        </p:spPr>
        <p:txBody>
          <a:bodyPr/>
          <a:lstStyle/>
          <a:p>
            <a:pPr eaLnBrk="1" hangingPunct="1"/>
            <a:r>
              <a:rPr lang="ru-RU" smtClean="0"/>
              <a:t>«Чудеса науки и техники»</a:t>
            </a:r>
          </a:p>
          <a:p>
            <a:pPr eaLnBrk="1" hangingPunct="1"/>
            <a:r>
              <a:rPr lang="ru-RU" smtClean="0"/>
              <a:t>«Отчизны верные сыны»</a:t>
            </a:r>
          </a:p>
          <a:p>
            <a:pPr eaLnBrk="1" hangingPunct="1"/>
            <a:r>
              <a:rPr lang="ru-RU" smtClean="0"/>
              <a:t>«Этнографический калейдоскоп»</a:t>
            </a:r>
          </a:p>
          <a:p>
            <a:pPr eaLnBrk="1" hangingPunct="1"/>
            <a:r>
              <a:rPr lang="ru-RU" smtClean="0"/>
              <a:t>«Природные богатства родного края»</a:t>
            </a:r>
          </a:p>
          <a:p>
            <a:pPr eaLnBrk="1" hangingPunct="1"/>
            <a:r>
              <a:rPr lang="ru-RU" smtClean="0"/>
              <a:t>«Ярославль и ярославцы в годы Великой Отечественной войны»</a:t>
            </a:r>
          </a:p>
          <a:p>
            <a:pPr eaLnBrk="1" hangingPunct="1"/>
            <a:r>
              <a:rPr lang="ru-RU" smtClean="0"/>
              <a:t>«Ярославский край в истории Руси»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15188" y="1285875"/>
            <a:ext cx="1714500" cy="1714500"/>
            <a:chOff x="1741" y="7379"/>
            <a:chExt cx="7522" cy="6948"/>
          </a:xfrm>
        </p:grpSpPr>
        <p:pic>
          <p:nvPicPr>
            <p:cNvPr id="13318" name="Picture 3" descr="map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" y="7379"/>
              <a:ext cx="5970" cy="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4" descr="1189516385abdgQ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10979"/>
              <a:ext cx="2872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33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417513"/>
            <a:ext cx="7715250" cy="1154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/>
              <a:t>Использование интерактивных форм работы с подростками в музеях</a:t>
            </a:r>
            <a:br>
              <a:rPr lang="ru-RU" sz="3200" b="1" dirty="0" smtClean="0"/>
            </a:b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42875" y="1571625"/>
            <a:ext cx="8786813" cy="714375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r>
              <a:rPr lang="ru-RU" sz="2800" smtClean="0"/>
              <a:t>Квест – игра по музеям Боевой Славы</a:t>
            </a:r>
          </a:p>
          <a:p>
            <a:pPr algn="ctr">
              <a:buFontTx/>
              <a:buNone/>
            </a:pPr>
            <a:r>
              <a:rPr lang="ru-RU" sz="2800" smtClean="0"/>
              <a:t> «Мы помним! Мы гордимся!»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11334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3" descr="Рисунок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47323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Рисунок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714625"/>
            <a:ext cx="44291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Подведение итогов  экспедиции</a:t>
            </a:r>
          </a:p>
        </p:txBody>
      </p:sp>
      <p:pic>
        <p:nvPicPr>
          <p:cNvPr id="15363" name="Picture 2" descr="C:\Documents and Settings\Учитель\Рабочий стол\Знаки_все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857375"/>
            <a:ext cx="33575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6125" y="1714500"/>
            <a:ext cx="56435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b="1" dirty="0">
                <a:solidFill>
                  <a:srgbClr val="E68900"/>
                </a:solidFill>
                <a:latin typeface="+mn-lt"/>
              </a:rPr>
              <a:t>Золотой знак – </a:t>
            </a:r>
            <a:endParaRPr lang="en-US" sz="3200" b="1" dirty="0">
              <a:solidFill>
                <a:srgbClr val="E68900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	</a:t>
            </a:r>
            <a:r>
              <a:rPr lang="ru-RU" sz="3200" dirty="0">
                <a:latin typeface="+mn-lt"/>
              </a:rPr>
              <a:t>не менее 35 баллов 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Серебряный знак –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	</a:t>
            </a:r>
            <a:r>
              <a:rPr lang="ru-RU" sz="3200" dirty="0">
                <a:latin typeface="+mn-lt"/>
              </a:rPr>
              <a:t>не менее 25 </a:t>
            </a:r>
            <a:r>
              <a:rPr lang="ru-RU" sz="3200" dirty="0"/>
              <a:t>баллов</a:t>
            </a:r>
            <a:endParaRPr lang="ru-RU" sz="320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Бронзовы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знак –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	</a:t>
            </a:r>
            <a:r>
              <a:rPr lang="ru-RU" sz="3200" dirty="0">
                <a:latin typeface="+mn-lt"/>
              </a:rPr>
              <a:t>не менее 15 </a:t>
            </a:r>
            <a:r>
              <a:rPr lang="ru-RU" sz="3200" dirty="0"/>
              <a:t>баллов </a:t>
            </a:r>
            <a:r>
              <a:rPr lang="ru-RU" sz="2800" dirty="0">
                <a:latin typeface="+mn-lt"/>
              </a:rPr>
              <a:t>	</a:t>
            </a:r>
            <a:r>
              <a:rPr lang="ru-RU" sz="3200" dirty="0">
                <a:latin typeface="+mn-lt"/>
              </a:rPr>
              <a:t>	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785813" y="3214688"/>
            <a:ext cx="7500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913533"/>
                </a:solidFill>
              </a:rPr>
              <a:t>http://exprus.edu.yar.ru</a:t>
            </a:r>
            <a:endParaRPr lang="ru-RU" sz="3600" b="1">
              <a:solidFill>
                <a:srgbClr val="9135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3714750"/>
            <a:ext cx="8715375" cy="31940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5113" algn="ctr">
              <a:lnSpc>
                <a:spcPct val="120000"/>
              </a:lnSpc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Алгоритм участия в проекте</a:t>
            </a:r>
          </a:p>
          <a:p>
            <a:pPr indent="265113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ru-RU" sz="2300" dirty="0"/>
              <a:t>определить регионального координатора проекта</a:t>
            </a:r>
          </a:p>
          <a:p>
            <a:pPr indent="265113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ru-RU" sz="2300" dirty="0"/>
              <a:t>разработать перечень музеев, иных объектов и маршруты однодневных туристских походов, предлагаемых для посещения школьниками</a:t>
            </a:r>
          </a:p>
          <a:p>
            <a:pPr indent="265113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ru-RU" sz="2300" dirty="0"/>
              <a:t>представить координаторам информацию для публикации на сайте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125" y="0"/>
            <a:ext cx="6786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Всероссийский проект</a:t>
            </a:r>
          </a:p>
        </p:txBody>
      </p:sp>
      <p:pic>
        <p:nvPicPr>
          <p:cNvPr id="18437" name="Picture 6" descr="C:\Documents and Settings\Учитель\Рабочий стол\Россия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3658">
            <a:off x="1095375" y="246063"/>
            <a:ext cx="57086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00166" y="1295809"/>
            <a:ext cx="514353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«Моя Родина – РОССИЯ»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367115"/>
            <a:ext cx="850112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>
                  <a:solidFill>
                    <a:srgbClr val="CC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Патриотическая экспедиция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88169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928938"/>
            <a:ext cx="8443913" cy="3643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13533"/>
                </a:solidFill>
              </a:rPr>
              <a:t>Координатор проекта </a:t>
            </a:r>
            <a:r>
              <a:rPr lang="ru-RU" sz="2800" b="1" dirty="0" smtClean="0"/>
              <a:t>–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Государственное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образовательное учреждение Ярославской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области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«Центр детского и юношеского туризма и экскурсий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/>
              <a:t>Тел: (4852) 24-07-69, 24-30-89</a:t>
            </a:r>
            <a:br>
              <a:rPr lang="ru-RU" sz="2800" b="1" dirty="0" smtClean="0"/>
            </a:br>
            <a:r>
              <a:rPr lang="ru-RU" sz="2800" b="1" dirty="0" smtClean="0"/>
              <a:t>сайт: </a:t>
            </a:r>
            <a:r>
              <a:rPr lang="en-US" sz="2800" b="1" dirty="0" smtClean="0">
                <a:hlinkClick r:id="rId2"/>
              </a:rPr>
              <a:t>http://turist.edu.yar.ru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e-mail: </a:t>
            </a:r>
            <a:r>
              <a:rPr lang="en-US" sz="2800" b="1" dirty="0" smtClean="0">
                <a:hlinkClick r:id="rId3"/>
              </a:rPr>
              <a:t>untur@edu.yar.ru</a:t>
            </a:r>
            <a:endParaRPr lang="ru-RU" sz="3600" b="1" dirty="0"/>
          </a:p>
        </p:txBody>
      </p:sp>
      <p:pic>
        <p:nvPicPr>
          <p:cNvPr id="20483" name="Picture 6" descr="C:\Documents and Settings\Учитель\Рабочий стол\Россия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3658">
            <a:off x="1452563" y="246063"/>
            <a:ext cx="57086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57356" y="1295809"/>
            <a:ext cx="514353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«Моя Родина – РОССИЯ»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0"/>
            <a:ext cx="850112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>
                  <a:solidFill>
                    <a:srgbClr val="CC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Патриотическая экспедиция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642938"/>
            <a:ext cx="8143875" cy="4572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Государственное задание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ГОУ ЯО ЦДЮТурЭк на 2015 – 2017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/>
              <a:t>Государственная услуга: </a:t>
            </a:r>
          </a:p>
          <a:p>
            <a:r>
              <a:rPr lang="ru-RU" sz="2800" dirty="0" smtClean="0"/>
              <a:t>Реализация дополнительных общеобразовательных программ – дополнительных общеразвивающих программ (ДООП)</a:t>
            </a:r>
          </a:p>
          <a:p>
            <a:pPr algn="just">
              <a:buNone/>
            </a:pPr>
            <a:r>
              <a:rPr lang="ru-RU" sz="2800" b="1" dirty="0" smtClean="0"/>
              <a:t>Работы:</a:t>
            </a:r>
          </a:p>
          <a:p>
            <a:pPr algn="just"/>
            <a:r>
              <a:rPr lang="ru-RU" sz="2800" b="1" dirty="0" smtClean="0"/>
              <a:t>Обеспечение деятельности </a:t>
            </a:r>
            <a:r>
              <a:rPr lang="ru-RU" sz="2800" dirty="0" smtClean="0"/>
              <a:t>региональных инновационных площадок и </a:t>
            </a:r>
            <a:r>
              <a:rPr lang="ru-RU" sz="2800" b="1" dirty="0" smtClean="0"/>
              <a:t>региональных ресурсных центров</a:t>
            </a:r>
            <a:endParaRPr lang="ru-RU" sz="2800" b="1" dirty="0"/>
          </a:p>
        </p:txBody>
      </p:sp>
      <p:pic>
        <p:nvPicPr>
          <p:cNvPr id="4" name="Рисунок 3" descr="медведь проз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228600"/>
            <a:ext cx="990600" cy="1061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</a:rPr>
              <a:t>Экспедиция - проект НФО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643938" cy="5715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Добровольность участия детей и подростков в экспедиции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Интегрированность образовательных результатов: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i="1" dirty="0" smtClean="0"/>
              <a:t>Результаты, формируемые в рамках изучения истории, географии, МХК, химии, ОРКСЭ и др.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i="1" dirty="0" smtClean="0"/>
              <a:t>Познавательные и регулятивные УУД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i="1" dirty="0" smtClean="0"/>
              <a:t>Гражданственность, патриотизм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Доступность входа в проект на любом этапе его реализации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Неограниченный выбор индивидуальных и групповых маршрутов в рамках экспедиции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Широкий спектр творческих заданий для участников проекта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Наличие форм фиксации </a:t>
            </a:r>
            <a:r>
              <a:rPr lang="ru-RU" dirty="0" err="1" smtClean="0"/>
              <a:t>внеучебных</a:t>
            </a:r>
            <a:r>
              <a:rPr lang="ru-RU" dirty="0" smtClean="0"/>
              <a:t> достижений обучающихся – участников проекта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Межведомственный характер экспедиции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Вовлеченность в проект организаций малого бизнеса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1905000" y="1122362"/>
            <a:ext cx="6096000" cy="13922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Благодарим за внимание!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2582863"/>
            <a:ext cx="8001000" cy="28067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ГОУ ДО ЯО  «Центр детского и юношеского туризма и экскурсий»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http://turist.edu.yar.ru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untur@edu.yar.ru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(4852) 24-07-69, 24-30-89</a:t>
            </a: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ДООП, реализуемые в ГОУ ЯО ЦДЮТурЭк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«Историки – краеведы»</a:t>
            </a:r>
          </a:p>
          <a:p>
            <a:r>
              <a:rPr lang="ru-RU" sz="2400" b="1" dirty="0" smtClean="0"/>
              <a:t>«Основы генеалогии» (УМК)</a:t>
            </a:r>
          </a:p>
          <a:p>
            <a:r>
              <a:rPr lang="ru-RU" sz="2400" b="1" dirty="0" smtClean="0"/>
              <a:t>«Юные археологи» (УМК)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«Активисты школьного музея»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«Край, в котором хочется жить»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"Ярославская сторонка, ярославская земля…» (литературное краеведение)</a:t>
            </a:r>
          </a:p>
          <a:p>
            <a:r>
              <a:rPr lang="ru-RU" sz="2400" dirty="0" smtClean="0"/>
              <a:t>«Юные туристы – краеведы»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«Программа подготовки волонтёров»</a:t>
            </a:r>
          </a:p>
          <a:p>
            <a:r>
              <a:rPr lang="ru-RU" sz="2400" dirty="0" smtClean="0"/>
              <a:t>«Честь и мужество»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«Кадеты России»</a:t>
            </a:r>
          </a:p>
          <a:p>
            <a:r>
              <a:rPr lang="ru-RU" sz="2400" b="1" dirty="0" smtClean="0"/>
              <a:t>Программа интенсивного курса «Юные экскурсоводы» (УМК)</a:t>
            </a:r>
          </a:p>
          <a:p>
            <a:r>
              <a:rPr lang="ru-RU" sz="2400" dirty="0" smtClean="0"/>
              <a:t>«Спортивное ориентирование»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«Школа безопасности»</a:t>
            </a:r>
          </a:p>
          <a:p>
            <a:r>
              <a:rPr lang="ru-RU" sz="2400" dirty="0" smtClean="0"/>
              <a:t>«Юные инструкторы туризма» и. т. д.</a:t>
            </a:r>
          </a:p>
          <a:p>
            <a:endParaRPr lang="ru-RU" sz="2400" dirty="0" smtClean="0"/>
          </a:p>
        </p:txBody>
      </p:sp>
      <p:pic>
        <p:nvPicPr>
          <p:cNvPr id="3074" name="Picture 2" descr="http://www.communityactionderby.org.uk/images/dr_3f2fe2171277ac64c0a3b59e2e6496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525183" cy="189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543800" cy="792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РРЦ  ДО ЯО «Патриотическое воспитание детей»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ГОУ ЯО «Центр детского и юношеского туризма и экскурсий» – </a:t>
            </a:r>
            <a:r>
              <a:rPr lang="ru-RU" sz="2400" b="1" dirty="0" smtClean="0"/>
              <a:t>региональный ресурсный центр </a:t>
            </a:r>
            <a:r>
              <a:rPr lang="ru-RU" sz="2400" dirty="0" smtClean="0"/>
              <a:t>департамента образования Ярославской области по направлениям </a:t>
            </a:r>
            <a:r>
              <a:rPr lang="ru-RU" sz="2400" b="1" dirty="0" smtClean="0"/>
              <a:t>«Развитие детско-юношеского туризма» и «Патриотическое воспитание детей»</a:t>
            </a:r>
          </a:p>
          <a:p>
            <a:pPr algn="r">
              <a:buNone/>
            </a:pPr>
            <a:r>
              <a:rPr lang="ru-RU" sz="2400" i="1" dirty="0" smtClean="0"/>
              <a:t>Приказ ДО ЯО от 15.01.2015 №9/01-03</a:t>
            </a:r>
          </a:p>
          <a:p>
            <a:pPr algn="just">
              <a:buNone/>
            </a:pPr>
            <a:r>
              <a:rPr lang="ru-RU" sz="2400" b="1" dirty="0" smtClean="0"/>
              <a:t>Техническое задание -  виды деятельности</a:t>
            </a:r>
            <a:r>
              <a:rPr lang="ru-RU" sz="2400" dirty="0" smtClean="0"/>
              <a:t>: </a:t>
            </a:r>
            <a:r>
              <a:rPr lang="ru-RU" sz="2400" i="1" dirty="0" smtClean="0"/>
              <a:t>(по данному направлению)</a:t>
            </a:r>
          </a:p>
          <a:p>
            <a:pPr algn="just"/>
            <a:r>
              <a:rPr lang="ru-RU" sz="2400" dirty="0" smtClean="0"/>
              <a:t>Организация и проведение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информационно-методических семинаров </a:t>
            </a:r>
          </a:p>
          <a:p>
            <a:pPr algn="just"/>
            <a:r>
              <a:rPr lang="ru-RU" sz="2400" dirty="0" smtClean="0"/>
              <a:t>Разработка и распространение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информационно-методических материалов</a:t>
            </a:r>
          </a:p>
          <a:p>
            <a:pPr algn="just"/>
            <a:r>
              <a:rPr lang="ru-RU" sz="2400" dirty="0" smtClean="0"/>
              <a:t>Организация и проведение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общественно-значимых мероприятий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Консультирование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медведь проз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228600"/>
            <a:ext cx="990600" cy="10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Сопровождение региональных, межрегиональных и всероссийских проектов по гражданско-патриотическому воспитанию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2400" y="1600200"/>
            <a:ext cx="5867400" cy="449579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Организационное сопровождение </a:t>
            </a:r>
            <a:r>
              <a:rPr lang="ru-RU" sz="2400" b="1" dirty="0" smtClean="0"/>
              <a:t>проектов национальной программы детского культурно-познавательного туризма Министерства культуры РФ </a:t>
            </a:r>
            <a:r>
              <a:rPr lang="ru-RU" sz="2400" dirty="0" smtClean="0"/>
              <a:t>(2013 – 2015 г.)</a:t>
            </a:r>
          </a:p>
          <a:p>
            <a:r>
              <a:rPr lang="ru-RU" sz="2400" dirty="0" smtClean="0"/>
              <a:t>Организационное сопровождение </a:t>
            </a:r>
            <a:r>
              <a:rPr lang="ru-RU" sz="2400" b="1" dirty="0" smtClean="0"/>
              <a:t>международного проекта «Поезд Победы» </a:t>
            </a:r>
            <a:r>
              <a:rPr lang="ru-RU" sz="2400" dirty="0" smtClean="0"/>
              <a:t>(май 2015 г. Маршрут Ярославль - Минск - Брест - Смоленск - Ярославль) Организаторы – Агентство по туризму ЯО, департамент образования ЯО. Участники – 273 обучающихся из всех МР ЯО</a:t>
            </a:r>
          </a:p>
          <a:p>
            <a:endParaRPr lang="ru-RU" dirty="0"/>
          </a:p>
        </p:txBody>
      </p:sp>
      <p:pic>
        <p:nvPicPr>
          <p:cNvPr id="5" name="Рисунок 4" descr="медведь проз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1143000" cy="1225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43600" y="44958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Участники проекта «Маршруты Победы» по военно-патриотическому маршруту «Дорога жизни»</a:t>
            </a:r>
          </a:p>
        </p:txBody>
      </p:sp>
      <p:pic>
        <p:nvPicPr>
          <p:cNvPr id="63490" name="Picture 2" descr="http://cs624424.vk.me/v624424748/5ebce/-XWYg_FjM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7145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Этнографический проект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Участники:</a:t>
            </a:r>
            <a:r>
              <a:rPr lang="ru-RU" sz="2400" dirty="0" smtClean="0"/>
              <a:t> обучающиеся ОО 7 регионов ЦФО и СЗФО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Цель проекта</a:t>
            </a:r>
            <a:r>
              <a:rPr lang="ru-RU" sz="2400" dirty="0" smtClean="0"/>
              <a:t>: содействовать развитию у обучающихся интереса к памятникам истории, культуры, декоративно-прикладному искусству России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13255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Межрегиональный </a:t>
            </a:r>
            <a:b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культурно-просветительский проект</a:t>
            </a:r>
            <a:b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«Узоры городов России» </a:t>
            </a:r>
            <a:endParaRPr lang="ru-RU" sz="3200" dirty="0" smtClean="0">
              <a:solidFill>
                <a:schemeClr val="accent2"/>
              </a:solidFill>
            </a:endParaRPr>
          </a:p>
        </p:txBody>
      </p:sp>
      <p:pic>
        <p:nvPicPr>
          <p:cNvPr id="10244" name="Picture 2" descr="медведь_п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Обмен\Русский север 2014\DSC08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049294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Обмен\Русский север 2014\DSC082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" y="613546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Музей деревянного зодчества</a:t>
            </a:r>
            <a:br>
              <a:rPr lang="ru-RU" dirty="0" smtClean="0"/>
            </a:br>
            <a:r>
              <a:rPr lang="ru-RU" dirty="0" smtClean="0"/>
              <a:t> в </a:t>
            </a:r>
            <a:r>
              <a:rPr lang="ru-RU" dirty="0" err="1" smtClean="0"/>
              <a:t>с.Семёнково</a:t>
            </a:r>
            <a:r>
              <a:rPr lang="ru-RU" dirty="0" smtClean="0"/>
              <a:t> Вологодская обл.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5791200"/>
            <a:ext cx="4572000" cy="92333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Обмен опытом деятельности музеев образовательных организаций Ярославской и Вологодской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61677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http://turist.edu.yar.ru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6900863" cy="1571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solidFill>
                  <a:schemeClr val="accent2"/>
                </a:solidFill>
              </a:rPr>
              <a:t>Областная патриотическая туристско-краеведческая экспедиция</a:t>
            </a:r>
            <a:r>
              <a:rPr lang="ru-RU" sz="3200" dirty="0" smtClean="0">
                <a:solidFill>
                  <a:srgbClr val="10253F"/>
                </a:solidFill>
              </a:rPr>
              <a:t/>
            </a:r>
            <a:br>
              <a:rPr lang="ru-RU" sz="3200" dirty="0" smtClean="0">
                <a:solidFill>
                  <a:srgbClr val="10253F"/>
                </a:solidFill>
              </a:rPr>
            </a:br>
            <a:endParaRPr lang="ru-RU" sz="4000" b="1" dirty="0" smtClean="0">
              <a:solidFill>
                <a:srgbClr val="10253F"/>
              </a:solidFill>
            </a:endParaRPr>
          </a:p>
        </p:txBody>
      </p:sp>
      <p:sp>
        <p:nvSpPr>
          <p:cNvPr id="7171" name="Содержимое 3"/>
          <p:cNvSpPr>
            <a:spLocks noGrp="1"/>
          </p:cNvSpPr>
          <p:nvPr>
            <p:ph idx="4294967295"/>
          </p:nvPr>
        </p:nvSpPr>
        <p:spPr>
          <a:xfrm>
            <a:off x="285750" y="2000250"/>
            <a:ext cx="8572500" cy="2786063"/>
          </a:xfrm>
        </p:spPr>
        <p:txBody>
          <a:bodyPr/>
          <a:lstStyle/>
          <a:p>
            <a:pPr algn="just" eaLnBrk="1" hangingPunct="1"/>
            <a:r>
              <a:rPr lang="ru-RU" sz="2000" b="1" dirty="0" smtClean="0">
                <a:solidFill>
                  <a:srgbClr val="10253F"/>
                </a:solidFill>
              </a:rPr>
              <a:t>Участники экспедиции</a:t>
            </a:r>
            <a:r>
              <a:rPr lang="ru-RU" sz="2000" dirty="0" smtClean="0">
                <a:solidFill>
                  <a:srgbClr val="0D0D0D"/>
                </a:solidFill>
              </a:rPr>
              <a:t> – дети и подростки в возрасте  8 – 18 лет; участие – личное</a:t>
            </a:r>
          </a:p>
          <a:p>
            <a:pPr algn="just" eaLnBrk="1" hangingPunct="1"/>
            <a:r>
              <a:rPr lang="ru-RU" sz="2000" b="1" dirty="0" smtClean="0">
                <a:solidFill>
                  <a:srgbClr val="10253F"/>
                </a:solidFill>
              </a:rPr>
              <a:t>Объекты экспедиции:</a:t>
            </a:r>
          </a:p>
          <a:p>
            <a:pPr lvl="1" algn="just" eaLnBrk="1" hangingPunct="1"/>
            <a:r>
              <a:rPr lang="ru-RU" sz="2000" dirty="0" smtClean="0">
                <a:solidFill>
                  <a:srgbClr val="0D0D0D"/>
                </a:solidFill>
              </a:rPr>
              <a:t>100 музеев Ярославской области (</a:t>
            </a:r>
            <a:r>
              <a:rPr lang="ru-RU" sz="2000" i="1" dirty="0" smtClean="0"/>
              <a:t>федеральные, государственные, муниципальные, корпоративные, частные музеи, </a:t>
            </a:r>
            <a:r>
              <a:rPr lang="ru-RU" sz="2000" b="1" i="1" dirty="0" smtClean="0">
                <a:solidFill>
                  <a:srgbClr val="17375E"/>
                </a:solidFill>
              </a:rPr>
              <a:t>43 сертифицированных музея образовательных организаций</a:t>
            </a:r>
            <a:r>
              <a:rPr lang="ru-RU" sz="2000" i="1" dirty="0" smtClean="0">
                <a:solidFill>
                  <a:srgbClr val="17375E"/>
                </a:solidFill>
              </a:rPr>
              <a:t>)</a:t>
            </a:r>
          </a:p>
          <a:p>
            <a:pPr lvl="1" algn="just" eaLnBrk="1" hangingPunct="1"/>
            <a:r>
              <a:rPr lang="ru-RU" sz="2000" dirty="0" smtClean="0">
                <a:solidFill>
                  <a:srgbClr val="0D0D0D"/>
                </a:solidFill>
              </a:rPr>
              <a:t>64 маршрута однодневных туристских походов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000875" y="71438"/>
            <a:ext cx="1857375" cy="2000250"/>
            <a:chOff x="1741" y="7379"/>
            <a:chExt cx="7522" cy="6948"/>
          </a:xfrm>
        </p:grpSpPr>
        <p:pic>
          <p:nvPicPr>
            <p:cNvPr id="7175" name="Picture 3" descr="map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" y="7379"/>
              <a:ext cx="5970" cy="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4" descr="1189516385abdgQ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10979"/>
              <a:ext cx="2872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42844" y="1142984"/>
            <a:ext cx="6882718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8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«Моя Родина - Ярославия»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 bwMode="auto">
          <a:xfrm>
            <a:off x="357188" y="4572000"/>
            <a:ext cx="67865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lvl="1" algn="just">
              <a:defRPr/>
            </a:pPr>
            <a:r>
              <a:rPr lang="ru-RU" sz="2000" b="1" dirty="0">
                <a:solidFill>
                  <a:srgbClr val="10253F"/>
                </a:solidFill>
              </a:rPr>
              <a:t>Субъекты взаимодействия (</a:t>
            </a:r>
            <a:r>
              <a:rPr lang="ru-RU" sz="2000" b="1" dirty="0" err="1">
                <a:solidFill>
                  <a:srgbClr val="10253F"/>
                </a:solidFill>
              </a:rPr>
              <a:t>кооперанты</a:t>
            </a:r>
            <a:r>
              <a:rPr lang="ru-RU" sz="2000" b="1" dirty="0">
                <a:solidFill>
                  <a:srgbClr val="10253F"/>
                </a:solidFill>
              </a:rPr>
              <a:t>):</a:t>
            </a:r>
          </a:p>
          <a:p>
            <a:pPr lvl="1" indent="260350" algn="just"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D0D0D"/>
                </a:solidFill>
                <a:latin typeface="+mn-lt"/>
              </a:rPr>
              <a:t>Департамент образования ЯО</a:t>
            </a:r>
          </a:p>
          <a:p>
            <a:pPr lvl="1" indent="260350" algn="just"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D0D0D"/>
                </a:solidFill>
                <a:latin typeface="+mn-lt"/>
              </a:rPr>
              <a:t>Департамент культуры ЯО</a:t>
            </a:r>
          </a:p>
          <a:p>
            <a:pPr lvl="1" indent="260350" algn="just"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D0D0D"/>
                </a:solidFill>
                <a:latin typeface="+mn-lt"/>
              </a:rPr>
              <a:t>Агентство по туризму ЯО</a:t>
            </a:r>
          </a:p>
          <a:p>
            <a:pPr lvl="1" indent="260350" algn="just"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D0D0D"/>
                </a:solidFill>
                <a:latin typeface="+mn-lt"/>
              </a:rPr>
              <a:t>Объекты туриндустрии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7969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Экскурсионные объекты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7215188" cy="491172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800" smtClean="0"/>
              <a:t>«Никто не забыт. Ничто не забыто»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800" smtClean="0"/>
              <a:t>«Дорогами дружбы»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800" smtClean="0"/>
              <a:t>«Отчизны верные сыны»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800" smtClean="0"/>
              <a:t>«Историко-архитектурные места»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800" smtClean="0"/>
              <a:t>«Природные богатства родного края»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6929438" y="1000125"/>
            <a:ext cx="2071687" cy="5287963"/>
            <a:chOff x="6929454" y="1000108"/>
            <a:chExt cx="2071703" cy="5288491"/>
          </a:xfrm>
        </p:grpSpPr>
        <p:pic>
          <p:nvPicPr>
            <p:cNvPr id="8198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1000108"/>
              <a:ext cx="2049460" cy="129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5" descr="Зал истории, быта и архитектуры Твериц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2214554"/>
              <a:ext cx="2071702" cy="147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5" descr="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5" y="3643314"/>
              <a:ext cx="207170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7" descr="DSC_12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4929198"/>
              <a:ext cx="2071702" cy="135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7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33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716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Создание единого образовательного пространства средствами регионального проекта неформального образования  "Патриотическая туристско-краеведческая экспедиция  "Моя Родина - Ярославия"</vt:lpstr>
      <vt:lpstr>Государственное задание  ГОУ ЯО ЦДЮТурЭк на 2015 – 2017 гг.</vt:lpstr>
      <vt:lpstr>ДООП, реализуемые в ГОУ ЯО ЦДЮТурЭк</vt:lpstr>
      <vt:lpstr>РРЦ  ДО ЯО «Патриотическое воспитание детей»</vt:lpstr>
      <vt:lpstr>Сопровождение региональных, межрегиональных и всероссийских проектов по гражданско-патриотическому воспитанию</vt:lpstr>
      <vt:lpstr>Межрегиональный  культурно-просветительский проект  «Узоры городов России» </vt:lpstr>
      <vt:lpstr>Презентация PowerPoint</vt:lpstr>
      <vt:lpstr>Областная патриотическая туристско-краеведческая экспедиция </vt:lpstr>
      <vt:lpstr>Экскурсионные объекты</vt:lpstr>
      <vt:lpstr>Презентация PowerPoint</vt:lpstr>
      <vt:lpstr>Презентация PowerPoint</vt:lpstr>
      <vt:lpstr>Презентация PowerPoint</vt:lpstr>
      <vt:lpstr>Тематические экскурсионные образовательные маршруты</vt:lpstr>
      <vt:lpstr>Использование интерактивных форм работы с подростками в музеях </vt:lpstr>
      <vt:lpstr>Подведение итогов  экспедиции</vt:lpstr>
      <vt:lpstr>Презентация PowerPoint</vt:lpstr>
      <vt:lpstr>Презентация PowerPoint</vt:lpstr>
      <vt:lpstr>Координатор проекта –  Государственное образовательное учреждение Ярославской области  «Центр детского и юношеского туризма и экскурсий» Тел: (4852) 24-07-69, 24-30-89 сайт: http://turist.edu.yar.ru e-mail: untur@edu.yar.ru</vt:lpstr>
      <vt:lpstr>Презентация PowerPoint</vt:lpstr>
      <vt:lpstr> Экспедиция - проект НФО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единого образовательного пространства средствами регионального проекта неформального образования  "Патриотическая туристско-краеведческая экспедиция  "Моя Родина - Ярославия"</dc:title>
  <dc:creator>Svetlana</dc:creator>
  <cp:lastModifiedBy>Светлана Юрьевна Белянчева</cp:lastModifiedBy>
  <cp:revision>6</cp:revision>
  <dcterms:created xsi:type="dcterms:W3CDTF">2015-12-18T12:42:08Z</dcterms:created>
  <dcterms:modified xsi:type="dcterms:W3CDTF">2015-12-24T10:26:32Z</dcterms:modified>
</cp:coreProperties>
</file>