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73" r:id="rId3"/>
    <p:sldId id="274" r:id="rId4"/>
    <p:sldId id="275" r:id="rId5"/>
    <p:sldId id="276" r:id="rId6"/>
    <p:sldId id="271" r:id="rId7"/>
    <p:sldId id="272" r:id="rId8"/>
    <p:sldId id="277" r:id="rId9"/>
    <p:sldId id="268" r:id="rId10"/>
    <p:sldId id="264" r:id="rId11"/>
    <p:sldId id="259" r:id="rId12"/>
    <p:sldId id="265" r:id="rId13"/>
    <p:sldId id="278" r:id="rId14"/>
    <p:sldId id="266" r:id="rId15"/>
    <p:sldId id="260" r:id="rId16"/>
    <p:sldId id="261" r:id="rId17"/>
    <p:sldId id="280" r:id="rId18"/>
    <p:sldId id="282" r:id="rId19"/>
    <p:sldId id="281" r:id="rId20"/>
    <p:sldId id="283" r:id="rId21"/>
    <p:sldId id="26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8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80" d="100"/>
          <a:sy n="80" d="100"/>
        </p:scale>
        <p:origin x="-1332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3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2B9F3-B35E-4FAA-9BB3-21684C1EE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424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A9D52-DCD7-4DA0-BF2B-D2E26494A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735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4A83D-D3A3-4594-99D7-CB6DB8D81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372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AD579-19FB-4893-9EF1-056C748D7C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201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13A2E-2094-474C-98BD-B1DD9A3580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914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71A9B-8E6F-4ABA-96D8-15FA947A7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140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7F6D0-968D-4BFE-8120-3BF51FA19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561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62280-8DE2-40CA-9608-D0F128931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614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920BC-2134-4FCC-8438-FF8A7A0F8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695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D5ED4-C1A9-4827-ADBA-5E34FCAF2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139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9D25C-9A92-4790-8C7E-FE9832B87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5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4D4346C4-77C8-4397-AFB5-A96CB2E50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83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2362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>
                <a:solidFill>
                  <a:srgbClr val="FF0000"/>
                </a:solidFill>
                <a:effectLst/>
              </a:rPr>
              <a:t>Образовательное со-бытие как одна из форм организации внеурочной деятельности в начальной школе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4648200"/>
            <a:ext cx="6400800" cy="17526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Воронина Ольга Владимировна ,</a:t>
            </a:r>
          </a:p>
          <a:p>
            <a:pPr algn="r" eaLnBrk="1" hangingPunct="1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 заместитель директора</a:t>
            </a:r>
          </a:p>
          <a:p>
            <a:pPr algn="r" eaLnBrk="1" hangingPunct="1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 по учебно-воспитательной работе</a:t>
            </a:r>
          </a:p>
          <a:p>
            <a:pPr algn="r" eaLnBrk="1" hangingPunct="1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СОШ № 24 г. Рыбинска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229600" cy="60039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     </a:t>
            </a:r>
            <a:r>
              <a:rPr lang="ru-RU" sz="36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Образовательное со-бытие, посвящённое 70-летию Победы </a:t>
            </a:r>
            <a:br>
              <a:rPr lang="ru-RU" sz="36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36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в Великой Отечественной войне </a:t>
            </a:r>
            <a:br>
              <a:rPr lang="ru-RU" sz="36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3600" b="1" dirty="0" smtClean="0">
                <a:solidFill>
                  <a:srgbClr val="FFC000"/>
                </a:solidFill>
              </a:rPr>
              <a:t> 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  ( для учащихся 3-4  классов на занятиях внеурочной деятельности     по программе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«Азбука нравственности»)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C00000"/>
                </a:solidFill>
              </a:rPr>
              <a:t>Направления деятельности 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на подготовительном этапе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 marL="548640" indent="-411480" algn="just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- работа групп третьеклассников и четвероклассников по поиску информации и оформлению материалов о детях – героях Великой Отечественной войны, о городах – героях, о подвиге Бориса Рукавицына для разделов классного журнала;</a:t>
            </a:r>
          </a:p>
          <a:p>
            <a:pPr marL="548640" indent="-411480" algn="just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- изучение экспозиций школьного музея с целью знакомства с биографией Бориса Рукавицына;</a:t>
            </a:r>
          </a:p>
          <a:p>
            <a:pPr marL="548640" indent="-411480" algn="just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- работа групп третьеклассников и четвероклассников по поиску информации (средствами сайта «Мемориал») о фактах участия прадедушек и прабабушек сегодняшних третьеклассников и четвероклассников в Великой Отечественной войне и оформление семейных альбомов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24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914400"/>
            <a:ext cx="1143000" cy="129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Объект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304800"/>
            <a:ext cx="8534400" cy="6248400"/>
          </a:xfr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0" y="381000"/>
            <a:ext cx="3429000" cy="18669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C00000"/>
                </a:solidFill>
              </a:rPr>
              <a:t>Дети </a:t>
            </a:r>
            <a:br>
              <a:rPr lang="ru-RU" sz="5400" dirty="0" smtClean="0">
                <a:solidFill>
                  <a:srgbClr val="C00000"/>
                </a:solidFill>
              </a:rPr>
            </a:br>
            <a:r>
              <a:rPr lang="ru-RU" sz="5400" dirty="0" smtClean="0">
                <a:solidFill>
                  <a:srgbClr val="C00000"/>
                </a:solidFill>
              </a:rPr>
              <a:t>войны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15363" name="Picture 2" descr="http://city.tambov.gov.ru/it/65let/sait_info/images/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http://city.tambov.gov.ru/it/65let/sait_info/images/1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51200" y="2514600"/>
            <a:ext cx="5892800" cy="4343400"/>
          </a:xfrm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4648200"/>
            <a:ext cx="1371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C00000"/>
                </a:solidFill>
              </a:rPr>
              <a:t>Стимулирование потребности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pPr marL="136525" indent="0" algn="just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3200" smtClean="0">
                <a:solidFill>
                  <a:srgbClr val="002060"/>
                </a:solidFill>
              </a:rPr>
              <a:t>- </a:t>
            </a:r>
            <a:r>
              <a:rPr lang="ru-RU" altLang="ru-RU" sz="3400" smtClean="0">
                <a:solidFill>
                  <a:srgbClr val="002060"/>
                </a:solidFill>
              </a:rPr>
              <a:t>организация школьного конкурса классных музейных экспозиций к 70-летию Победы;</a:t>
            </a:r>
          </a:p>
          <a:p>
            <a:pPr marL="136525" indent="0" algn="just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3400" smtClean="0">
                <a:solidFill>
                  <a:srgbClr val="002060"/>
                </a:solidFill>
              </a:rPr>
              <a:t>- участие в школьных мероприятиях, посвященных присвоению школе имени героя Великой Отечественной войны Бориса Рукавицына;</a:t>
            </a:r>
          </a:p>
          <a:p>
            <a:pPr marL="136525" indent="0" algn="just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3400" smtClean="0">
                <a:solidFill>
                  <a:srgbClr val="002060"/>
                </a:solidFill>
              </a:rPr>
              <a:t>- выбор учащимися темы «Война в истории моей семьи» для индивидуальных проектов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705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C00000"/>
                </a:solidFill>
              </a:rPr>
              <a:t>Война </a:t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ru-RU" sz="4400" dirty="0" smtClean="0">
                <a:solidFill>
                  <a:srgbClr val="C00000"/>
                </a:solidFill>
              </a:rPr>
              <a:t>в истории моей семьи</a:t>
            </a:r>
          </a:p>
        </p:txBody>
      </p:sp>
      <p:pic>
        <p:nvPicPr>
          <p:cNvPr id="13" name="Рисунок 12" descr="http://nasledie34.ru/media/k2/items/cache/600eb6612b31632f6c618c9c012d873d_X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" y="1752600"/>
            <a:ext cx="4419600" cy="3733800"/>
          </a:xfrm>
          <a:noFill/>
        </p:spPr>
      </p:pic>
      <p:pic>
        <p:nvPicPr>
          <p:cNvPr id="25603" name="Рисунок 10" descr="C:\Documents and Settings\user\Мои документы\scan\2015_02_24\IMG_00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6500" y="1752600"/>
            <a:ext cx="38639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228600"/>
            <a:ext cx="1143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5562600"/>
            <a:ext cx="6781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3" descr="http://900igr.net/datai/istorija/VOV-proekt/0001-001-Nikto-ne-zaby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" y="457200"/>
            <a:ext cx="4038600" cy="5867400"/>
          </a:xfrm>
          <a:noFill/>
        </p:spPr>
      </p:pic>
      <p:pic>
        <p:nvPicPr>
          <p:cNvPr id="18435" name="Picture 2" descr="http://sudak.me/images/photos/medium/article277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3200400"/>
            <a:ext cx="4572000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Рисунок 3" descr="http://decor-vinil.ru/images/photos/medium/11b3804221d2d12a7699788436c2182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304800"/>
            <a:ext cx="3276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DC1114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31813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P2060879"/>
          <p:cNvPicPr>
            <a:picLocks noGrp="1"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8225" y="1219200"/>
            <a:ext cx="5334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Прямоугольник 6"/>
          <p:cNvSpPr>
            <a:spLocks noChangeArrowheads="1"/>
          </p:cNvSpPr>
          <p:nvPr/>
        </p:nvSpPr>
        <p:spPr bwMode="auto">
          <a:xfrm>
            <a:off x="457200" y="5867400"/>
            <a:ext cx="7848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Школа имени героя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219200" y="228600"/>
            <a:ext cx="6705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C00000"/>
                </a:solidFill>
              </a:rPr>
              <a:t>Улица имени героя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ru-RU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0483" name="Picture 4" descr="20150220_144208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52"/>
          <a:stretch>
            <a:fillRect/>
          </a:stretch>
        </p:blipFill>
        <p:spPr>
          <a:xfrm>
            <a:off x="457200" y="304800"/>
            <a:ext cx="8382000" cy="5964238"/>
          </a:xfrm>
          <a:noFill/>
        </p:spPr>
      </p:pic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2" descr="20150421_113352-1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28800" y="304800"/>
            <a:ext cx="5410200" cy="6002338"/>
          </a:xfrm>
          <a:noFill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839200" cy="20875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C00000"/>
                </a:solidFill>
              </a:rPr>
              <a:t>Как</a:t>
            </a:r>
            <a:r>
              <a:rPr lang="ru-RU" sz="6000" dirty="0">
                <a:solidFill>
                  <a:srgbClr val="C00000"/>
                </a:solidFill>
              </a:rPr>
              <a:t> </a:t>
            </a:r>
            <a:r>
              <a:rPr lang="ru-RU" sz="6000" dirty="0" smtClean="0">
                <a:solidFill>
                  <a:srgbClr val="C00000"/>
                </a:solidFill>
              </a:rPr>
              <a:t>учить</a:t>
            </a:r>
            <a:br>
              <a:rPr lang="ru-RU" sz="6000" dirty="0" smtClean="0">
                <a:solidFill>
                  <a:srgbClr val="C00000"/>
                </a:solidFill>
              </a:rPr>
            </a:br>
            <a:r>
              <a:rPr lang="ru-RU" sz="6000" dirty="0" smtClean="0">
                <a:solidFill>
                  <a:srgbClr val="C00000"/>
                </a:solidFill>
              </a:rPr>
              <a:t>современных детей?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0"/>
            <a:ext cx="8229600" cy="26670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altLang="ru-RU" sz="4400" smtClean="0">
                <a:solidFill>
                  <a:srgbClr val="002060"/>
                </a:solidFill>
              </a:rPr>
              <a:t>В деятельности,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altLang="ru-RU" sz="4400" smtClean="0">
                <a:solidFill>
                  <a:srgbClr val="002060"/>
                </a:solidFill>
              </a:rPr>
              <a:t>которую ребенок осознает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altLang="ru-RU" sz="4400" smtClean="0">
                <a:solidFill>
                  <a:srgbClr val="002060"/>
                </a:solidFill>
              </a:rPr>
              <a:t>как необходимую для себя.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ru-RU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2532" name="Picture 4" descr="20150508_12235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534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057400"/>
            <a:ext cx="8229600" cy="25908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altLang="ru-RU" sz="5400" smtClean="0">
                <a:solidFill>
                  <a:srgbClr val="C00000"/>
                </a:solidFill>
              </a:rPr>
              <a:t>Спасибо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altLang="ru-RU" sz="5400" smtClean="0">
                <a:solidFill>
                  <a:srgbClr val="C00000"/>
                </a:solidFill>
              </a:rPr>
              <a:t>за внимание!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0"/>
            <a:ext cx="8229600" cy="1889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C00000"/>
                </a:solidFill>
              </a:rPr>
              <a:t>Опыт работы </a:t>
            </a:r>
            <a:br>
              <a:rPr lang="ru-RU" sz="4800" dirty="0" smtClean="0">
                <a:solidFill>
                  <a:srgbClr val="C00000"/>
                </a:solidFill>
              </a:rPr>
            </a:br>
            <a:r>
              <a:rPr lang="ru-RU" sz="4800" dirty="0" smtClean="0">
                <a:solidFill>
                  <a:srgbClr val="C00000"/>
                </a:solidFill>
              </a:rPr>
              <a:t>СОШ № 24   г. Рыбинска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1752600"/>
            <a:ext cx="8054864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C00000"/>
                </a:solidFill>
              </a:rPr>
              <a:t>Оценка </a:t>
            </a:r>
            <a:br>
              <a:rPr lang="ru-RU" sz="4800" dirty="0" smtClean="0">
                <a:solidFill>
                  <a:srgbClr val="C00000"/>
                </a:solidFill>
              </a:rPr>
            </a:br>
            <a:r>
              <a:rPr lang="ru-RU" sz="4800" dirty="0" smtClean="0">
                <a:solidFill>
                  <a:srgbClr val="C00000"/>
                </a:solidFill>
              </a:rPr>
              <a:t>личностных результатов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133600"/>
            <a:ext cx="8382000" cy="35052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sz="4400" b="1" dirty="0" smtClean="0">
                <a:solidFill>
                  <a:srgbClr val="002060"/>
                </a:solidFill>
              </a:rPr>
              <a:t>Три основные блока:</a:t>
            </a:r>
          </a:p>
          <a:p>
            <a:pPr marL="136525" indent="0" eaLnBrk="1" hangingPunct="1">
              <a:buFont typeface="Wingdings 2" pitchFamily="18" charset="2"/>
              <a:buNone/>
              <a:defRPr/>
            </a:pPr>
            <a:r>
              <a:rPr lang="ru-RU" sz="4400" dirty="0" smtClean="0">
                <a:solidFill>
                  <a:srgbClr val="002060"/>
                </a:solidFill>
              </a:rPr>
              <a:t>- самоопределение</a:t>
            </a:r>
          </a:p>
          <a:p>
            <a:pPr marL="136525" indent="0" eaLnBrk="1" hangingPunct="1">
              <a:buFont typeface="Wingdings 2" pitchFamily="18" charset="2"/>
              <a:buNone/>
              <a:defRPr/>
            </a:pPr>
            <a:r>
              <a:rPr lang="ru-RU" sz="4400" dirty="0" smtClean="0">
                <a:solidFill>
                  <a:srgbClr val="002060"/>
                </a:solidFill>
              </a:rPr>
              <a:t>- </a:t>
            </a:r>
            <a:r>
              <a:rPr lang="ru-RU" sz="4400" dirty="0" err="1" smtClean="0">
                <a:solidFill>
                  <a:srgbClr val="002060"/>
                </a:solidFill>
              </a:rPr>
              <a:t>смыслообразование</a:t>
            </a:r>
            <a:endParaRPr lang="ru-RU" sz="4400" dirty="0" smtClean="0">
              <a:solidFill>
                <a:srgbClr val="002060"/>
              </a:solidFill>
            </a:endParaRPr>
          </a:p>
          <a:p>
            <a:pPr marL="136525" indent="0" eaLnBrk="1" hangingPunct="1">
              <a:buFont typeface="Wingdings 2" pitchFamily="18" charset="2"/>
              <a:buNone/>
              <a:defRPr/>
            </a:pPr>
            <a:r>
              <a:rPr lang="ru-RU" sz="4400" dirty="0" smtClean="0">
                <a:solidFill>
                  <a:srgbClr val="002060"/>
                </a:solidFill>
              </a:rPr>
              <a:t>- морально-этическая ориентация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11150" y="323850"/>
            <a:ext cx="8229600" cy="2266949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C00000"/>
                </a:solidFill>
              </a:rPr>
              <a:t>Новая форма организации учебной деятельности</a:t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ru-RU" sz="4400" dirty="0" smtClean="0">
                <a:solidFill>
                  <a:srgbClr val="C00000"/>
                </a:solidFill>
              </a:rPr>
              <a:t>СО-БЫТИЕ</a:t>
            </a:r>
            <a:br>
              <a:rPr lang="ru-RU" sz="4400" dirty="0" smtClean="0">
                <a:solidFill>
                  <a:srgbClr val="C00000"/>
                </a:solidFill>
              </a:rPr>
            </a:br>
            <a:endParaRPr lang="ru-RU" sz="4400" dirty="0" smtClean="0">
              <a:solidFill>
                <a:srgbClr val="C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590800"/>
            <a:ext cx="8229600" cy="365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4100" smtClean="0">
                <a:solidFill>
                  <a:srgbClr val="002060"/>
                </a:solidFill>
              </a:rPr>
              <a:t>Создание условий для осознания ребенком сопричастности -событийности, ответственности за собственный образовательный уровень</a:t>
            </a:r>
          </a:p>
          <a:p>
            <a:pPr eaLnBrk="1" hangingPunct="1"/>
            <a:endParaRPr lang="ru-RU" altLang="ru-RU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C00000"/>
                </a:solidFill>
              </a:rPr>
              <a:t>Помогите птицам!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8196" name="Picture 4" descr="DSC0479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610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9220" name="Picture 4" descr="DSC0479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868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0244" name="Picture 5" descr="DSC0484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058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1268" name="Picture 4" descr="SAM_412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4582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225</Words>
  <Application>Microsoft Office PowerPoint</Application>
  <PresentationFormat>Экран (4:3)</PresentationFormat>
  <Paragraphs>35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Times New Roman</vt:lpstr>
      <vt:lpstr>Wingdings 2</vt:lpstr>
      <vt:lpstr>Wingdings</vt:lpstr>
      <vt:lpstr>Wingdings 3</vt:lpstr>
      <vt:lpstr>Calibri</vt:lpstr>
      <vt:lpstr>Апекс</vt:lpstr>
      <vt:lpstr>Образовательное со-бытие как одна из форм организации внеурочной деятельности в начальной школе</vt:lpstr>
      <vt:lpstr>Как учить современных детей?</vt:lpstr>
      <vt:lpstr>Опыт работы  СОШ № 24   г. Рыбинска</vt:lpstr>
      <vt:lpstr>Оценка  личностных результатов</vt:lpstr>
      <vt:lpstr>Новая форма организации учебной деятельности СО-БЫТИЕ </vt:lpstr>
      <vt:lpstr>Помогите птицам!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Направления деятельности  на подготовительном этапе</vt:lpstr>
      <vt:lpstr>Презентация PowerPoint</vt:lpstr>
      <vt:lpstr>Дети  войны</vt:lpstr>
      <vt:lpstr>Стимулирование потребности</vt:lpstr>
      <vt:lpstr>Война  в истории моей семьи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Наталья Николаевна Новикова</dc:creator>
  <cp:lastModifiedBy>Наталья Николаевна Новикова</cp:lastModifiedBy>
  <cp:revision>50</cp:revision>
  <cp:lastPrinted>1601-01-01T00:00:00Z</cp:lastPrinted>
  <dcterms:created xsi:type="dcterms:W3CDTF">1601-01-01T00:00:00Z</dcterms:created>
  <dcterms:modified xsi:type="dcterms:W3CDTF">2015-12-09T07:45:07Z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