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74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71" r:id="rId13"/>
    <p:sldId id="269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54096-90FA-454D-B5C2-6B77B931F401}" type="datetimeFigureOut">
              <a:rPr lang="ru-RU" smtClean="0"/>
              <a:t>29.12.2015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AAAEB-B185-4E24-B5C8-BB15B84D8E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9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данным </a:t>
            </a:r>
            <a:r>
              <a:rPr lang="ru-RU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Институт возрастной физиологии Российской академии образования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AAEB-B185-4E24-B5C8-BB15B84D8E18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данным </a:t>
            </a:r>
            <a:r>
              <a:rPr lang="ru-RU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Институт возрастной физиологии Российской академии образования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AAEB-B185-4E24-B5C8-BB15B84D8E18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данным </a:t>
            </a:r>
            <a:r>
              <a:rPr lang="ru-RU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Институт возрастной физиологии Российской академии образования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AAEB-B185-4E24-B5C8-BB15B84D8E18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данным </a:t>
            </a:r>
            <a:r>
              <a:rPr lang="ru-RU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Институт возрастной физиологии Российской академии образования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AAEB-B185-4E24-B5C8-BB15B84D8E18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43000"/>
            <a:ext cx="9144000" cy="245745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CC"/>
                </a:solidFill>
              </a:rPr>
              <a:t>Оценка состояния здоровья </a:t>
            </a:r>
            <a:r>
              <a:rPr lang="en-US" b="1" dirty="0" smtClean="0">
                <a:solidFill>
                  <a:srgbClr val="0000CC"/>
                </a:solidFill>
              </a:rPr>
              <a:t/>
            </a:r>
            <a:br>
              <a:rPr lang="en-US" b="1" dirty="0" smtClean="0">
                <a:solidFill>
                  <a:srgbClr val="0000CC"/>
                </a:solidFill>
              </a:rPr>
            </a:br>
            <a:r>
              <a:rPr lang="ru-RU" b="1" dirty="0" smtClean="0">
                <a:solidFill>
                  <a:srgbClr val="0000CC"/>
                </a:solidFill>
              </a:rPr>
              <a:t>детей и подростков с целью принятия управленческого решения </a:t>
            </a:r>
            <a:r>
              <a:rPr lang="en-US" b="1" dirty="0" smtClean="0">
                <a:solidFill>
                  <a:srgbClr val="0000CC"/>
                </a:solidFill>
              </a:rPr>
              <a:t/>
            </a:r>
            <a:br>
              <a:rPr lang="en-US" b="1" dirty="0" smtClean="0">
                <a:solidFill>
                  <a:srgbClr val="0000CC"/>
                </a:solidFill>
              </a:rPr>
            </a:br>
            <a:r>
              <a:rPr lang="ru-RU" b="1" dirty="0" smtClean="0">
                <a:solidFill>
                  <a:srgbClr val="0000CC"/>
                </a:solidFill>
              </a:rPr>
              <a:t>по организации учебного процесса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562600"/>
            <a:ext cx="8915400" cy="1066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altLang="ru-RU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© </a:t>
            </a:r>
            <a:r>
              <a:rPr lang="ru-RU" alt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Зайцева Н.В., </a:t>
            </a:r>
            <a:r>
              <a:rPr lang="ru-RU" altLang="ru-RU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старший преподаватель</a:t>
            </a:r>
          </a:p>
          <a:p>
            <a:pPr>
              <a:lnSpc>
                <a:spcPct val="80000"/>
              </a:lnSpc>
            </a:pPr>
            <a:r>
              <a:rPr lang="ru-RU" altLang="ru-RU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кафедры менеджмента ГОАУ ЯО ИРО</a:t>
            </a:r>
            <a:endParaRPr lang="ru-RU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4685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00CC"/>
                </a:solidFill>
              </a:rPr>
              <a:t>Одной из причин нарушения физического и психического здоровья является нарушение показателей, характеризующих организацию учебного процесса:</a:t>
            </a:r>
            <a:endParaRPr lang="ru-RU" sz="3600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819400"/>
            <a:ext cx="8915400" cy="4038600"/>
          </a:xfrm>
        </p:spPr>
        <p:txBody>
          <a:bodyPr>
            <a:normAutofit/>
          </a:bodyPr>
          <a:lstStyle/>
          <a:p>
            <a:r>
              <a:rPr lang="ru-RU" i="1" dirty="0" smtClean="0"/>
              <a:t>Общая школьная учебная нагрузка </a:t>
            </a:r>
            <a:endParaRPr lang="en-US" i="1" dirty="0" smtClean="0"/>
          </a:p>
          <a:p>
            <a:r>
              <a:rPr lang="ru-RU" i="1" dirty="0" smtClean="0"/>
              <a:t>Общая </a:t>
            </a:r>
            <a:r>
              <a:rPr lang="ru-RU" i="1" dirty="0" smtClean="0"/>
              <a:t>внешкольная учебная нагрузка </a:t>
            </a:r>
            <a:endParaRPr lang="en-US" i="1" dirty="0" smtClean="0"/>
          </a:p>
          <a:p>
            <a:r>
              <a:rPr lang="ru-RU" i="1" dirty="0"/>
              <a:t>Н</a:t>
            </a:r>
            <a:r>
              <a:rPr lang="ru-RU" i="1" dirty="0" smtClean="0"/>
              <a:t>арушение </a:t>
            </a:r>
            <a:r>
              <a:rPr lang="ru-RU" i="1" dirty="0" smtClean="0"/>
              <a:t>общего режима дня и </a:t>
            </a:r>
            <a:r>
              <a:rPr lang="ru-RU" i="1" dirty="0" err="1" smtClean="0"/>
              <a:t>внеучебных</a:t>
            </a:r>
            <a:r>
              <a:rPr lang="ru-RU" i="1" dirty="0" smtClean="0"/>
              <a:t> </a:t>
            </a:r>
            <a:r>
              <a:rPr lang="ru-RU" i="1" dirty="0" smtClean="0"/>
              <a:t>занятий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5250"/>
            <a:ext cx="9144000" cy="66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r="21693" b="6021"/>
          <a:stretch>
            <a:fillRect/>
          </a:stretch>
        </p:blipFill>
        <p:spPr bwMode="auto">
          <a:xfrm>
            <a:off x="0" y="0"/>
            <a:ext cx="89916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Группа 6"/>
          <p:cNvGrpSpPr/>
          <p:nvPr/>
        </p:nvGrpSpPr>
        <p:grpSpPr>
          <a:xfrm>
            <a:off x="2667000" y="6324600"/>
            <a:ext cx="5410200" cy="369332"/>
            <a:chOff x="2667000" y="6324600"/>
            <a:chExt cx="5410200" cy="36933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667000" y="6400800"/>
              <a:ext cx="228600" cy="228600"/>
            </a:xfrm>
            <a:prstGeom prst="rect">
              <a:avLst/>
            </a:prstGeom>
            <a:solidFill>
              <a:srgbClr val="666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895600" y="63246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/>
                <a:t>- норма</a:t>
              </a:r>
              <a:endParaRPr lang="ru-RU" b="1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648200" y="6400800"/>
              <a:ext cx="2286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953000" y="6324600"/>
              <a:ext cx="3124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/>
                <a:t>- отклонение от нормы</a:t>
              </a:r>
              <a:endParaRPr lang="ru-RU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00CC"/>
                </a:solidFill>
              </a:rPr>
              <a:t>Неотложные задачи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839200" cy="5562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нормализация общей (суммарно школа и домашние уроки)нагрузки учащихся всех возрастных групп, особенно же старших классов;</a:t>
            </a:r>
          </a:p>
          <a:p>
            <a:r>
              <a:rPr lang="ru-RU" dirty="0" smtClean="0"/>
              <a:t>нормализация режима дня (школьного и внешкольного) учащихся;</a:t>
            </a:r>
          </a:p>
          <a:p>
            <a:r>
              <a:rPr lang="ru-RU" dirty="0" smtClean="0"/>
              <a:t>проведение мониторинга учебных нагрузок, состояния здоровья детей.</a:t>
            </a:r>
          </a:p>
          <a:p>
            <a:pPr marL="1588" indent="285750">
              <a:buNone/>
            </a:pPr>
            <a:endParaRPr lang="ru-RU" sz="1300" dirty="0" smtClean="0"/>
          </a:p>
          <a:p>
            <a:pPr marL="1588" indent="285750">
              <a:buNone/>
            </a:pPr>
            <a:r>
              <a:rPr lang="ru-RU" dirty="0" smtClean="0"/>
              <a:t>Решение этих задач будет способствовать </a:t>
            </a:r>
            <a:r>
              <a:rPr lang="ru-RU" b="1" dirty="0" smtClean="0"/>
              <a:t>развитию детей</a:t>
            </a:r>
            <a:r>
              <a:rPr lang="ru-RU" dirty="0" smtClean="0"/>
              <a:t>, их </a:t>
            </a:r>
            <a:r>
              <a:rPr lang="ru-RU" b="1" dirty="0" smtClean="0"/>
              <a:t>эмоциональному благополучию</a:t>
            </a:r>
            <a:r>
              <a:rPr lang="ru-RU" dirty="0" smtClean="0"/>
              <a:t>, а, следовательно, </a:t>
            </a:r>
            <a:r>
              <a:rPr lang="ru-RU" b="1" dirty="0" smtClean="0"/>
              <a:t>укреплению физического и психического здоровья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Box 2"/>
          <p:cNvSpPr txBox="1">
            <a:spLocks noChangeArrowheads="1"/>
          </p:cNvSpPr>
          <p:nvPr/>
        </p:nvSpPr>
        <p:spPr bwMode="auto">
          <a:xfrm>
            <a:off x="0" y="3871913"/>
            <a:ext cx="9144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Зайцева Наталия Владимировна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altLang="ru-RU" sz="3200">
                <a:latin typeface="Times New Roman" pitchFamily="18" charset="0"/>
                <a:cs typeface="Times New Roman" pitchFamily="18" charset="0"/>
              </a:rPr>
              <a:t> E-mail</a:t>
            </a:r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ru-RU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znataliy_72@mail.ru</a:t>
            </a:r>
            <a:endParaRPr lang="ru-RU" altLang="ru-RU" sz="3200" b="1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тел. (4852) 45 – 70 – 51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altLang="ru-RU" sz="200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Кафедра менеджмента ГОАУ ЯО «Институт развития образования»</a:t>
            </a:r>
            <a:r>
              <a:rPr lang="en-US" altLang="ru-RU" sz="200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5" name="Заголовок 1"/>
          <p:cNvSpPr>
            <a:spLocks noGrp="1"/>
          </p:cNvSpPr>
          <p:nvPr>
            <p:ph type="title"/>
          </p:nvPr>
        </p:nvSpPr>
        <p:spPr>
          <a:xfrm>
            <a:off x="0" y="1987550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ru-RU" sz="6600" b="1" smtClean="0">
                <a:solidFill>
                  <a:srgbClr val="0000CC"/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rgbClr val="0000CC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CC"/>
                </a:solidFill>
              </a:rPr>
              <a:t>Федеральный государственный образовательный стандарт </a:t>
            </a:r>
            <a:endParaRPr lang="ru-RU" b="1" dirty="0">
              <a:solidFill>
                <a:srgbClr val="0000CC"/>
              </a:solidFill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152400" y="1524000"/>
            <a:ext cx="8839200" cy="4913531"/>
            <a:chOff x="152400" y="1524000"/>
            <a:chExt cx="8839200" cy="4913531"/>
          </a:xfrm>
        </p:grpSpPr>
        <p:sp>
          <p:nvSpPr>
            <p:cNvPr id="5" name="Стрелка вниз 4"/>
            <p:cNvSpPr/>
            <p:nvPr/>
          </p:nvSpPr>
          <p:spPr>
            <a:xfrm>
              <a:off x="4267200" y="1524000"/>
              <a:ext cx="685800" cy="533400"/>
            </a:xfrm>
            <a:prstGeom prst="downArrow">
              <a:avLst/>
            </a:prstGeom>
            <a:solidFill>
              <a:schemeClr val="bg1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66800" y="2286000"/>
              <a:ext cx="7086600" cy="954107"/>
            </a:xfrm>
            <a:prstGeom prst="rect">
              <a:avLst/>
            </a:prstGeom>
            <a:noFill/>
            <a:ln>
              <a:solidFill>
                <a:srgbClr val="0000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dirty="0" smtClean="0"/>
                <a:t>важнейший результат образования: </a:t>
              </a:r>
            </a:p>
            <a:p>
              <a:pPr algn="ctr"/>
              <a:r>
                <a:rPr lang="ru-RU" sz="2800" b="1" dirty="0" smtClean="0">
                  <a:solidFill>
                    <a:srgbClr val="0000CC"/>
                  </a:solidFill>
                </a:rPr>
                <a:t>здоровье школьников</a:t>
              </a:r>
              <a:endParaRPr lang="ru-RU" sz="2800" b="1" dirty="0">
                <a:solidFill>
                  <a:srgbClr val="0000CC"/>
                </a:solidFill>
              </a:endParaRPr>
            </a:p>
          </p:txBody>
        </p:sp>
        <p:sp>
          <p:nvSpPr>
            <p:cNvPr id="7" name="Выноска со стрелкой вниз 6"/>
            <p:cNvSpPr/>
            <p:nvPr/>
          </p:nvSpPr>
          <p:spPr>
            <a:xfrm>
              <a:off x="1066800" y="3733800"/>
              <a:ext cx="7086600" cy="1828800"/>
            </a:xfrm>
            <a:prstGeom prst="downArrowCallout">
              <a:avLst/>
            </a:prstGeom>
            <a:solidFill>
              <a:schemeClr val="bg1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1"/>
                  </a:solidFill>
                </a:rPr>
                <a:t>приоритетное направление деятельности образовательного учреждения</a:t>
              </a:r>
              <a:endParaRPr lang="ru-RU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52400" y="5791200"/>
              <a:ext cx="8839200" cy="646331"/>
            </a:xfrm>
            <a:prstGeom prst="rect">
              <a:avLst/>
            </a:prstGeom>
            <a:noFill/>
            <a:ln>
              <a:solidFill>
                <a:srgbClr val="0000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600" b="1" dirty="0" smtClean="0">
                  <a:solidFill>
                    <a:srgbClr val="0000CC"/>
                  </a:solidFill>
                </a:rPr>
                <a:t>сохранение и укрепление здоровья </a:t>
              </a:r>
              <a:endParaRPr lang="ru-RU" sz="3600" b="1" dirty="0">
                <a:solidFill>
                  <a:srgbClr val="0000CC"/>
                </a:solidFill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rot="5400000">
              <a:off x="4267994" y="3504406"/>
              <a:ext cx="457200" cy="1588"/>
            </a:xfrm>
            <a:prstGeom prst="straightConnector1">
              <a:avLst/>
            </a:prstGeom>
            <a:ln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rot="5400000">
              <a:off x="4496594" y="3504406"/>
              <a:ext cx="457200" cy="1588"/>
            </a:xfrm>
            <a:prstGeom prst="straightConnector1">
              <a:avLst/>
            </a:prstGeom>
            <a:ln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00CC"/>
                </a:solidFill>
              </a:rPr>
              <a:t>Современные школьники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828800"/>
            <a:ext cx="8915400" cy="5029200"/>
          </a:xfrm>
        </p:spPr>
        <p:txBody>
          <a:bodyPr>
            <a:normAutofit/>
          </a:bodyPr>
          <a:lstStyle/>
          <a:p>
            <a:pPr marL="1588" indent="360363">
              <a:buNone/>
            </a:pPr>
            <a:r>
              <a:rPr lang="ru-RU" b="1" dirty="0" smtClean="0"/>
              <a:t>1 класс </a:t>
            </a:r>
            <a:r>
              <a:rPr lang="ru-RU" dirty="0" smtClean="0"/>
              <a:t>– 20% детей с различными нарушениями психического здоровья пограничного характера</a:t>
            </a:r>
          </a:p>
          <a:p>
            <a:pPr marL="1588" indent="360363">
              <a:buNone/>
            </a:pPr>
            <a:r>
              <a:rPr lang="ru-RU" b="1" dirty="0" smtClean="0"/>
              <a:t>К концу 1-го класса </a:t>
            </a:r>
            <a:r>
              <a:rPr lang="ru-RU" dirty="0" smtClean="0"/>
              <a:t>численность абсолютно здоровых детей уменьшается в 3-4 раза</a:t>
            </a:r>
          </a:p>
          <a:p>
            <a:pPr marL="1588" indent="360363">
              <a:buNone/>
            </a:pPr>
            <a:r>
              <a:rPr lang="ru-RU" b="1" dirty="0" smtClean="0"/>
              <a:t>4 класс </a:t>
            </a:r>
            <a:r>
              <a:rPr lang="ru-RU" dirty="0" smtClean="0"/>
              <a:t>– свыше 60% детей с различными нарушениями психического здоровья пограничного характера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00CC"/>
                </a:solidFill>
              </a:rPr>
              <a:t>Современные школьники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715000"/>
          </a:xfrm>
        </p:spPr>
        <p:txBody>
          <a:bodyPr>
            <a:normAutofit/>
          </a:bodyPr>
          <a:lstStyle/>
          <a:p>
            <a:pPr marL="1588" indent="-1588">
              <a:buNone/>
            </a:pPr>
            <a:r>
              <a:rPr lang="ru-RU" b="1" dirty="0" smtClean="0"/>
              <a:t>11 класс </a:t>
            </a:r>
            <a:r>
              <a:rPr lang="ru-RU" dirty="0" smtClean="0"/>
              <a:t>– 5 % здоровых юношей и девушек</a:t>
            </a:r>
          </a:p>
          <a:p>
            <a:pPr marL="628650" indent="-265113"/>
            <a:r>
              <a:rPr lang="ru-RU" dirty="0" smtClean="0"/>
              <a:t>свыше 50% выпускников имеют хронические заболевания </a:t>
            </a:r>
          </a:p>
          <a:p>
            <a:pPr marL="628650" indent="-265113"/>
            <a:r>
              <a:rPr lang="ru-RU" dirty="0" smtClean="0"/>
              <a:t>свыше 60% выпускников имеют различные нарушения психического здоровья</a:t>
            </a:r>
          </a:p>
          <a:p>
            <a:pPr marL="628650" indent="-265113"/>
            <a:r>
              <a:rPr lang="ru-RU" dirty="0" smtClean="0"/>
              <a:t>до 80% имеют ограничения в выборе профессии по состоянию здоровья </a:t>
            </a:r>
          </a:p>
          <a:p>
            <a:pPr marL="628650" indent="-265113"/>
            <a:r>
              <a:rPr lang="ru-RU" dirty="0" smtClean="0"/>
              <a:t>более 40% юношей призывного возраста не готовы к службе в армии в связи с имеющимися заболеваниями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CC"/>
                </a:solidFill>
              </a:rPr>
              <a:t>Причины увеличения функциональных отклонений и хронических заболеваний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pPr>
              <a:buClr>
                <a:srgbClr val="0000CC"/>
              </a:buClr>
            </a:pPr>
            <a:r>
              <a:rPr lang="ru-RU" dirty="0" smtClean="0"/>
              <a:t>резкая интенсификация учебного процесса, </a:t>
            </a:r>
          </a:p>
          <a:p>
            <a:pPr>
              <a:buClr>
                <a:srgbClr val="0000CC"/>
              </a:buClr>
            </a:pPr>
            <a:r>
              <a:rPr lang="ru-RU" dirty="0" smtClean="0"/>
              <a:t>рост учебной и </a:t>
            </a:r>
            <a:r>
              <a:rPr lang="ru-RU" dirty="0" err="1" smtClean="0"/>
              <a:t>внеучебной</a:t>
            </a:r>
            <a:r>
              <a:rPr lang="ru-RU" dirty="0" smtClean="0"/>
              <a:t> нагрузки, </a:t>
            </a:r>
          </a:p>
          <a:p>
            <a:pPr>
              <a:buClr>
                <a:srgbClr val="0000CC"/>
              </a:buClr>
            </a:pPr>
            <a:r>
              <a:rPr lang="ru-RU" dirty="0" smtClean="0"/>
              <a:t>нарушения режима, </a:t>
            </a:r>
          </a:p>
          <a:p>
            <a:pPr>
              <a:buClr>
                <a:srgbClr val="0000CC"/>
              </a:buClr>
            </a:pPr>
            <a:r>
              <a:rPr lang="ru-RU" dirty="0" smtClean="0"/>
              <a:t>снижение двигательной активности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457200" y="4038600"/>
            <a:ext cx="8382000" cy="2286000"/>
            <a:chOff x="457200" y="4038600"/>
            <a:chExt cx="8382000" cy="2286000"/>
          </a:xfrm>
        </p:grpSpPr>
        <p:sp>
          <p:nvSpPr>
            <p:cNvPr id="4" name="Выноска со стрелкой вниз 3"/>
            <p:cNvSpPr/>
            <p:nvPr/>
          </p:nvSpPr>
          <p:spPr>
            <a:xfrm>
              <a:off x="457200" y="4038600"/>
              <a:ext cx="8382000" cy="1371600"/>
            </a:xfrm>
            <a:prstGeom prst="downArrowCallout">
              <a:avLst/>
            </a:prstGeom>
            <a:solidFill>
              <a:schemeClr val="bg1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tx1"/>
                  </a:solidFill>
                </a:rPr>
                <a:t>выраженное утомление, повышенная тревожность</a:t>
              </a:r>
              <a:endParaRPr lang="ru-RU" sz="2800" dirty="0">
                <a:solidFill>
                  <a:schemeClr val="tx1"/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762000" y="5486400"/>
              <a:ext cx="7772400" cy="8382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tx1"/>
                  </a:solidFill>
                </a:rPr>
                <a:t>условия для возникновения </a:t>
              </a:r>
            </a:p>
            <a:p>
              <a:pPr algn="ctr"/>
              <a:r>
                <a:rPr lang="ru-RU" sz="2800" dirty="0" err="1" smtClean="0">
                  <a:solidFill>
                    <a:schemeClr val="tx1"/>
                  </a:solidFill>
                </a:rPr>
                <a:t>неврозоподобных</a:t>
              </a:r>
              <a:r>
                <a:rPr lang="ru-RU" sz="2800" dirty="0" smtClean="0">
                  <a:solidFill>
                    <a:schemeClr val="tx1"/>
                  </a:solidFill>
                </a:rPr>
                <a:t> расстройств</a:t>
              </a:r>
              <a:endParaRPr lang="ru-RU" sz="28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CC"/>
                </a:solidFill>
              </a:rPr>
              <a:t>Школьные факторы риска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28800"/>
            <a:ext cx="8839200" cy="4525963"/>
          </a:xfrm>
        </p:spPr>
        <p:txBody>
          <a:bodyPr/>
          <a:lstStyle/>
          <a:p>
            <a:r>
              <a:rPr lang="ru-RU" dirty="0" smtClean="0"/>
              <a:t>нерациональная организация учебного процесса</a:t>
            </a:r>
          </a:p>
          <a:p>
            <a:r>
              <a:rPr lang="ru-RU" dirty="0" smtClean="0"/>
              <a:t>неадекватные методики</a:t>
            </a:r>
          </a:p>
          <a:p>
            <a:r>
              <a:rPr lang="ru-RU" dirty="0" smtClean="0"/>
              <a:t>стрессовая тактика педагогических воздействий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00CC"/>
                </a:solidFill>
              </a:rPr>
              <a:t>О чем говорят эти данные? 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33600"/>
            <a:ext cx="8839200" cy="4495800"/>
          </a:xfrm>
        </p:spPr>
        <p:txBody>
          <a:bodyPr>
            <a:normAutofit/>
          </a:bodyPr>
          <a:lstStyle/>
          <a:p>
            <a:pPr marL="0" indent="715963">
              <a:buNone/>
            </a:pPr>
            <a:r>
              <a:rPr lang="ru-RU" dirty="0" smtClean="0"/>
              <a:t>Неадекватность требований и психологический дискомфорт, связан с давлением и непониманием взрослых. </a:t>
            </a:r>
          </a:p>
          <a:p>
            <a:pPr marL="0" indent="715963">
              <a:buNone/>
            </a:pPr>
            <a:r>
              <a:rPr lang="ru-RU" dirty="0" smtClean="0"/>
              <a:t>Тревожность «провоцирует» низкую самооценку, что закрепляет эффект неудачи, непреодолимости возникающих проблем.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CC"/>
                </a:solidFill>
              </a:rPr>
              <a:t>Как снизить тревожность у подростков?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057400"/>
            <a:ext cx="8915400" cy="4525963"/>
          </a:xfrm>
        </p:spPr>
        <p:txBody>
          <a:bodyPr/>
          <a:lstStyle/>
          <a:p>
            <a:r>
              <a:rPr lang="ru-RU" dirty="0" smtClean="0"/>
              <a:t>необходимо педагогам и родителям, обеспечить </a:t>
            </a:r>
            <a:r>
              <a:rPr lang="ru-RU" b="1" dirty="0" smtClean="0"/>
              <a:t>реальный успех </a:t>
            </a:r>
            <a:r>
              <a:rPr lang="ru-RU" dirty="0" smtClean="0"/>
              <a:t>в какой-либо деятельности</a:t>
            </a:r>
          </a:p>
          <a:p>
            <a:r>
              <a:rPr lang="ru-RU" dirty="0" smtClean="0"/>
              <a:t>нужно подростка </a:t>
            </a:r>
            <a:r>
              <a:rPr lang="ru-RU" b="1" dirty="0" smtClean="0"/>
              <a:t>больше </a:t>
            </a:r>
            <a:r>
              <a:rPr lang="ru-RU" b="1" dirty="0" smtClean="0"/>
              <a:t>хвалить</a:t>
            </a:r>
            <a:r>
              <a:rPr lang="ru-RU" dirty="0" smtClean="0"/>
              <a:t>, причем не сравнивать его с другими, а только с ним самим, оценивая улучшение его собственных результатов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304800"/>
            <a:ext cx="8763000" cy="6324600"/>
          </a:xfrm>
        </p:spPr>
        <p:txBody>
          <a:bodyPr>
            <a:normAutofit fontScale="92500" lnSpcReduction="10000"/>
          </a:bodyPr>
          <a:lstStyle/>
          <a:p>
            <a:pPr marL="1588" indent="285750">
              <a:buNone/>
            </a:pPr>
            <a:r>
              <a:rPr lang="ru-RU" dirty="0" smtClean="0"/>
              <a:t>Когда школьник испытывает </a:t>
            </a:r>
            <a:r>
              <a:rPr lang="ru-RU" b="1" dirty="0" smtClean="0"/>
              <a:t>продолжительные нервные перегрузки</a:t>
            </a:r>
            <a:r>
              <a:rPr lang="ru-RU" dirty="0" smtClean="0"/>
              <a:t>: стресс, обиду, не справляется с учебными заданиями, происходит истощение возможностей, и могут возникать различного рода нервно-психические расстройства (неврозы).</a:t>
            </a:r>
          </a:p>
          <a:p>
            <a:pPr>
              <a:buNone/>
            </a:pPr>
            <a:endParaRPr lang="ru-RU" sz="1600" b="1" dirty="0" smtClean="0"/>
          </a:p>
          <a:p>
            <a:pPr>
              <a:buNone/>
            </a:pPr>
            <a:r>
              <a:rPr lang="ru-RU" b="1" dirty="0" smtClean="0"/>
              <a:t>Наиболее типичный невроз проявляется в виде:</a:t>
            </a:r>
          </a:p>
          <a:p>
            <a:r>
              <a:rPr lang="ru-RU" dirty="0" smtClean="0"/>
              <a:t>Повышенной раздражительности</a:t>
            </a:r>
          </a:p>
          <a:p>
            <a:r>
              <a:rPr lang="ru-RU" dirty="0" smtClean="0"/>
              <a:t>Быстрой утомляемости</a:t>
            </a:r>
          </a:p>
          <a:p>
            <a:r>
              <a:rPr lang="ru-RU" dirty="0" smtClean="0"/>
              <a:t>Расстройства сна</a:t>
            </a:r>
          </a:p>
          <a:p>
            <a:r>
              <a:rPr lang="ru-RU" dirty="0" smtClean="0"/>
              <a:t>Сонливости</a:t>
            </a:r>
          </a:p>
          <a:p>
            <a:r>
              <a:rPr lang="ru-RU" dirty="0" smtClean="0"/>
              <a:t>Неустойчивого настроения</a:t>
            </a:r>
          </a:p>
          <a:p>
            <a:r>
              <a:rPr lang="ru-RU" dirty="0" smtClean="0"/>
              <a:t>Ухудшения </a:t>
            </a:r>
            <a:r>
              <a:rPr lang="ru-RU" dirty="0" smtClean="0"/>
              <a:t>аппетита</a:t>
            </a:r>
            <a:endParaRPr lang="ru-RU" sz="1400" dirty="0" smtClean="0"/>
          </a:p>
          <a:p>
            <a:pPr marL="1588" indent="2857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465</Words>
  <Application>Microsoft Office PowerPoint</Application>
  <PresentationFormat>Экран (4:3)</PresentationFormat>
  <Paragraphs>71</Paragraphs>
  <Slides>14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Оценка состояния здоровья  детей и подростков с целью принятия управленческого решения  по организации учебного процесса</vt:lpstr>
      <vt:lpstr>Федеральный государственный образовательный стандарт </vt:lpstr>
      <vt:lpstr>Современные школьники</vt:lpstr>
      <vt:lpstr>Современные школьники</vt:lpstr>
      <vt:lpstr>Причины увеличения функциональных отклонений и хронических заболеваний</vt:lpstr>
      <vt:lpstr>Школьные факторы риска</vt:lpstr>
      <vt:lpstr>О чем говорят эти данные? </vt:lpstr>
      <vt:lpstr>Как снизить тревожность у подростков?</vt:lpstr>
      <vt:lpstr>Презентация PowerPoint</vt:lpstr>
      <vt:lpstr>Одной из причин нарушения физического и психического здоровья является нарушение показателей, характеризующих организацию учебного процесса:</vt:lpstr>
      <vt:lpstr>Презентация PowerPoint</vt:lpstr>
      <vt:lpstr>Презентация PowerPoint</vt:lpstr>
      <vt:lpstr>Неотложные задачи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состояния здоровья  детей и подростков с целью принятия управленческого решения  по организации учебного процесса</dc:title>
  <dc:creator>Зайцева Н.В.</dc:creator>
  <cp:lastModifiedBy>Лидия Сергеевна Иловайская</cp:lastModifiedBy>
  <cp:revision>22</cp:revision>
  <dcterms:modified xsi:type="dcterms:W3CDTF">2015-12-29T11:35:14Z</dcterms:modified>
</cp:coreProperties>
</file>