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1" r:id="rId2"/>
    <p:sldMasterId id="2147483693" r:id="rId3"/>
  </p:sldMasterIdLst>
  <p:notesMasterIdLst>
    <p:notesMasterId r:id="rId18"/>
  </p:notesMasterIdLst>
  <p:sldIdLst>
    <p:sldId id="274" r:id="rId4"/>
    <p:sldId id="261" r:id="rId5"/>
    <p:sldId id="275" r:id="rId6"/>
    <p:sldId id="260" r:id="rId7"/>
    <p:sldId id="263" r:id="rId8"/>
    <p:sldId id="277" r:id="rId9"/>
    <p:sldId id="280" r:id="rId10"/>
    <p:sldId id="281" r:id="rId11"/>
    <p:sldId id="278" r:id="rId12"/>
    <p:sldId id="279" r:id="rId13"/>
    <p:sldId id="265" r:id="rId14"/>
    <p:sldId id="267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636" autoAdjust="0"/>
  </p:normalViewPr>
  <p:slideViewPr>
    <p:cSldViewPr>
      <p:cViewPr varScale="1">
        <p:scale>
          <a:sx n="82" d="100"/>
          <a:sy n="82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EC3F0-87A5-46A7-A7EE-608224AD86E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2408DD-7480-4161-971B-C63B30A2579A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Анализ общего состояния внеурочной деятельности</a:t>
          </a:r>
          <a:endParaRPr lang="ru-RU" dirty="0">
            <a:solidFill>
              <a:schemeClr val="tx1"/>
            </a:solidFill>
          </a:endParaRPr>
        </a:p>
      </dgm:t>
    </dgm:pt>
    <dgm:pt modelId="{7FDD3B52-99A7-4D3F-9CC9-A4777EB8952A}" type="parTrans" cxnId="{E5BBA801-FC39-4C39-8AE8-BC9631ACC84E}">
      <dgm:prSet/>
      <dgm:spPr/>
      <dgm:t>
        <a:bodyPr/>
        <a:lstStyle/>
        <a:p>
          <a:endParaRPr lang="ru-RU"/>
        </a:p>
      </dgm:t>
    </dgm:pt>
    <dgm:pt modelId="{959EAFCC-D373-4561-8F09-77EE2B7DDA8F}" type="sibTrans" cxnId="{E5BBA801-FC39-4C39-8AE8-BC9631ACC84E}">
      <dgm:prSet/>
      <dgm:spPr/>
      <dgm:t>
        <a:bodyPr/>
        <a:lstStyle/>
        <a:p>
          <a:endParaRPr lang="ru-RU"/>
        </a:p>
      </dgm:t>
    </dgm:pt>
    <dgm:pt modelId="{5E68D591-60AC-4FB5-86B6-374B791D96D5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Эффективность внеурочной деятельности</a:t>
          </a:r>
          <a:endParaRPr lang="ru-RU" dirty="0">
            <a:solidFill>
              <a:schemeClr val="tx1"/>
            </a:solidFill>
          </a:endParaRPr>
        </a:p>
      </dgm:t>
    </dgm:pt>
    <dgm:pt modelId="{7DF84A65-AEB4-47AF-991B-BC33928F8CB7}" type="parTrans" cxnId="{A676191C-F7DC-4E1C-A0CF-FFE0560B92D8}">
      <dgm:prSet/>
      <dgm:spPr/>
      <dgm:t>
        <a:bodyPr/>
        <a:lstStyle/>
        <a:p>
          <a:endParaRPr lang="ru-RU"/>
        </a:p>
      </dgm:t>
    </dgm:pt>
    <dgm:pt modelId="{81990945-55A8-4601-A180-9DC97E979E9F}" type="sibTrans" cxnId="{A676191C-F7DC-4E1C-A0CF-FFE0560B92D8}">
      <dgm:prSet/>
      <dgm:spPr/>
      <dgm:t>
        <a:bodyPr/>
        <a:lstStyle/>
        <a:p>
          <a:endParaRPr lang="ru-RU"/>
        </a:p>
      </dgm:t>
    </dgm:pt>
    <dgm:pt modelId="{FF9EC0FA-D608-4232-AC7C-B32D8FF907FC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Продуктивность внеурочной деятельности</a:t>
          </a:r>
          <a:endParaRPr lang="ru-RU" dirty="0">
            <a:solidFill>
              <a:schemeClr val="tx1"/>
            </a:solidFill>
          </a:endParaRPr>
        </a:p>
      </dgm:t>
    </dgm:pt>
    <dgm:pt modelId="{792E393C-4DED-4870-BD28-179FE6E5B350}" type="parTrans" cxnId="{770105DF-9CBD-4F9B-81EE-1363C46CB60F}">
      <dgm:prSet/>
      <dgm:spPr/>
      <dgm:t>
        <a:bodyPr/>
        <a:lstStyle/>
        <a:p>
          <a:endParaRPr lang="ru-RU"/>
        </a:p>
      </dgm:t>
    </dgm:pt>
    <dgm:pt modelId="{6E13DF15-5A79-4DDB-AB16-D529D0BF7371}" type="sibTrans" cxnId="{770105DF-9CBD-4F9B-81EE-1363C46CB60F}">
      <dgm:prSet/>
      <dgm:spPr/>
      <dgm:t>
        <a:bodyPr/>
        <a:lstStyle/>
        <a:p>
          <a:endParaRPr lang="ru-RU"/>
        </a:p>
      </dgm:t>
    </dgm:pt>
    <dgm:pt modelId="{DD2757A5-DC0F-49CA-803F-402A7AE781F1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Удовлетворенность участников деятельности </a:t>
          </a:r>
          <a:endParaRPr lang="ru-RU" dirty="0">
            <a:solidFill>
              <a:schemeClr val="tx1"/>
            </a:solidFill>
          </a:endParaRPr>
        </a:p>
      </dgm:t>
    </dgm:pt>
    <dgm:pt modelId="{15E0D045-938E-406D-B4C6-357F7D94B3DD}" type="parTrans" cxnId="{F2693F51-E941-4B67-BDC7-2646304E17FA}">
      <dgm:prSet/>
      <dgm:spPr/>
      <dgm:t>
        <a:bodyPr/>
        <a:lstStyle/>
        <a:p>
          <a:endParaRPr lang="ru-RU"/>
        </a:p>
      </dgm:t>
    </dgm:pt>
    <dgm:pt modelId="{C5BA4D05-C98A-48B9-8FF4-5EFC2CE64918}" type="sibTrans" cxnId="{F2693F51-E941-4B67-BDC7-2646304E17FA}">
      <dgm:prSet/>
      <dgm:spPr/>
      <dgm:t>
        <a:bodyPr/>
        <a:lstStyle/>
        <a:p>
          <a:endParaRPr lang="ru-RU"/>
        </a:p>
      </dgm:t>
    </dgm:pt>
    <dgm:pt modelId="{F5482674-CAC5-499E-BC61-27E034C6683D}" type="pres">
      <dgm:prSet presAssocID="{3D0EC3F0-87A5-46A7-A7EE-608224AD86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38FD6F-85A4-4A1A-83BD-8440475D427A}" type="pres">
      <dgm:prSet presAssocID="{B92408DD-7480-4161-971B-C63B30A2579A}" presName="linNode" presStyleCnt="0"/>
      <dgm:spPr/>
    </dgm:pt>
    <dgm:pt modelId="{A9732CE3-880B-410C-A4C1-0A1C8A89BEFB}" type="pres">
      <dgm:prSet presAssocID="{B92408DD-7480-4161-971B-C63B30A2579A}" presName="parentText" presStyleLbl="node1" presStyleIdx="0" presStyleCnt="4" custScaleX="1391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A9E27-1AE6-4D6A-96D8-1DBA076109C6}" type="pres">
      <dgm:prSet presAssocID="{959EAFCC-D373-4561-8F09-77EE2B7DDA8F}" presName="sp" presStyleCnt="0"/>
      <dgm:spPr/>
    </dgm:pt>
    <dgm:pt modelId="{25464203-BAAF-46B9-839A-5D793DC70BB9}" type="pres">
      <dgm:prSet presAssocID="{5E68D591-60AC-4FB5-86B6-374B791D96D5}" presName="linNode" presStyleCnt="0"/>
      <dgm:spPr/>
    </dgm:pt>
    <dgm:pt modelId="{1B276179-0C15-425A-9C09-924B24255072}" type="pres">
      <dgm:prSet presAssocID="{5E68D591-60AC-4FB5-86B6-374B791D96D5}" presName="parentText" presStyleLbl="node1" presStyleIdx="1" presStyleCnt="4" custScaleX="1391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764C1-BE30-4A49-82CF-03C4FD09378F}" type="pres">
      <dgm:prSet presAssocID="{81990945-55A8-4601-A180-9DC97E979E9F}" presName="sp" presStyleCnt="0"/>
      <dgm:spPr/>
    </dgm:pt>
    <dgm:pt modelId="{69A4FACA-D804-439E-A05F-C68DECFE8470}" type="pres">
      <dgm:prSet presAssocID="{FF9EC0FA-D608-4232-AC7C-B32D8FF907FC}" presName="linNode" presStyleCnt="0"/>
      <dgm:spPr/>
    </dgm:pt>
    <dgm:pt modelId="{618702A7-6D7A-499C-BD84-BF9403F250CF}" type="pres">
      <dgm:prSet presAssocID="{FF9EC0FA-D608-4232-AC7C-B32D8FF907FC}" presName="parentText" presStyleLbl="node1" presStyleIdx="2" presStyleCnt="4" custScaleX="1391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A05C7-E341-457E-8A06-A5AA87AE37A2}" type="pres">
      <dgm:prSet presAssocID="{6E13DF15-5A79-4DDB-AB16-D529D0BF7371}" presName="sp" presStyleCnt="0"/>
      <dgm:spPr/>
    </dgm:pt>
    <dgm:pt modelId="{29D28E35-AFC3-4D16-83F7-656176A3B934}" type="pres">
      <dgm:prSet presAssocID="{DD2757A5-DC0F-49CA-803F-402A7AE781F1}" presName="linNode" presStyleCnt="0"/>
      <dgm:spPr/>
    </dgm:pt>
    <dgm:pt modelId="{31705E97-21D4-4D49-8657-884B613CF834}" type="pres">
      <dgm:prSet presAssocID="{DD2757A5-DC0F-49CA-803F-402A7AE781F1}" presName="parentText" presStyleLbl="node1" presStyleIdx="3" presStyleCnt="4" custScaleX="1391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BBA801-FC39-4C39-8AE8-BC9631ACC84E}" srcId="{3D0EC3F0-87A5-46A7-A7EE-608224AD86EA}" destId="{B92408DD-7480-4161-971B-C63B30A2579A}" srcOrd="0" destOrd="0" parTransId="{7FDD3B52-99A7-4D3F-9CC9-A4777EB8952A}" sibTransId="{959EAFCC-D373-4561-8F09-77EE2B7DDA8F}"/>
    <dgm:cxn modelId="{78C4C8EA-99E1-4C68-A71B-69A97A4C2EEB}" type="presOf" srcId="{FF9EC0FA-D608-4232-AC7C-B32D8FF907FC}" destId="{618702A7-6D7A-499C-BD84-BF9403F250CF}" srcOrd="0" destOrd="0" presId="urn:microsoft.com/office/officeart/2005/8/layout/vList5"/>
    <dgm:cxn modelId="{8EE6C5EC-AA3B-4006-BD84-0D715BF76EF8}" type="presOf" srcId="{B92408DD-7480-4161-971B-C63B30A2579A}" destId="{A9732CE3-880B-410C-A4C1-0A1C8A89BEFB}" srcOrd="0" destOrd="0" presId="urn:microsoft.com/office/officeart/2005/8/layout/vList5"/>
    <dgm:cxn modelId="{FCF0BA46-EC09-4BEB-84B4-389ECE02A742}" type="presOf" srcId="{3D0EC3F0-87A5-46A7-A7EE-608224AD86EA}" destId="{F5482674-CAC5-499E-BC61-27E034C6683D}" srcOrd="0" destOrd="0" presId="urn:microsoft.com/office/officeart/2005/8/layout/vList5"/>
    <dgm:cxn modelId="{A676191C-F7DC-4E1C-A0CF-FFE0560B92D8}" srcId="{3D0EC3F0-87A5-46A7-A7EE-608224AD86EA}" destId="{5E68D591-60AC-4FB5-86B6-374B791D96D5}" srcOrd="1" destOrd="0" parTransId="{7DF84A65-AEB4-47AF-991B-BC33928F8CB7}" sibTransId="{81990945-55A8-4601-A180-9DC97E979E9F}"/>
    <dgm:cxn modelId="{F2693F51-E941-4B67-BDC7-2646304E17FA}" srcId="{3D0EC3F0-87A5-46A7-A7EE-608224AD86EA}" destId="{DD2757A5-DC0F-49CA-803F-402A7AE781F1}" srcOrd="3" destOrd="0" parTransId="{15E0D045-938E-406D-B4C6-357F7D94B3DD}" sibTransId="{C5BA4D05-C98A-48B9-8FF4-5EFC2CE64918}"/>
    <dgm:cxn modelId="{0CCFC148-073D-4ACE-BCAE-80C4EE5EB2B8}" type="presOf" srcId="{DD2757A5-DC0F-49CA-803F-402A7AE781F1}" destId="{31705E97-21D4-4D49-8657-884B613CF834}" srcOrd="0" destOrd="0" presId="urn:microsoft.com/office/officeart/2005/8/layout/vList5"/>
    <dgm:cxn modelId="{A5C57092-69A4-44E4-ABFE-C9022DB3AF31}" type="presOf" srcId="{5E68D591-60AC-4FB5-86B6-374B791D96D5}" destId="{1B276179-0C15-425A-9C09-924B24255072}" srcOrd="0" destOrd="0" presId="urn:microsoft.com/office/officeart/2005/8/layout/vList5"/>
    <dgm:cxn modelId="{770105DF-9CBD-4F9B-81EE-1363C46CB60F}" srcId="{3D0EC3F0-87A5-46A7-A7EE-608224AD86EA}" destId="{FF9EC0FA-D608-4232-AC7C-B32D8FF907FC}" srcOrd="2" destOrd="0" parTransId="{792E393C-4DED-4870-BD28-179FE6E5B350}" sibTransId="{6E13DF15-5A79-4DDB-AB16-D529D0BF7371}"/>
    <dgm:cxn modelId="{BA450C74-3C39-4A3D-A4F5-3A8CBE806CD9}" type="presParOf" srcId="{F5482674-CAC5-499E-BC61-27E034C6683D}" destId="{9238FD6F-85A4-4A1A-83BD-8440475D427A}" srcOrd="0" destOrd="0" presId="urn:microsoft.com/office/officeart/2005/8/layout/vList5"/>
    <dgm:cxn modelId="{E9F2401F-4733-4077-AFB3-96AE97F5FF5C}" type="presParOf" srcId="{9238FD6F-85A4-4A1A-83BD-8440475D427A}" destId="{A9732CE3-880B-410C-A4C1-0A1C8A89BEFB}" srcOrd="0" destOrd="0" presId="urn:microsoft.com/office/officeart/2005/8/layout/vList5"/>
    <dgm:cxn modelId="{6B63D3A4-55B4-449E-AF37-6D2FFA0453E2}" type="presParOf" srcId="{F5482674-CAC5-499E-BC61-27E034C6683D}" destId="{6D0A9E27-1AE6-4D6A-96D8-1DBA076109C6}" srcOrd="1" destOrd="0" presId="urn:microsoft.com/office/officeart/2005/8/layout/vList5"/>
    <dgm:cxn modelId="{DD43C825-525F-4442-AE04-2CB90D53508F}" type="presParOf" srcId="{F5482674-CAC5-499E-BC61-27E034C6683D}" destId="{25464203-BAAF-46B9-839A-5D793DC70BB9}" srcOrd="2" destOrd="0" presId="urn:microsoft.com/office/officeart/2005/8/layout/vList5"/>
    <dgm:cxn modelId="{5A037C6C-FED6-4D1F-9AF3-98573065CFA9}" type="presParOf" srcId="{25464203-BAAF-46B9-839A-5D793DC70BB9}" destId="{1B276179-0C15-425A-9C09-924B24255072}" srcOrd="0" destOrd="0" presId="urn:microsoft.com/office/officeart/2005/8/layout/vList5"/>
    <dgm:cxn modelId="{000F2557-721D-462C-A9CF-B6FB712238A3}" type="presParOf" srcId="{F5482674-CAC5-499E-BC61-27E034C6683D}" destId="{79B764C1-BE30-4A49-82CF-03C4FD09378F}" srcOrd="3" destOrd="0" presId="urn:microsoft.com/office/officeart/2005/8/layout/vList5"/>
    <dgm:cxn modelId="{038507A8-35A7-4021-859A-BADF9A882870}" type="presParOf" srcId="{F5482674-CAC5-499E-BC61-27E034C6683D}" destId="{69A4FACA-D804-439E-A05F-C68DECFE8470}" srcOrd="4" destOrd="0" presId="urn:microsoft.com/office/officeart/2005/8/layout/vList5"/>
    <dgm:cxn modelId="{94604E49-F0C2-4AE2-BF14-5205B6E491F8}" type="presParOf" srcId="{69A4FACA-D804-439E-A05F-C68DECFE8470}" destId="{618702A7-6D7A-499C-BD84-BF9403F250CF}" srcOrd="0" destOrd="0" presId="urn:microsoft.com/office/officeart/2005/8/layout/vList5"/>
    <dgm:cxn modelId="{3020D532-AEBF-4C7A-819A-72C74C393120}" type="presParOf" srcId="{F5482674-CAC5-499E-BC61-27E034C6683D}" destId="{651A05C7-E341-457E-8A06-A5AA87AE37A2}" srcOrd="5" destOrd="0" presId="urn:microsoft.com/office/officeart/2005/8/layout/vList5"/>
    <dgm:cxn modelId="{06496828-F83B-4E4E-8A05-04E6CC9EB043}" type="presParOf" srcId="{F5482674-CAC5-499E-BC61-27E034C6683D}" destId="{29D28E35-AFC3-4D16-83F7-656176A3B934}" srcOrd="6" destOrd="0" presId="urn:microsoft.com/office/officeart/2005/8/layout/vList5"/>
    <dgm:cxn modelId="{67168F33-645E-455A-9942-B1701A49F6CB}" type="presParOf" srcId="{29D28E35-AFC3-4D16-83F7-656176A3B934}" destId="{31705E97-21D4-4D49-8657-884B613CF83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32CE3-880B-410C-A4C1-0A1C8A89BEFB}">
      <dsp:nvSpPr>
        <dsp:cNvPr id="0" name=""/>
        <dsp:cNvSpPr/>
      </dsp:nvSpPr>
      <dsp:spPr>
        <a:xfrm>
          <a:off x="1604613" y="2522"/>
          <a:ext cx="3219925" cy="12133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Анализ общего состояния внеурочной деятельности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1663845" y="61754"/>
        <a:ext cx="3101461" cy="1094919"/>
      </dsp:txXfrm>
    </dsp:sp>
    <dsp:sp modelId="{1B276179-0C15-425A-9C09-924B24255072}">
      <dsp:nvSpPr>
        <dsp:cNvPr id="0" name=""/>
        <dsp:cNvSpPr/>
      </dsp:nvSpPr>
      <dsp:spPr>
        <a:xfrm>
          <a:off x="1604613" y="1276574"/>
          <a:ext cx="3219925" cy="12133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Эффективность внеурочной деятельности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1663845" y="1335806"/>
        <a:ext cx="3101461" cy="1094919"/>
      </dsp:txXfrm>
    </dsp:sp>
    <dsp:sp modelId="{618702A7-6D7A-499C-BD84-BF9403F250CF}">
      <dsp:nvSpPr>
        <dsp:cNvPr id="0" name=""/>
        <dsp:cNvSpPr/>
      </dsp:nvSpPr>
      <dsp:spPr>
        <a:xfrm>
          <a:off x="1604613" y="2550627"/>
          <a:ext cx="3219925" cy="12133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Продуктивность внеурочной деятельности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1663845" y="2609859"/>
        <a:ext cx="3101461" cy="1094919"/>
      </dsp:txXfrm>
    </dsp:sp>
    <dsp:sp modelId="{31705E97-21D4-4D49-8657-884B613CF834}">
      <dsp:nvSpPr>
        <dsp:cNvPr id="0" name=""/>
        <dsp:cNvSpPr/>
      </dsp:nvSpPr>
      <dsp:spPr>
        <a:xfrm>
          <a:off x="1604613" y="3824679"/>
          <a:ext cx="3219925" cy="12133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Удовлетворенность участников деятельности 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1663845" y="3883911"/>
        <a:ext cx="3101461" cy="1094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068B7-F5C3-45E5-9ADB-444DB7B12C9A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4B33B-7813-46C1-A65F-3A48D406C8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Новые федеральные  государственные образовательные стандарты помимо учебных занятий включают в себя и внеурочную деятельность. В течение 20 лет работы в гимназии сложилась системы внеурочных занятий по развитию творческих способностей учащихся. В этом учебном году МОУ гимназия № 1 является инновационной площадкой по теме «Модель и алгоритм деятельности ОУ по внедрению ФГОС ООО», поэтому система внеурочной деятельности учащихся, разработанная и реализуемая в гимназии творческим коллективом педагогов, не теряет актуальности и сегодня, находит своё применение и продолжает совершенствоваться, исходя из запросов государства, родителей и учащихся.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B33B-7813-46C1-A65F-3A48D406C84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187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Кроме плана ВД, проектируемого на всю параллель, используем общую карту занятости обучающихся класса, ведение которой осуществляет </a:t>
            </a:r>
            <a:r>
              <a:rPr lang="ru-RU" dirty="0" err="1" smtClean="0"/>
              <a:t>кл.рук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B33B-7813-46C1-A65F-3A48D406C84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785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B33B-7813-46C1-A65F-3A48D406C84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8572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B33B-7813-46C1-A65F-3A48D406C84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2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Несмотря на существенную и значительную методическую поддержку введения </a:t>
            </a:r>
            <a:r>
              <a:rPr lang="ru-RU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ФГОС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 стороны разработчиков (методические рекомендации, пособия и др.), анализ документации ОУ и результатов опросов педагогов позволяет нам констатировать: риск неготовности учителей и руководителей ОУ к введению ФГОС существует. Условно выделю общие и личностные проблемы. 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Общие проблемы заключаются в неготовности педагогов: </a:t>
            </a:r>
          </a:p>
          <a:p>
            <a:pPr lvl="0"/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 планированию и организации образовательного процесса в соответствии с требованиями ФГОС;</a:t>
            </a:r>
          </a:p>
          <a:p>
            <a:pPr lvl="0"/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синхронизации действий со всеми участниками образовательного процесса при введении ФГОС;</a:t>
            </a:r>
          </a:p>
          <a:p>
            <a:pPr lvl="0"/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изменениям в профессиональной деятельности в соответствии с требованиями ФГОС;</a:t>
            </a:r>
          </a:p>
          <a:p>
            <a:pPr lvl="0"/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Неготовность детей и родителей к новому.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Пятиклассники, не прошли начальную ступень образования, отвечающую требованиям ФГОС НОО.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Личностные проблемы (связанные с особенностями личности педагога): </a:t>
            </a:r>
          </a:p>
          <a:p>
            <a:pPr lvl="0"/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психологическая, связанная с традиционным подходом к профессии, а не осознанием себя как учителя "нового типа"; с неприятием идеологии ФГОС, консервативным мышлением в силу возраста или профессиональной усталости, отсутствием мотивации, давлением стереотипов и др.;</a:t>
            </a:r>
          </a:p>
          <a:p>
            <a:pPr lvl="0"/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дидактическая, обусловленная недостаточным уровнем </a:t>
            </a:r>
            <a:r>
              <a:rPr lang="ru-RU" sz="9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теоретико-методологической подготовки 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части изменений в технологии организации образовательного процесса, типологии уроков, организации проектной и исследовательской деятельности в рамках как аудиторной, так и неаудиторной занятости и т. п.;</a:t>
            </a:r>
          </a:p>
          <a:p>
            <a:pPr lvl="0"/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организационно-нормативная, возникающая при отсутствии научной организации труда, практики работы с нормативно-правовыми документами, навыков командно-проектной работы и др.;</a:t>
            </a:r>
          </a:p>
          <a:p>
            <a:pPr lvl="0"/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профессиональная, определяемая неготовностью учителя к реализации в деятельности экспертно-аналитических, прогностических и организационных функций.</a:t>
            </a:r>
          </a:p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сегодняшний день наиболее проблемными вопросами для педагогов школы являются такие приемы и методы работы как:  ведение мониторинга учета урочных и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внеурочнх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достижений, проведение стартовой и итоговой диагностики  уровня </a:t>
            </a:r>
            <a:r>
              <a:rPr lang="ru-RU" sz="9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сформированности</a:t>
            </a:r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УУД, этапы формирование УУД, система оценки качества образования, проведение образовательной рефлексии.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B33B-7813-46C1-A65F-3A48D406C84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920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906769-6062-42D4-B92A-09902EBB229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  <a:p>
            <a:pPr>
              <a:spcBef>
                <a:spcPct val="0"/>
              </a:spcBef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Человек не может по-настоящему усовершенствоваться, если не помогает усовершенствоваться другим.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Диккенс Ч.</a:t>
            </a: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Внеурочная деятельность является составной частью учебно-воспитательного процесса и одной из форм организации свободного времени гимназистов. Понимается сегодня преимущественно как «деятельность, организуемая во внеурочное время для удовлетворения потребностей учащихся в содержательном досуге, их участии в самоуправлении и общественно-полезной деятельности».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B33B-7813-46C1-A65F-3A48D406C8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21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eaLnBrk="1" hangingPunct="1"/>
            <a:fld id="{561B29A7-68E6-4928-8C3B-73F30C669F93}" type="slidenum">
              <a:rPr lang="ru-RU">
                <a:latin typeface="Arial" charset="0"/>
              </a:rPr>
              <a:pPr eaLnBrk="1" hangingPunct="1"/>
              <a:t>3</a:t>
            </a:fld>
            <a:endParaRPr lang="ru-RU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/>
              <a:t>Ориентирами  в организации внеурочной деятельности стали:</a:t>
            </a:r>
          </a:p>
          <a:p>
            <a:r>
              <a:rPr lang="ru-RU" dirty="0" smtClean="0"/>
              <a:t>запросы родителей, законных представителей гимназистов;</a:t>
            </a:r>
          </a:p>
          <a:p>
            <a:r>
              <a:rPr lang="ru-RU" dirty="0" smtClean="0"/>
              <a:t>приоритетные направления деятельности гимназии;</a:t>
            </a:r>
          </a:p>
          <a:p>
            <a:r>
              <a:rPr lang="ru-RU" dirty="0" smtClean="0"/>
              <a:t>интересы и склонности педагогов;</a:t>
            </a:r>
          </a:p>
          <a:p>
            <a:r>
              <a:rPr lang="ru-RU" dirty="0" smtClean="0"/>
              <a:t>рекомендации психолога как представителя интересов и потребностей ребёнка. Направления и виды внеурочной деятельности определяются гимназией в соответствии с основной образовательной программой основного общего образования. Подбор направлений, форм и видов деятельности,  осуществляемый  в соответствии с  индивидуальными образовательными  потребностями обучающихся  обеспечивает достижение планируемых результатов обучающихся в соответствии с основной образовательной программой основного общего образования гимназии.</a:t>
            </a:r>
          </a:p>
          <a:p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Исходя из целей и задач ВД для ее реализации гимназией выбрана оптимизационная модель ВД на основе оптимизации внутренних ресурсов гимназии. Такая модель создает условия</a:t>
            </a:r>
            <a:r>
              <a:rPr lang="ru-RU" baseline="0" dirty="0" smtClean="0"/>
              <a:t> для социального, культурного и профессионального </a:t>
            </a:r>
            <a:r>
              <a:rPr lang="ru-RU" baseline="0" dirty="0" err="1" smtClean="0"/>
              <a:t>самопределения</a:t>
            </a:r>
            <a:r>
              <a:rPr lang="ru-RU" baseline="0" dirty="0" smtClean="0"/>
              <a:t>, творческой самореализации личности ребенка, ее интеграции в системе мировой и отечественной культуры и позволяет в полной мере реализовать требования стандарта.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B33B-7813-46C1-A65F-3A48D406C84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84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4F6380E-4C7A-4B8E-98CD-953E7DF9232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 ВД в гимназии предполагает формирование индивидуальных образовательных траекторий обучающихся в рамках внеурочной деятельности. В рамках данной модели педагогами гимназии разработан спектр программ внеурочной деятельности различного типа по направлениям: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духовно-нравственному, физкультурно-спортивному и оздоровительному, </a:t>
            </a:r>
            <a:r>
              <a:rPr lang="ru-RU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общеинтеллектуальному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общекультурному и социальному.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этом программы предусматривают все формы и виды деятельности школьников. Площадками являются и специализированные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кабинеты химии, биологии, физики, иностранного языка, библиотека, музей, актовый зал, спортивный зал и спортплощадка. </a:t>
            </a:r>
            <a:endParaRPr lang="ru-RU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6C670C4-59E8-4DDE-A718-E1C8CC19FD66}" type="slidenum">
              <a:rPr 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организации внеурочной деятельности необходимо понимать взаимосвязь результатов ВД и форм организации. Только такое понимание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Введение стандарта во многом изменяет школьную жизнь. Речь идет о новых формах организации обучения, новых образовательных технологиях. Как показывает опыт гимназии, достижение новых результатов, решение задачи формирования новой личности неосуществима традиционными подходами к образованию. Именно традиционная</a:t>
            </a:r>
            <a:r>
              <a:rPr lang="ru-RU" baseline="0" dirty="0" smtClean="0"/>
              <a:t> методика проведения занятий и уроков, трансляция урочной деятельности становится одной из проблем реализации стандарта. Вместе с тем разнообразие форм, определенных в стандарте, позволяет говорить о том, что реализуют ее педагоги различный категорий: учителя-предметники, классные руководители, педагоги-организаторы и т.д. В связи с этим одной из задач администрации становится актуальным проектирование программ курсов внеурочной деятельности.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B33B-7813-46C1-A65F-3A48D406C84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98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Существует</a:t>
            </a:r>
            <a:r>
              <a:rPr lang="ru-RU" baseline="0" dirty="0" smtClean="0"/>
              <a:t> два подхода к проектированию программы внеурочной деятельности: продолжение предметной линии и адаптация дополнительной образовательной программы.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B33B-7813-46C1-A65F-3A48D406C84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350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Внеурочная деятельность в соответствии с ФГОС включена в основную образовательную программу. Время, отводимое на внеурочную деятельность, определяет </a:t>
            </a:r>
            <a:r>
              <a:rPr lang="ru-RU" b="1" dirty="0" smtClean="0"/>
              <a:t>образовательное учреждение самостоятельно, исходя из необходимости обеспечить достижение планируемых результатов реализации основной образовательной программы на основании запросов обучающихся, родителей (законных представителей), а также имеющихся кадровых, материально-технических и других условий</a:t>
            </a:r>
          </a:p>
          <a:p>
            <a:endParaRPr lang="ru-RU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Опыт гимназии показывает, что необходимо разрабатывать программы с учетом их пролонгации на каждый год. Так, в 5 классе на курс МОЙ проект об основах проектной деятельности отведено 0,5 часа, в 6 классе гимназисты включены в проектную деятельность по предметам уже на 1 час в неделю, а в 7 классе выделено 2 часа на проекты и подготовку исследовательских работ.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4B33B-7813-46C1-A65F-3A48D406C84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318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altLang="ko-KR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EB235-C669-4CEE-AFD8-7E372603EB27}" type="datetimeFigureOut">
              <a:rPr lang="ru-RU"/>
              <a:pPr>
                <a:defRPr/>
              </a:pPr>
              <a:t>12.01.2016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CBADC-BD70-4760-AE13-EA98CDAB7B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3811060"/>
      </p:ext>
    </p:extLst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>
            <a:spLocks noGrp="1"/>
          </p:cNvSpPr>
          <p:nvPr>
            <p:ph type="ctrTitle" idx="4294967295"/>
          </p:nvPr>
        </p:nvSpPr>
        <p:spPr>
          <a:xfrm>
            <a:off x="4572000" y="260648"/>
            <a:ext cx="4464273" cy="25209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ahoma" pitchFamily="34" charset="0"/>
              </a:rPr>
              <a:t>Организация внеурочной деятельности учащихся в образовательном учреждении. </a:t>
            </a:r>
            <a:br>
              <a:rPr lang="ru-RU" sz="2800" b="1" dirty="0">
                <a:latin typeface="Tahoma" pitchFamily="34" charset="0"/>
              </a:rPr>
            </a:br>
            <a:r>
              <a:rPr lang="ru-RU" sz="2800" b="1" dirty="0">
                <a:latin typeface="Tahoma" pitchFamily="34" charset="0"/>
              </a:rPr>
              <a:t>Из опыта работы </a:t>
            </a:r>
            <a:br>
              <a:rPr lang="ru-RU" sz="2800" b="1" dirty="0">
                <a:latin typeface="Tahoma" pitchFamily="34" charset="0"/>
              </a:rPr>
            </a:br>
            <a:r>
              <a:rPr lang="ru-RU" sz="2800" b="1" dirty="0">
                <a:latin typeface="Tahoma" pitchFamily="34" charset="0"/>
              </a:rPr>
              <a:t>МОУ гимназии № 1</a:t>
            </a:r>
            <a:r>
              <a:rPr lang="ru-RU" dirty="0"/>
              <a:t> </a:t>
            </a: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1043608" y="4653136"/>
            <a:ext cx="5334000" cy="1939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imes New Roman" pitchFamily="18" charset="0"/>
              </a:rPr>
              <a:t>Инновационная муниципальная площадка</a:t>
            </a:r>
          </a:p>
          <a:p>
            <a:pPr algn="ctr">
              <a:buFontTx/>
              <a:buNone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imes New Roman" pitchFamily="18" charset="0"/>
              </a:rPr>
              <a:t> «Модель и алгоритм деятельности ОУ по введению ФГОС ООО»</a:t>
            </a:r>
          </a:p>
          <a:p>
            <a:pPr algn="ctr">
              <a:buFontTx/>
              <a:buNone/>
            </a:pPr>
            <a:r>
              <a:rPr lang="ru-RU" sz="2000" b="1" dirty="0" smtClean="0">
                <a:latin typeface="Tahoma" pitchFamily="34" charset="0"/>
                <a:ea typeface="Tahoma" pitchFamily="34" charset="0"/>
                <a:cs typeface="Times New Roman" pitchFamily="18" charset="0"/>
              </a:rPr>
              <a:t>Пр. от 01.08.2012 № 01-05/530</a:t>
            </a:r>
            <a:r>
              <a:rPr lang="ru-RU" sz="2000" b="1" dirty="0" smtClean="0">
                <a:ea typeface="Tahoma" pitchFamily="34" charset="0"/>
                <a:cs typeface="Times New Roman" pitchFamily="18" charset="0"/>
              </a:rPr>
              <a:t> </a:t>
            </a:r>
            <a:endParaRPr lang="ru-RU" sz="2000" b="1" dirty="0"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7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Общая карта занятости обучающихся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4026970"/>
              </p:ext>
            </p:extLst>
          </p:nvPr>
        </p:nvGraphicFramePr>
        <p:xfrm>
          <a:off x="683568" y="1628800"/>
          <a:ext cx="8136901" cy="45289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486141"/>
                <a:gridCol w="925416"/>
                <a:gridCol w="640204"/>
                <a:gridCol w="715977"/>
                <a:gridCol w="558488"/>
                <a:gridCol w="558488"/>
                <a:gridCol w="335269"/>
                <a:gridCol w="264245"/>
                <a:gridCol w="379826"/>
                <a:gridCol w="576575"/>
                <a:gridCol w="576575"/>
                <a:gridCol w="610102"/>
                <a:gridCol w="610102"/>
                <a:gridCol w="563298"/>
                <a:gridCol w="336195"/>
              </a:tblGrid>
              <a:tr h="13984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ФИО обучающегося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Направления внеурочной деятельности (указать наименование и количество часов)</a:t>
                      </a:r>
                      <a:endParaRPr lang="ru-R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Всего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</a:tr>
              <a:tr h="279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культурное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Духовно-нравственное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Социальное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Обще-интеллектуальное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Спортивно-оздоровительное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Муз.и худ.шк.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Танцы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РТС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ВД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Спорт.шк.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другое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 anchor="ctr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ДШИ № 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Изостудия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Заним.англ. 1ч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Пионербол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</a:tr>
              <a:tr h="3496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 anchor="ctr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«Физика»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Легкая атлетика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</a:tr>
              <a:tr h="4661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 anchor="ctr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Заним.англ</a:t>
                      </a:r>
                      <a:r>
                        <a:rPr lang="ru-RU" sz="1200" dirty="0">
                          <a:effectLst/>
                        </a:rPr>
                        <a:t>. 1ч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 Школа </a:t>
                      </a:r>
                      <a:r>
                        <a:rPr lang="en-US" sz="1200" dirty="0">
                          <a:effectLst/>
                        </a:rPr>
                        <a:t>WR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Плавание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2ч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</a:tr>
              <a:tr h="233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 anchor="ctr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Яросданс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8ч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Мат.шк.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«Физика»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</a:tr>
              <a:tr h="233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 anchor="ctr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ДМШ № 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Мат.шк.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442" marR="52442" marT="0" marB="0">
                    <a:solidFill>
                      <a:srgbClr val="CDEE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76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628800"/>
            <a:ext cx="6635080" cy="381632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наличие необходимой</a:t>
            </a:r>
            <a:r>
              <a:rPr lang="ru-RU" sz="2200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учебно-материальной базы</a:t>
            </a:r>
            <a:endParaRPr lang="ru-RU" sz="2200" dirty="0" smtClean="0">
              <a:solidFill>
                <a:schemeClr val="tx2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наличие  подготовленных кадров</a:t>
            </a:r>
            <a:endParaRPr lang="ru-RU" sz="2200" dirty="0" smtClean="0">
              <a:solidFill>
                <a:schemeClr val="tx2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родительский запрос (наличие заявления)</a:t>
            </a: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использование форм проведения занятий, отличных от урочных</a:t>
            </a: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привлечение родителей и учащихся к составлению программ внеурочной деятельности и проведению занятий</a:t>
            </a: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соблюдение СанПиНов</a:t>
            </a:r>
            <a:r>
              <a:rPr lang="ru-RU" sz="2200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, </a:t>
            </a:r>
            <a:r>
              <a:rPr lang="ru-RU" sz="2200" b="1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в том числе</a:t>
            </a:r>
            <a:r>
              <a:rPr lang="ru-RU" sz="2200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 </a:t>
            </a:r>
            <a:r>
              <a:rPr lang="ru-RU" sz="2200" b="1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требований к сменности занятий и составлению расписания</a:t>
            </a: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соотношение аудиторных и внеаудиторных занятий (не более 50% аудиторных занятий)</a:t>
            </a:r>
          </a:p>
          <a:p>
            <a:pPr algn="just">
              <a:lnSpc>
                <a:spcPct val="80000"/>
              </a:lnSpc>
            </a:pPr>
            <a:endParaRPr lang="ru-RU" sz="2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76671"/>
            <a:ext cx="8132354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Оптимальные </a:t>
            </a: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условия организации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внеурочной деятельности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523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86700" cy="1325563"/>
          </a:xfrm>
        </p:spPr>
        <p:txBody>
          <a:bodyPr>
            <a:normAutofit/>
          </a:bodyPr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</a:rPr>
              <a:t>Оценка результативности внеурочной деятельности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408570"/>
              </p:ext>
            </p:extLst>
          </p:nvPr>
        </p:nvGraphicFramePr>
        <p:xfrm>
          <a:off x="539552" y="1628800"/>
          <a:ext cx="6429152" cy="5040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5" descr="p67_fgos_8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37" y="4365104"/>
            <a:ext cx="2936575" cy="194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35937" y="1556792"/>
            <a:ext cx="2640466" cy="297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Метод экспертной оценки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Анкетирование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1600" dirty="0">
                <a:latin typeface="Tahoma" pitchFamily="34" charset="0"/>
                <a:cs typeface="Tahoma" pitchFamily="34" charset="0"/>
              </a:rPr>
              <a:t>Наблюдение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1600" b="1" dirty="0">
                <a:latin typeface="Tahoma" pitchFamily="34" charset="0"/>
                <a:cs typeface="Tahoma" pitchFamily="34" charset="0"/>
              </a:rPr>
              <a:t>Анализ содержания </a:t>
            </a:r>
            <a:endParaRPr lang="ru-RU" sz="1600" b="1" dirty="0" smtClean="0">
              <a:latin typeface="Tahoma" pitchFamily="34" charset="0"/>
              <a:cs typeface="Tahoma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портфеля </a:t>
            </a:r>
            <a:r>
              <a:rPr lang="ru-RU" sz="1600" b="1" dirty="0">
                <a:latin typeface="Tahoma" pitchFamily="34" charset="0"/>
                <a:cs typeface="Tahoma" pitchFamily="34" charset="0"/>
              </a:rPr>
              <a:t>достижений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1600" b="1" dirty="0">
                <a:latin typeface="Tahoma" pitchFamily="34" charset="0"/>
                <a:cs typeface="Tahoma" pitchFamily="34" charset="0"/>
              </a:rPr>
              <a:t>Анализ участия детей </a:t>
            </a:r>
            <a:endParaRPr lang="ru-RU" sz="1600" b="1" dirty="0" smtClean="0">
              <a:latin typeface="Tahoma" pitchFamily="34" charset="0"/>
              <a:cs typeface="Tahoma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в </a:t>
            </a:r>
            <a:r>
              <a:rPr lang="ru-RU" sz="1600" b="1" dirty="0">
                <a:latin typeface="Tahoma" pitchFamily="34" charset="0"/>
                <a:cs typeface="Tahoma" pitchFamily="34" charset="0"/>
              </a:rPr>
              <a:t>конкурсах и т.д.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Беседа</a:t>
            </a:r>
            <a:endParaRPr lang="ru-RU" sz="1600" b="1" dirty="0">
              <a:latin typeface="Tahoma" pitchFamily="34" charset="0"/>
              <a:cs typeface="Tahoma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1600" b="1" dirty="0">
                <a:latin typeface="Tahoma" pitchFamily="34" charset="0"/>
                <a:cs typeface="Tahoma" pitchFamily="34" charset="0"/>
              </a:rPr>
              <a:t>Рефлексия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24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4269" y="476671"/>
            <a:ext cx="528702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Проблемы и трудности</a:t>
            </a: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628800"/>
            <a:ext cx="6635080" cy="3816325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sz="2400" dirty="0"/>
              <a:t>избегание новых форм взаимодействия с обучающимися</a:t>
            </a:r>
            <a:r>
              <a:rPr lang="ru-RU" sz="2400" dirty="0" smtClean="0"/>
              <a:t>,</a:t>
            </a:r>
          </a:p>
          <a:p>
            <a:pPr algn="just">
              <a:lnSpc>
                <a:spcPct val="80000"/>
              </a:lnSpc>
            </a:pPr>
            <a:r>
              <a:rPr lang="ru-RU" sz="2400" dirty="0"/>
              <a:t>сопровождение детей в процессе организации внеурочной деятельности (отсутствие ставки «</a:t>
            </a:r>
            <a:r>
              <a:rPr lang="ru-RU" sz="2400" dirty="0" err="1"/>
              <a:t>тьютор</a:t>
            </a:r>
            <a:r>
              <a:rPr lang="ru-RU" sz="2400" dirty="0" smtClean="0"/>
              <a:t>»),</a:t>
            </a:r>
          </a:p>
          <a:p>
            <a:pPr algn="just">
              <a:lnSpc>
                <a:spcPct val="80000"/>
              </a:lnSpc>
            </a:pPr>
            <a:r>
              <a:rPr lang="ru-RU" sz="2400" dirty="0"/>
              <a:t>недостаточное материально-техническое оснащение (например, отсутствие расходных материалов и т.д</a:t>
            </a:r>
            <a:r>
              <a:rPr lang="ru-RU" sz="2400" dirty="0" smtClean="0"/>
              <a:t>.),</a:t>
            </a:r>
          </a:p>
          <a:p>
            <a:pPr algn="just">
              <a:lnSpc>
                <a:spcPct val="80000"/>
              </a:lnSpc>
            </a:pPr>
            <a:r>
              <a:rPr lang="ru-RU" sz="2400" dirty="0"/>
              <a:t>отсутствие мебели, которая способна быстро трансформироваться в соответствии с формой работы на </a:t>
            </a:r>
            <a:r>
              <a:rPr lang="ru-RU" sz="2400" dirty="0" smtClean="0"/>
              <a:t>уроке,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/>
              <a:t>проблема </a:t>
            </a:r>
            <a:r>
              <a:rPr lang="ru-RU" sz="2400" dirty="0"/>
              <a:t>в степени готовности педагогов к использованию на занятиях с учащимися ИКТ и высокотехнологичного оборудования</a:t>
            </a:r>
            <a:endParaRPr lang="ru-RU" sz="2200" b="1" dirty="0" smtClean="0">
              <a:solidFill>
                <a:schemeClr val="tx2"/>
              </a:solidFill>
              <a:latin typeface="Tahoma" charset="0"/>
              <a:cs typeface="Tahoma" charset="0"/>
            </a:endParaRPr>
          </a:p>
          <a:p>
            <a:pPr algn="just">
              <a:lnSpc>
                <a:spcPct val="80000"/>
              </a:lnSpc>
            </a:pPr>
            <a:endParaRPr lang="ru-RU" sz="2200" dirty="0" smtClean="0"/>
          </a:p>
        </p:txBody>
      </p:sp>
    </p:spTree>
    <p:extLst>
      <p:ext uri="{BB962C8B-B14F-4D97-AF65-F5344CB8AC3E}">
        <p14:creationId xmlns:p14="http://schemas.microsoft.com/office/powerpoint/2010/main" val="41918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p67_fgos_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5242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692696"/>
            <a:ext cx="6260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ru-RU" sz="2000" b="1" dirty="0">
                <a:latin typeface="Tahoma" pitchFamily="34" charset="0"/>
                <a:cs typeface="Tahoma" pitchFamily="34" charset="0"/>
              </a:rPr>
              <a:t>Человек не может по-настоящему усовершенствоваться, если не помогает усовершенствоваться другим.</a:t>
            </a:r>
            <a:br>
              <a:rPr lang="ru-RU" sz="2000" b="1" dirty="0"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latin typeface="Tahoma" pitchFamily="34" charset="0"/>
                <a:cs typeface="Tahoma" pitchFamily="34" charset="0"/>
              </a:rPr>
              <a:t>Диккенс Ч.</a:t>
            </a:r>
            <a:endParaRPr lang="ru-RU" sz="2000" b="1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99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1763687" y="1268413"/>
            <a:ext cx="63373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latin typeface="Tahoma" charset="0"/>
                <a:cs typeface="Tahoma" charset="0"/>
              </a:rPr>
              <a:t>образовательная деятельность, осуществляемая в формах, отличных от классно-урочной и направленная на достижение планируемых результатов освоения основной образовательной программы </a:t>
            </a:r>
            <a:endParaRPr lang="ru-RU" sz="2000" dirty="0">
              <a:solidFill>
                <a:schemeClr val="tx2"/>
              </a:solidFill>
              <a:latin typeface="Tahoma" charset="0"/>
              <a:cs typeface="Tahoma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567008"/>
            <a:ext cx="680667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Внеурочная деятельность 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6" descr="p67_fgos_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39" y="4077072"/>
            <a:ext cx="3092773" cy="212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2133600" y="381000"/>
            <a:ext cx="7010400" cy="1417638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Ориентиры в организации внеурочной </a:t>
            </a: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деятельности:</a:t>
            </a:r>
            <a:b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1979712" y="1825625"/>
            <a:ext cx="6535638" cy="2755503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latin typeface="Tahoma" pitchFamily="34" charset="0"/>
                <a:cs typeface="Tahoma" pitchFamily="34" charset="0"/>
              </a:rPr>
              <a:t>запросы родителей, законных представителей гимназистов;</a:t>
            </a:r>
          </a:p>
          <a:p>
            <a:pPr algn="just"/>
            <a:r>
              <a:rPr lang="ru-RU" sz="2000" b="1" dirty="0">
                <a:latin typeface="Tahoma" pitchFamily="34" charset="0"/>
                <a:cs typeface="Tahoma" pitchFamily="34" charset="0"/>
              </a:rPr>
              <a:t>приоритетные направления деятельности гимназии;</a:t>
            </a:r>
          </a:p>
          <a:p>
            <a:pPr algn="just"/>
            <a:r>
              <a:rPr lang="ru-RU" sz="2000" b="1" dirty="0">
                <a:latin typeface="Tahoma" pitchFamily="34" charset="0"/>
                <a:cs typeface="Tahoma" pitchFamily="34" charset="0"/>
              </a:rPr>
              <a:t>интересы и склонности педагогов;</a:t>
            </a:r>
          </a:p>
          <a:p>
            <a:pPr algn="just"/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рекомендации 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психолога как представителя интересов и потребностей ребёнка.</a:t>
            </a:r>
          </a:p>
          <a:p>
            <a:endParaRPr lang="ru-RU" sz="2400" dirty="0"/>
          </a:p>
        </p:txBody>
      </p:sp>
      <p:pic>
        <p:nvPicPr>
          <p:cNvPr id="4" name="Рисунок 8" descr="p67_fgos_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0"/>
            <a:ext cx="2952328" cy="193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9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2052" y="1628800"/>
            <a:ext cx="6768802" cy="2117724"/>
          </a:xfrm>
        </p:spPr>
        <p:txBody>
          <a:bodyPr>
            <a:normAutofit/>
          </a:bodyPr>
          <a:lstStyle/>
          <a:p>
            <a:pPr algn="just">
              <a:buFont typeface="Arial" charset="0"/>
              <a:buNone/>
            </a:pPr>
            <a:r>
              <a:rPr lang="ru-RU" dirty="0" smtClean="0">
                <a:solidFill>
                  <a:srgbClr val="17375E"/>
                </a:solidFill>
                <a:latin typeface="Tahoma" charset="0"/>
                <a:cs typeface="Tahoma" charset="0"/>
              </a:rPr>
              <a:t>  </a:t>
            </a:r>
            <a:r>
              <a:rPr lang="ru-RU" sz="2000" b="1" dirty="0" smtClean="0">
                <a:solidFill>
                  <a:srgbClr val="17375E"/>
                </a:solidFill>
                <a:latin typeface="Tahoma" charset="0"/>
                <a:cs typeface="Tahoma" charset="0"/>
              </a:rPr>
              <a:t>содействие в обеспечении достижения ожидаемых результатов обучающихся  5-9 классов в соответствии с основной образовательной программой  общего образования МОУ гимназии № 1 и требованиями ФГОС ООО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550" y="548680"/>
            <a:ext cx="805220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Цель внеурочной деятельности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9461" name="Рисунок 9" descr="p67_fgos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15694"/>
            <a:ext cx="295275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1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56481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Задачи 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внеурочной 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деятельности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835696" y="1916832"/>
            <a:ext cx="6790209" cy="208823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обеспечить благоприятную адаптацию ребенка в школе,</a:t>
            </a:r>
          </a:p>
          <a:p>
            <a:pPr algn="just">
              <a:lnSpc>
                <a:spcPct val="8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оптимизировать учебную нагрузку обучающихся,</a:t>
            </a:r>
          </a:p>
          <a:p>
            <a:pPr algn="just">
              <a:lnSpc>
                <a:spcPct val="8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улучшить условия для развития ребенка,</a:t>
            </a:r>
          </a:p>
          <a:p>
            <a:pPr algn="just">
              <a:lnSpc>
                <a:spcPct val="8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Tahoma" charset="0"/>
                <a:cs typeface="Tahoma" charset="0"/>
              </a:rPr>
              <a:t>учесть возрастные и индивидуальные особенности обучающихся.</a:t>
            </a:r>
            <a:endParaRPr lang="ru-RU" sz="1800" dirty="0" smtClean="0">
              <a:solidFill>
                <a:schemeClr val="tx2"/>
              </a:solidFill>
              <a:latin typeface="Tahoma" charset="0"/>
              <a:cs typeface="Tahoma" charset="0"/>
            </a:endParaRPr>
          </a:p>
        </p:txBody>
      </p:sp>
      <p:pic>
        <p:nvPicPr>
          <p:cNvPr id="20484" name="Рисунок 7" descr="p67_fgos_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3212028" cy="2222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45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DEE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лако 8"/>
          <p:cNvSpPr/>
          <p:nvPr/>
        </p:nvSpPr>
        <p:spPr>
          <a:xfrm>
            <a:off x="755650" y="2205038"/>
            <a:ext cx="2000250" cy="1851025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Волейбол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Баскетбол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Дартс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Тхеквондо</a:t>
            </a: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Теннис</a:t>
            </a:r>
          </a:p>
        </p:txBody>
      </p:sp>
      <p:sp>
        <p:nvSpPr>
          <p:cNvPr id="8" name="Овал 7"/>
          <p:cNvSpPr/>
          <p:nvPr/>
        </p:nvSpPr>
        <p:spPr>
          <a:xfrm>
            <a:off x="357158" y="3000372"/>
            <a:ext cx="628846" cy="505063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294" name="TextBox 10"/>
          <p:cNvSpPr txBox="1">
            <a:spLocks noChangeArrowheads="1"/>
          </p:cNvSpPr>
          <p:nvPr/>
        </p:nvSpPr>
        <p:spPr bwMode="auto">
          <a:xfrm>
            <a:off x="285750" y="3000375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latin typeface="Calibri" pitchFamily="34" charset="0"/>
              </a:rPr>
              <a:t>спорт</a:t>
            </a:r>
          </a:p>
        </p:txBody>
      </p:sp>
      <p:pic>
        <p:nvPicPr>
          <p:cNvPr id="12295" name="Рисунок 21" descr="ученик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868863"/>
            <a:ext cx="93345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22" descr="Ученик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25999" b="8000"/>
          <a:stretch>
            <a:fillRect/>
          </a:stretch>
        </p:blipFill>
        <p:spPr bwMode="auto">
          <a:xfrm>
            <a:off x="8359775" y="4840288"/>
            <a:ext cx="658813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2910" y="6215082"/>
            <a:ext cx="8064896" cy="36933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5		6		7		8		9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2232025" y="892175"/>
            <a:ext cx="2087563" cy="1582738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Клубы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РТС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Сообщества </a:t>
            </a:r>
          </a:p>
        </p:txBody>
      </p:sp>
      <p:pic>
        <p:nvPicPr>
          <p:cNvPr id="1229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4868863"/>
            <a:ext cx="671195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лако 17"/>
          <p:cNvSpPr/>
          <p:nvPr/>
        </p:nvSpPr>
        <p:spPr>
          <a:xfrm>
            <a:off x="4427538" y="836613"/>
            <a:ext cx="2811462" cy="2182812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РТС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Факультативы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Курсы пропедевтики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Научное общество уч-ся «МАН»</a:t>
            </a:r>
          </a:p>
        </p:txBody>
      </p:sp>
      <p:sp>
        <p:nvSpPr>
          <p:cNvPr id="5" name="Овал 4"/>
          <p:cNvSpPr/>
          <p:nvPr/>
        </p:nvSpPr>
        <p:spPr>
          <a:xfrm>
            <a:off x="2123728" y="980728"/>
            <a:ext cx="689093" cy="728324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Овал 5"/>
          <p:cNvSpPr/>
          <p:nvPr/>
        </p:nvSpPr>
        <p:spPr>
          <a:xfrm>
            <a:off x="6660232" y="1340768"/>
            <a:ext cx="647254" cy="648072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Облако 18"/>
          <p:cNvSpPr/>
          <p:nvPr/>
        </p:nvSpPr>
        <p:spPr>
          <a:xfrm>
            <a:off x="4643438" y="2959100"/>
            <a:ext cx="2646362" cy="1851025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Кружки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Студия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Творческие мастерские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Театр </a:t>
            </a:r>
          </a:p>
        </p:txBody>
      </p:sp>
      <p:sp>
        <p:nvSpPr>
          <p:cNvPr id="7" name="Овал 6"/>
          <p:cNvSpPr/>
          <p:nvPr/>
        </p:nvSpPr>
        <p:spPr>
          <a:xfrm>
            <a:off x="6640660" y="3435545"/>
            <a:ext cx="1279004" cy="650138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2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311" name="TextBox 9"/>
          <p:cNvSpPr txBox="1">
            <a:spLocks noChangeArrowheads="1"/>
          </p:cNvSpPr>
          <p:nvPr/>
        </p:nvSpPr>
        <p:spPr bwMode="auto">
          <a:xfrm>
            <a:off x="6732588" y="1412875"/>
            <a:ext cx="527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Calibri" pitchFamily="34" charset="0"/>
              </a:rPr>
              <a:t>IQ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1908175" y="3479800"/>
            <a:ext cx="2735263" cy="1851025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Лаборатория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Семинар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Экологический практикум</a:t>
            </a:r>
          </a:p>
        </p:txBody>
      </p:sp>
      <p:sp>
        <p:nvSpPr>
          <p:cNvPr id="24" name="Стрелка вправо 23"/>
          <p:cNvSpPr/>
          <p:nvPr/>
        </p:nvSpPr>
        <p:spPr>
          <a:xfrm rot="19728828">
            <a:off x="793750" y="4727575"/>
            <a:ext cx="979488" cy="4841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2437778">
            <a:off x="7381875" y="4883150"/>
            <a:ext cx="977900" cy="4841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635897" y="3356992"/>
            <a:ext cx="792088" cy="557357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sp>
        <p:nvSpPr>
          <p:cNvPr id="12318" name="TextBox 22"/>
          <p:cNvSpPr txBox="1">
            <a:spLocks noChangeArrowheads="1"/>
          </p:cNvSpPr>
          <p:nvPr/>
        </p:nvSpPr>
        <p:spPr bwMode="auto">
          <a:xfrm>
            <a:off x="3708400" y="3357563"/>
            <a:ext cx="6524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>
                <a:latin typeface="Calibri" pitchFamily="34" charset="0"/>
              </a:rPr>
              <a:t>Эко</a:t>
            </a:r>
          </a:p>
        </p:txBody>
      </p:sp>
      <p:sp>
        <p:nvSpPr>
          <p:cNvPr id="29" name="Сердце 28"/>
          <p:cNvSpPr/>
          <p:nvPr/>
        </p:nvSpPr>
        <p:spPr>
          <a:xfrm>
            <a:off x="2268538" y="1125538"/>
            <a:ext cx="344487" cy="363537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WordArt 4"/>
          <p:cNvSpPr>
            <a:spLocks noChangeArrowheads="1" noChangeShapeType="1" noTextEdit="1"/>
          </p:cNvSpPr>
          <p:nvPr/>
        </p:nvSpPr>
        <p:spPr bwMode="auto">
          <a:xfrm rot="19882311">
            <a:off x="19792" y="862398"/>
            <a:ext cx="4392488" cy="10477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Образовательное</a:t>
            </a:r>
          </a:p>
        </p:txBody>
      </p:sp>
      <p:sp>
        <p:nvSpPr>
          <p:cNvPr id="31" name="WordArt 4"/>
          <p:cNvSpPr>
            <a:spLocks noChangeArrowheads="1" noChangeShapeType="1" noTextEdit="1"/>
          </p:cNvSpPr>
          <p:nvPr/>
        </p:nvSpPr>
        <p:spPr bwMode="auto">
          <a:xfrm rot="1398982">
            <a:off x="4759576" y="856056"/>
            <a:ext cx="4180322" cy="46863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1402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пространство</a:t>
            </a:r>
          </a:p>
        </p:txBody>
      </p:sp>
      <p:pic>
        <p:nvPicPr>
          <p:cNvPr id="12322" name="Picture 2" descr="https://encrypted-tbn0.gstatic.com/images?q=tbn:ANd9GcSKL_qFFl4Pu0VhBYtE7wEGod3m4pVmBHcg1Q0R8E58tJkvdbhfh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571875"/>
            <a:ext cx="5826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70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80" name="Group 88"/>
          <p:cNvGraphicFramePr>
            <a:graphicFrameLocks noGrp="1"/>
          </p:cNvGraphicFramePr>
          <p:nvPr>
            <p:ph idx="4294967295"/>
          </p:nvPr>
        </p:nvGraphicFramePr>
        <p:xfrm>
          <a:off x="536575" y="1089025"/>
          <a:ext cx="8607425" cy="5682616"/>
        </p:xfrm>
        <a:graphic>
          <a:graphicData uri="http://schemas.openxmlformats.org/drawingml/2006/table">
            <a:tbl>
              <a:tblPr/>
              <a:tblGrid>
                <a:gridCol w="3344863"/>
                <a:gridCol w="2390775"/>
                <a:gridCol w="2871787"/>
              </a:tblGrid>
              <a:tr h="1055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9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Tahoma" charset="0"/>
                        </a:rPr>
                        <a:t>Приобретение гимназистами социальных знаний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9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Tahoma" charset="0"/>
                        </a:rPr>
                        <a:t>Формирование ценностного отношения к социальной реальности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9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Tahoma" charset="0"/>
                        </a:rPr>
                        <a:t>Получение опыта самостоятельного общественного действия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177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9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Tahoma" charset="0"/>
                        </a:rPr>
                        <a:t>Занятия детских объединений,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9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Tahoma" charset="0"/>
                        </a:rPr>
                        <a:t>РТС, ролевые игры, беседы, выходы в театры, музеи, концертные залы, выставки, социальные пробы, секции, экскурсия, туристическая поездка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cs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cs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cs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</a:tr>
              <a:tr h="1131888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98"/>
                        </a:buClr>
                        <a:buSzTx/>
                        <a:buFontTx/>
                        <a:buNone/>
                        <a:tabLst>
                          <a:tab pos="16351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Tahoma" charset="0"/>
                        </a:rPr>
                        <a:t>Выставки, фестивали, спектакли, акции в классе, гимназии, деловая игра, МАН, дебаты, концерты, инсценировки, КТД, трудовые десанты, турниры, дни здоровья, туристские походы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cs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2900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9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Tahoma" charset="0"/>
                        </a:rPr>
                        <a:t>Акции и проекты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7098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charset="0"/>
                          <a:cs typeface="Tahoma" charset="0"/>
                        </a:rPr>
                        <a:t>в окружающем социуме, социально моделирующая игра, исследовательские проекты, конференции учащихся, интеллектуальные марафоны, дискуссии, благотворительные концерты, гастроли самодеятельных артистов, социально-образовательные проекты, флеш-мобы, дни спорта, спортивные и оздоровительные акции  в окружающем социуме, экспедиции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charset="0"/>
                        <a:cs typeface="Tahoma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79712" y="116632"/>
            <a:ext cx="611577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Взаимосвязь </a:t>
            </a:r>
            <a:endParaRPr lang="ru-RU" sz="2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формы 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занятий и результатов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813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8650" y="188640"/>
            <a:ext cx="7886700" cy="85397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Структура рабочей программы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по внеурочной деятельности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6"/>
          <p:cNvSpPr>
            <a:spLocks noChangeArrowheads="1"/>
          </p:cNvSpPr>
          <p:nvPr/>
        </p:nvSpPr>
        <p:spPr bwMode="auto">
          <a:xfrm>
            <a:off x="2123728" y="1484313"/>
            <a:ext cx="6696422" cy="399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ctr">
              <a:buClr>
                <a:srgbClr val="000000"/>
              </a:buClr>
              <a:buSzPct val="100000"/>
            </a:pPr>
            <a:r>
              <a:rPr lang="ru-RU" sz="2000" b="1" dirty="0">
                <a:solidFill>
                  <a:schemeClr val="tx2"/>
                </a:solidFill>
                <a:latin typeface="Tahoma" charset="0"/>
                <a:cs typeface="Tahoma" charset="0"/>
              </a:rPr>
              <a:t>(п. 18.2.2 ФГОС ООО)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+mj-lt"/>
              <a:buAutoNum type="arabicPeriod"/>
            </a:pPr>
            <a:r>
              <a:rPr lang="ru-RU" sz="1600" b="1" dirty="0">
                <a:solidFill>
                  <a:schemeClr val="tx2"/>
                </a:solidFill>
                <a:latin typeface="Tahoma" charset="0"/>
                <a:cs typeface="Tahoma" charset="0"/>
              </a:rPr>
              <a:t>пояснительная записка, в которой конкретизируются общие цели основного общего образования с учетом специфики  курса;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+mj-lt"/>
              <a:buAutoNum type="arabicPeriod"/>
            </a:pPr>
            <a:r>
              <a:rPr lang="ru-RU" sz="1600" b="1" dirty="0">
                <a:solidFill>
                  <a:schemeClr val="tx2"/>
                </a:solidFill>
                <a:latin typeface="Tahoma" charset="0"/>
                <a:cs typeface="Tahoma" charset="0"/>
              </a:rPr>
              <a:t>общая характеристика  учебного  курса;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+mj-lt"/>
              <a:buAutoNum type="arabicPeriod"/>
            </a:pPr>
            <a:r>
              <a:rPr lang="ru-RU" sz="1600" b="1" dirty="0">
                <a:solidFill>
                  <a:schemeClr val="tx2"/>
                </a:solidFill>
                <a:latin typeface="Tahoma" charset="0"/>
                <a:cs typeface="Tahoma" charset="0"/>
              </a:rPr>
              <a:t>описание места  курса в учебном плане,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+mj-lt"/>
              <a:buAutoNum type="arabicPeriod"/>
            </a:pPr>
            <a:r>
              <a:rPr lang="ru-RU" sz="1600" b="1" dirty="0">
                <a:solidFill>
                  <a:schemeClr val="tx2"/>
                </a:solidFill>
                <a:latin typeface="Tahoma" charset="0"/>
                <a:cs typeface="Tahoma" charset="0"/>
              </a:rPr>
              <a:t>личностные, </a:t>
            </a:r>
            <a:r>
              <a:rPr lang="ru-RU" sz="1600" b="1" dirty="0" err="1">
                <a:solidFill>
                  <a:schemeClr val="tx2"/>
                </a:solidFill>
                <a:latin typeface="Tahoma" charset="0"/>
                <a:cs typeface="Tahoma" charset="0"/>
              </a:rPr>
              <a:t>метапредметные</a:t>
            </a:r>
            <a:r>
              <a:rPr lang="ru-RU" sz="1600" b="1" dirty="0">
                <a:solidFill>
                  <a:schemeClr val="tx2"/>
                </a:solidFill>
                <a:latin typeface="Tahoma" charset="0"/>
                <a:cs typeface="Tahoma" charset="0"/>
              </a:rPr>
              <a:t>  результаты освоения конкретного   курса;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+mj-lt"/>
              <a:buAutoNum type="arabicPeriod"/>
            </a:pPr>
            <a:r>
              <a:rPr lang="ru-RU" sz="1600" b="1" dirty="0">
                <a:solidFill>
                  <a:schemeClr val="tx2"/>
                </a:solidFill>
                <a:latin typeface="Tahoma" charset="0"/>
                <a:cs typeface="Tahoma" charset="0"/>
              </a:rPr>
              <a:t>содержание  курса;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+mj-lt"/>
              <a:buAutoNum type="arabicPeriod"/>
            </a:pPr>
            <a:r>
              <a:rPr lang="ru-RU" sz="1600" b="1" dirty="0">
                <a:solidFill>
                  <a:schemeClr val="tx2"/>
                </a:solidFill>
                <a:latin typeface="Tahoma" charset="0"/>
                <a:cs typeface="Tahoma" charset="0"/>
              </a:rPr>
              <a:t>тематическое планирование с определением основных видов  деятельности обучающихся;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+mj-lt"/>
              <a:buAutoNum type="arabicPeriod"/>
            </a:pPr>
            <a:r>
              <a:rPr lang="ru-RU" sz="1600" b="1" dirty="0">
                <a:solidFill>
                  <a:schemeClr val="tx2"/>
                </a:solidFill>
                <a:latin typeface="Tahoma" charset="0"/>
                <a:cs typeface="Tahoma" charset="0"/>
              </a:rPr>
              <a:t>описание материально-технического обеспечения образовательного процесса,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+mj-lt"/>
              <a:buAutoNum type="arabicPeriod"/>
            </a:pPr>
            <a:r>
              <a:rPr lang="ru-RU" sz="1600" b="1" dirty="0">
                <a:solidFill>
                  <a:schemeClr val="tx2"/>
                </a:solidFill>
                <a:latin typeface="Tahoma" charset="0"/>
                <a:cs typeface="Tahoma" charset="0"/>
              </a:rPr>
              <a:t>планируемые результаты изучения курса.</a:t>
            </a:r>
          </a:p>
        </p:txBody>
      </p:sp>
    </p:spTree>
    <p:extLst>
      <p:ext uri="{BB962C8B-B14F-4D97-AF65-F5344CB8AC3E}">
        <p14:creationId xmlns:p14="http://schemas.microsoft.com/office/powerpoint/2010/main" val="407812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853977"/>
          </a:xfrm>
        </p:spPr>
        <p:txBody>
          <a:bodyPr/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План ВД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582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/>
              <a:t>. 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19262"/>
              </p:ext>
            </p:extLst>
          </p:nvPr>
        </p:nvGraphicFramePr>
        <p:xfrm>
          <a:off x="971600" y="980728"/>
          <a:ext cx="7471410" cy="51680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572170"/>
                <a:gridCol w="1354378"/>
                <a:gridCol w="1318165"/>
                <a:gridCol w="1166672"/>
                <a:gridCol w="589673"/>
                <a:gridCol w="707367"/>
                <a:gridCol w="707367"/>
                <a:gridCol w="528714"/>
                <a:gridCol w="526904"/>
              </a:tblGrid>
              <a:tr h="18029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Направление внеурочной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Название курса внеурочной деятельности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 классы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ФИО руководителя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Кол-во часов в 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effectLst/>
                        </a:rPr>
                        <a:t>нед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Классы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0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5б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5г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</a:tr>
              <a:tr h="413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Физкультурно-спортивное и оздоровительное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Секция «Бадминтон»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Оралов Л.Н.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4ч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2ч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Экоклуб «Здоровая среда»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Кудрявцева И.Н.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</a:tr>
              <a:tr h="360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Духовно-нравственное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Школа этикета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Сорокина А.С.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1ч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Общеинтеллектуальное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Проектная деятельность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Зиновьева В.П.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1ч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1ч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</a:tr>
              <a:tr h="360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Курс «Все цвета, кроме черного»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Зенина И.А.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1ч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1ч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1ч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</a:tr>
              <a:tr h="540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Школьное литературное общество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Никулина М.В.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</a:tr>
              <a:tr h="360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Курс «Химия вокруг нас»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Козлова Н.В.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1ч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</a:tr>
              <a:tr h="1802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Курс «Риторика»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Филиппова И.В.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</a:tr>
              <a:tr h="360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Общекультурное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Кружок «Умелые руки»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Малахов В.В.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2ч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2ч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Театр на французском языке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Кузьмичева О.Ю.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1ч</a:t>
                      </a:r>
                      <a:endParaRPr lang="ru-RU" sz="1200" b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1ч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Изостудия «Палитра"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Филиппова Т.В.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1ч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1ч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D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36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581</Template>
  <TotalTime>559</TotalTime>
  <Words>1701</Words>
  <Application>Microsoft Office PowerPoint</Application>
  <PresentationFormat>Экран (4:3)</PresentationFormat>
  <Paragraphs>338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Тема Office</vt:lpstr>
      <vt:lpstr>Custom Design</vt:lpstr>
      <vt:lpstr>636</vt:lpstr>
      <vt:lpstr>Организация внеурочной деятельности учащихся в образовательном учреждении.  Из опыта работы  МОУ гимназии № 1 </vt:lpstr>
      <vt:lpstr>Презентация PowerPoint</vt:lpstr>
      <vt:lpstr>Ориентиры в организации внеурочной деятельности: </vt:lpstr>
      <vt:lpstr>Презентация PowerPoint</vt:lpstr>
      <vt:lpstr>Задачи  внеурочной деятельности</vt:lpstr>
      <vt:lpstr>Презентация PowerPoint</vt:lpstr>
      <vt:lpstr>Презентация PowerPoint</vt:lpstr>
      <vt:lpstr>Презентация PowerPoint</vt:lpstr>
      <vt:lpstr>План ВД</vt:lpstr>
      <vt:lpstr>Общая карта занятости обучающихся</vt:lpstr>
      <vt:lpstr>Презентация PowerPoint</vt:lpstr>
      <vt:lpstr>Оценка результативности внеурочной деятельности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внеурочной деятельности учащихся в образовательном учреждении.  Из опыта работы  МОУ гимназии № 1 </dc:title>
  <cp:lastModifiedBy>Гимназия №1 г. Ярославля</cp:lastModifiedBy>
  <cp:revision>30</cp:revision>
  <cp:lastPrinted>2016-01-12T05:30:51Z</cp:lastPrinted>
  <dcterms:modified xsi:type="dcterms:W3CDTF">2016-01-12T05:31:06Z</dcterms:modified>
</cp:coreProperties>
</file>