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  <p:sldMasterId id="2147483757" r:id="rId4"/>
    <p:sldMasterId id="2147483769" r:id="rId5"/>
    <p:sldMasterId id="2147483781" r:id="rId6"/>
    <p:sldMasterId id="2147483895" r:id="rId7"/>
  </p:sldMasterIdLst>
  <p:notesMasterIdLst>
    <p:notesMasterId r:id="rId27"/>
  </p:notesMasterIdLst>
  <p:sldIdLst>
    <p:sldId id="257" r:id="rId8"/>
    <p:sldId id="283" r:id="rId9"/>
    <p:sldId id="322" r:id="rId10"/>
    <p:sldId id="308" r:id="rId11"/>
    <p:sldId id="262" r:id="rId12"/>
    <p:sldId id="313" r:id="rId13"/>
    <p:sldId id="323" r:id="rId14"/>
    <p:sldId id="321" r:id="rId15"/>
    <p:sldId id="333" r:id="rId16"/>
    <p:sldId id="335" r:id="rId17"/>
    <p:sldId id="347" r:id="rId18"/>
    <p:sldId id="336" r:id="rId19"/>
    <p:sldId id="348" r:id="rId20"/>
    <p:sldId id="346" r:id="rId21"/>
    <p:sldId id="349" r:id="rId22"/>
    <p:sldId id="285" r:id="rId23"/>
    <p:sldId id="352" r:id="rId24"/>
    <p:sldId id="353" r:id="rId25"/>
    <p:sldId id="258" r:id="rId2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0000"/>
    <a:srgbClr val="333399"/>
    <a:srgbClr val="A52C36"/>
    <a:srgbClr val="DFDDDD"/>
    <a:srgbClr val="333F4F"/>
    <a:srgbClr val="A32D3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>
        <p:scale>
          <a:sx n="64" d="100"/>
          <a:sy n="64" d="100"/>
        </p:scale>
        <p:origin x="-12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4C3130-480F-4788-89F3-46F0EC5FB51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56E9B-447A-4509-87BE-98121AD6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9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B7CF-D113-4E15-95D2-0E949146C5FD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817-05C7-4154-966E-9BFAFBD7F9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EDB5-65A1-4541-B277-C0E62121EB5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9F8D-6EFC-4FB3-9E1E-A63C7411EB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78CE-D0CE-4071-8BA5-734C3C9AE9D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1B0D-2442-4692-9ACA-B1E27068C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3182-F434-4EDA-9498-EF4B33696C2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6E98-D7C8-4C74-9EBB-81F9B19ED6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193D-11D1-408D-BC9A-CC8F96282E1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0E41-5776-48B2-AD2F-511F7B5CF3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ED33-DFB2-4909-AD8C-991B055598A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8BFF-A180-4388-B248-70B86C5E5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9362-333A-4A4C-9BE3-9BEA49C45B15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4D21-681B-4B12-877A-39B12CB93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825B-7522-4E31-8D7E-5EF6994C0365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EA8E-87B0-4729-B6C1-8F740DC584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04C4-1215-4C75-B7DC-21CE64A1F26F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2FD3-43EA-44A2-9AFD-E2723FFE2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B9A7-D466-4D30-A831-91972C69485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3DFB-8418-4B10-B5C3-08EEBF08D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7BA6-AF72-44F0-A701-EC5E106ECD3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835B-5857-4D8A-BAC9-D905F92CD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4FE8-2424-4AED-930E-5C380EA7A6C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046A-CF79-41AC-A8AC-64C5AE7DB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CA40-9970-4473-91B9-ACD0A29BEE0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F028-AA5F-4174-A13E-D1451FE67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85F4-57BA-458A-BC3D-2AFDDA7FC669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4787-5163-4677-BFF3-7FD8295EC7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A35F-BE2F-4B0A-A851-E6293468B2E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5186-A615-4664-8518-AFEADB4A2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DB8E-D4CD-43EA-B609-AE47F1F188C1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3EA1-2694-43FE-A40A-9D1B80918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C729-008A-4139-A3D8-FF3A407996AA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253F-3268-410C-973D-E1E08848A3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F3D7-9D90-46A9-B541-E5581F4C2D7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43F3-B471-4CE8-94E6-2714FC8E1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1B6-D683-4F4A-ADC8-8511B3A991A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4739-94DD-4155-AC6C-DC3A896E93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A2A6-B4E4-434A-A04C-53D860D55389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A956-C282-4075-87CA-F3CE4F9CF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C866-5BC0-497F-A5D1-FC0068E732C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4502-9CC2-4832-B5BF-C643733DD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0DBD-97C3-4885-9F1F-85FD048B7AB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C761-006F-418C-B4E2-328ED239A9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617A-C644-4518-B584-02302DE9C99D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F35C-D3C4-42DD-A962-61298DF6A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1311-3B18-4E6D-97CF-CB8416A451D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FECE-290E-4314-BD37-26EE6FB25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022A-C358-4821-A1F4-377F74277DA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7F7F-30C8-4868-9474-73F3EA25A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C229-5E0C-4F54-A6DC-D6464EE4433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7B5F-64D1-4310-A991-DAACD653C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A4C3-5091-4762-AF1D-0F0FA046291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362D-CECB-440F-82B7-DE892ECE2E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48BB-1F72-45D2-BF80-BFBC17B1BB1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3850-D80E-4A7A-AC6C-342A955A92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99BD-FA0E-44A8-BF13-EABD0F877ED6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ECBF-95A3-442D-816A-06457A5CF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9A79-898C-416F-A335-1C166848F448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FEF3-8AA0-4968-8C68-AE316B5BBE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8CF3-5AEC-4749-877F-70F0302D65C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3001-A382-47DF-B233-9F0CEA98C8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AE66-8009-4A78-8D41-3A07F099B72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D3F7-0512-44D4-AB78-97BABA5B82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C268-8CFB-413D-9E68-37AEAED00CD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1083-60EC-472A-BCB2-3C6B1A92F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7CF3-7CFC-4657-922F-42EFFE52EC0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A321-AF9D-488C-B23E-126A7509E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7554-0A76-45E2-BD54-1795B54532C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9307-4277-471F-A066-5EE8D6AB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BCD8-7524-415C-BAC6-54CAE37EDA46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7A04-0404-406E-A76F-A5EB48C3F6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0E6D-2589-4CE1-BDAC-C5D6FB55696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7F55-48B1-465B-BF2A-8C31C576A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7BAF-F5F4-44F2-951C-BE84BDF6C8A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8ADD-D34A-406E-A317-346F0B93B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C8F8-5D79-446B-8E51-263E44E482E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B530-21E1-4930-A6A3-C74F275A2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9482-FB07-4566-B668-BA52E3D3BE71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31A-EF86-46E1-93C4-097C003269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D7F4-AB25-4BEE-876F-674A3BE6802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DBAA-2559-40E7-8733-64401115B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3877-C8D9-438B-9F03-11387E6852EA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B761-2374-4AB8-A5AC-F4783B0F9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FCF9-E69F-456E-9E11-10FC5BCC968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8AEB-C884-4C20-8F14-11DC514DD0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08-A19C-4DDA-AE74-BC1048504C48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3F9A-784B-4E98-BD5A-946727548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E47A-5DB0-4DF0-A741-B9EDE79B143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8CAD-9340-4317-9B54-594D1FD6D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FB8D-07A9-4347-8173-A1D6D089FED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10DF-05E9-43DA-A597-D16D1E69C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522B-38B9-4D3A-8830-D543DFBF71EA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F615-370B-4CBC-A434-17CC9506D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51FB-8493-48E5-9635-D889A5806445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8737-E166-4117-89F0-72C38CC87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061-35AC-40F4-B0AC-FD1C87BE577D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5766-4BE2-4E20-B283-47DB8243B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34FA-4BA1-42AE-A367-A1F0A1539B86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02ED-E807-434C-BA55-10385FF0E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B7AF-3987-44DA-A6E7-8E71BF8B1A56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D57B-60D4-4FCF-8E13-8F8FCD806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4B9-FE4F-4DAA-8D4C-D0687D506D48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54FE-1F64-40D9-992C-55BC3F8E9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90-AFA2-428A-87DE-FD016BD629E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A8A6-B933-4859-A99B-22005D8282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25EB-E899-4F6D-B093-79461FBE134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6484-631F-4F3F-9F7B-DA8291A844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C9BD-FD52-4F92-A6F6-9A5022778D8F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3B35-A4FA-4D7D-801C-A94E2A235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5687-AB55-4378-B3C3-D6B75DBF147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381B-B524-4EED-8F04-B89B7F3F9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4BE6-8F99-4DFB-859B-C832CD563395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3247-5472-4A2E-B913-2FD7E0814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4E57-2FCC-4C48-959B-C64AB4B6E539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B33D-0F77-4096-93CC-C7A316E17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13B5-247E-4057-993F-B2D8F1962D9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1940-778F-4F5E-8FB2-7D3E69491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7054-DEAE-4676-B87E-7262AFE33DF8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9730-C651-41EF-93F8-24AA5CA45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0D50-D370-4F13-885F-A599DFB4383B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1C11-3332-490C-8684-61DBC42BD2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0CE-742C-445A-ABBC-E8FF6E2BCF4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3488-F73D-4809-A515-ABB512AB6C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75AD-1CC4-4E22-9273-D951084E6647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9540-8E5C-4E8F-B24C-599BFE39F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3D3F-239C-4FF0-9887-5EEB762004E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721E-51E6-4C08-89D9-C070A00D4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5627-3AEC-4750-BA7E-C3A7FF4D999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3D89-4CE8-48EA-998D-442433AD1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1D80-2D79-43E8-8C45-3E34832646C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80C2-5E66-48D2-964A-A24962CD8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4A52-0022-43CE-A735-0531AA04019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1727-E7D6-4EBC-97D0-69193F2C5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20A3-56A7-4F35-83D2-50BDDB62DD1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ADDF-3997-49EB-9A93-654E45240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ED02-15DA-4F84-8579-F81E951847B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13CB-99FF-4343-8420-B86A31FBAC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3296-4EC8-41A5-B633-96519C8BF69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DC75-1675-4FCE-9F5F-43BA332DD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576E-4B5F-4781-9864-4B820658D98A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0C54-3FDB-48B9-B92A-4241119DAF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9F77-E4D7-4366-971C-32C50B4DB2DC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7D2E-EB89-4795-9C46-A037E7466F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374D-069B-4DDE-A4A6-C0665DE3DE37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35B1-4CD7-4A21-B50A-3470DA67B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6F58-7134-4BCD-9BBA-163D6214B049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C505-EB09-4C11-B2DA-88934D9D7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0660-FDF5-4DEE-B38A-6A70641D6FF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0683-2F4B-467E-91A2-04F0D7A81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F69E-951F-4329-A1F9-67448240B2A1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A5CF-E0D9-413A-AA14-9F2C23FFB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F48B-4407-49D0-82D0-7BB2535656A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5634-A9EA-4738-9845-E40EA84797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D00F-6485-42AD-898D-EAB59E122274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954C-F33B-4C44-9AC4-A85AED9FF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372C4-B093-4C62-B71F-12C7AE49A85F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A4E01-E39D-418A-89FE-B570D47A0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5" r:id="rId2"/>
    <p:sldLayoutId id="2147483904" r:id="rId3"/>
    <p:sldLayoutId id="2147483903" r:id="rId4"/>
    <p:sldLayoutId id="2147483902" r:id="rId5"/>
    <p:sldLayoutId id="2147483901" r:id="rId6"/>
    <p:sldLayoutId id="2147483900" r:id="rId7"/>
    <p:sldLayoutId id="2147483899" r:id="rId8"/>
    <p:sldLayoutId id="2147483898" r:id="rId9"/>
    <p:sldLayoutId id="2147483897" r:id="rId10"/>
    <p:sldLayoutId id="21474838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A312E-43F9-4C74-97D7-8B307C528EDE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76877-61E4-45BC-8B5F-548EDE9DF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915" r:id="rId3"/>
    <p:sldLayoutId id="2147483914" r:id="rId4"/>
    <p:sldLayoutId id="2147483913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67CC1-60AE-4CDD-8169-5851B923944D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BB1CD-A4A6-4019-847C-92B163C57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0C0DF-6345-43B5-B1EA-7315C9909976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B7C4A-F370-49F7-86D7-673469E7D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8" r:id="rId2"/>
    <p:sldLayoutId id="2147483937" r:id="rId3"/>
    <p:sldLayoutId id="2147483936" r:id="rId4"/>
    <p:sldLayoutId id="2147483935" r:id="rId5"/>
    <p:sldLayoutId id="2147483934" r:id="rId6"/>
    <p:sldLayoutId id="2147483933" r:id="rId7"/>
    <p:sldLayoutId id="2147483932" r:id="rId8"/>
    <p:sldLayoutId id="2147483931" r:id="rId9"/>
    <p:sldLayoutId id="2147483930" r:id="rId10"/>
    <p:sldLayoutId id="21474839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E4A59-45DA-475D-A4AE-D00FB45FEC90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D4A63-7678-48AB-8E64-A6B1D0659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48" r:id="rId3"/>
    <p:sldLayoutId id="2147483947" r:id="rId4"/>
    <p:sldLayoutId id="2147483946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9884B-C141-4E6A-8986-0CE4544A9E22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41C56-7A18-48B9-BAE7-D5F910E26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4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4024D-F433-47F4-ACC6-6E6C157C31A3}" type="datetimeFigureOut">
              <a:rPr lang="ru-RU"/>
              <a:pPr>
                <a:defRPr/>
              </a:pPr>
              <a:t>15.12.2017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9774B-2841-490B-9394-F70674951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Georgia" pitchFamily="18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.yar.ru/sites/sites.php?d=4" TargetMode="External"/><Relationship Id="rId13" Type="http://schemas.openxmlformats.org/officeDocument/2006/relationships/hyperlink" Target="https://www.edu.yar.ru/sites/sites.php?d=12" TargetMode="External"/><Relationship Id="rId18" Type="http://schemas.openxmlformats.org/officeDocument/2006/relationships/hyperlink" Target="https://www.edu.yar.ru/sites/sites.php?d=0" TargetMode="External"/><Relationship Id="rId3" Type="http://schemas.openxmlformats.org/officeDocument/2006/relationships/hyperlink" Target="https://www.edu.yar.ru/sites/sites.php?d=19" TargetMode="External"/><Relationship Id="rId21" Type="http://schemas.openxmlformats.org/officeDocument/2006/relationships/hyperlink" Target="https://www.edu.yar.ru/sites/sites.php?d=6" TargetMode="External"/><Relationship Id="rId7" Type="http://schemas.openxmlformats.org/officeDocument/2006/relationships/hyperlink" Target="https://www.edu.yar.ru/sites/sites.php?d=3" TargetMode="External"/><Relationship Id="rId12" Type="http://schemas.openxmlformats.org/officeDocument/2006/relationships/hyperlink" Target="https://www.edu.yar.ru/sites/sites.php?d=11" TargetMode="External"/><Relationship Id="rId17" Type="http://schemas.openxmlformats.org/officeDocument/2006/relationships/hyperlink" Target="https://www.edu.yar.ru/sites/sites.php?d=16" TargetMode="External"/><Relationship Id="rId2" Type="http://schemas.openxmlformats.org/officeDocument/2006/relationships/image" Target="../media/image10.emf"/><Relationship Id="rId16" Type="http://schemas.openxmlformats.org/officeDocument/2006/relationships/hyperlink" Target="https://www.edu.yar.ru/sites/sites.php?d=15" TargetMode="External"/><Relationship Id="rId20" Type="http://schemas.openxmlformats.org/officeDocument/2006/relationships/hyperlink" Target="https://www.edu.yar.ru/sites/sites.php?d=5" TargetMode="Externa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www.edu.yar.ru/sites/sites.php?d=2" TargetMode="External"/><Relationship Id="rId11" Type="http://schemas.openxmlformats.org/officeDocument/2006/relationships/hyperlink" Target="https://www.edu.yar.ru/sites/sites.php?d=9" TargetMode="External"/><Relationship Id="rId5" Type="http://schemas.openxmlformats.org/officeDocument/2006/relationships/hyperlink" Target="https://www.edu.yar.ru/sites/sites.php?d=17" TargetMode="External"/><Relationship Id="rId15" Type="http://schemas.openxmlformats.org/officeDocument/2006/relationships/hyperlink" Target="https://www.edu.yar.ru/sites/sites.php?d=14" TargetMode="External"/><Relationship Id="rId10" Type="http://schemas.openxmlformats.org/officeDocument/2006/relationships/hyperlink" Target="https://www.edu.yar.ru/sites/sites.php?d=8" TargetMode="External"/><Relationship Id="rId19" Type="http://schemas.openxmlformats.org/officeDocument/2006/relationships/hyperlink" Target="https://www.edu.yar.ru/sites/sites.php?d=1" TargetMode="External"/><Relationship Id="rId4" Type="http://schemas.openxmlformats.org/officeDocument/2006/relationships/hyperlink" Target="https://www.edu.yar.ru/sites/sites.php?d=18" TargetMode="External"/><Relationship Id="rId9" Type="http://schemas.openxmlformats.org/officeDocument/2006/relationships/hyperlink" Target="https://www.edu.yar.ru/sites/sites.php?d=7" TargetMode="External"/><Relationship Id="rId14" Type="http://schemas.openxmlformats.org/officeDocument/2006/relationships/hyperlink" Target="https://www.edu.yar.ru/sites/sites.php?d=13" TargetMode="External"/><Relationship Id="rId22" Type="http://schemas.openxmlformats.org/officeDocument/2006/relationships/hyperlink" Target="https://www.edu.yar.ru/sites/sites.php?d=1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arant.ru/products/ipo/prime/doc/56619643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.yar.ru/sites/sites.php?d=3" TargetMode="External"/><Relationship Id="rId13" Type="http://schemas.openxmlformats.org/officeDocument/2006/relationships/hyperlink" Target="https://www.edu.yar.ru/sites/sites.php?d=10" TargetMode="External"/><Relationship Id="rId18" Type="http://schemas.openxmlformats.org/officeDocument/2006/relationships/hyperlink" Target="https://www.edu.yar.ru/sites/sites.php?d=16" TargetMode="External"/><Relationship Id="rId3" Type="http://schemas.openxmlformats.org/officeDocument/2006/relationships/hyperlink" Target="https://www.edu.yar.ru/sites/sites.php?d=19" TargetMode="External"/><Relationship Id="rId21" Type="http://schemas.openxmlformats.org/officeDocument/2006/relationships/hyperlink" Target="https://www.edu.yar.ru/sites/sites.php?d=8" TargetMode="External"/><Relationship Id="rId7" Type="http://schemas.openxmlformats.org/officeDocument/2006/relationships/hyperlink" Target="https://www.edu.yar.ru/sites/sites.php?d=1" TargetMode="External"/><Relationship Id="rId12" Type="http://schemas.openxmlformats.org/officeDocument/2006/relationships/hyperlink" Target="https://www.edu.yar.ru/sites/sites.php?d=9" TargetMode="External"/><Relationship Id="rId17" Type="http://schemas.openxmlformats.org/officeDocument/2006/relationships/hyperlink" Target="https://www.edu.yar.ru/sites/sites.php?d=14" TargetMode="External"/><Relationship Id="rId2" Type="http://schemas.openxmlformats.org/officeDocument/2006/relationships/image" Target="../media/image10.emf"/><Relationship Id="rId16" Type="http://schemas.openxmlformats.org/officeDocument/2006/relationships/hyperlink" Target="https://www.edu.yar.ru/sites/sites.php?d=13" TargetMode="External"/><Relationship Id="rId20" Type="http://schemas.openxmlformats.org/officeDocument/2006/relationships/hyperlink" Target="https://www.edu.yar.ru/sites/sites.php?d=6" TargetMode="Externa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www.edu.yar.ru/sites/sites.php?d=0" TargetMode="External"/><Relationship Id="rId11" Type="http://schemas.openxmlformats.org/officeDocument/2006/relationships/hyperlink" Target="https://www.edu.yar.ru/sites/sites.php?d=7" TargetMode="External"/><Relationship Id="rId5" Type="http://schemas.openxmlformats.org/officeDocument/2006/relationships/hyperlink" Target="https://www.edu.yar.ru/sites/sites.php?d=17" TargetMode="External"/><Relationship Id="rId15" Type="http://schemas.openxmlformats.org/officeDocument/2006/relationships/hyperlink" Target="https://www.edu.yar.ru/sites/sites.php?d=12" TargetMode="External"/><Relationship Id="rId10" Type="http://schemas.openxmlformats.org/officeDocument/2006/relationships/hyperlink" Target="https://www.edu.yar.ru/sites/sites.php?d=5" TargetMode="External"/><Relationship Id="rId19" Type="http://schemas.openxmlformats.org/officeDocument/2006/relationships/hyperlink" Target="https://www.edu.yar.ru/sites/sites.php?d=2" TargetMode="External"/><Relationship Id="rId4" Type="http://schemas.openxmlformats.org/officeDocument/2006/relationships/hyperlink" Target="https://www.edu.yar.ru/sites/sites.php?d=18" TargetMode="External"/><Relationship Id="rId9" Type="http://schemas.openxmlformats.org/officeDocument/2006/relationships/hyperlink" Target="https://www.edu.yar.ru/sites/sites.php?d=4" TargetMode="External"/><Relationship Id="rId14" Type="http://schemas.openxmlformats.org/officeDocument/2006/relationships/hyperlink" Target="https://www.edu.yar.ru/sites/sites.php?d=11" TargetMode="External"/><Relationship Id="rId22" Type="http://schemas.openxmlformats.org/officeDocument/2006/relationships/hyperlink" Target="https://www.edu.yar.ru/sites/sites.php?d=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124931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124932" name="Объект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12"/>
          <p:cNvSpPr>
            <a:spLocks noGrp="1"/>
          </p:cNvSpPr>
          <p:nvPr>
            <p:ph type="subTitle" idx="4294967295"/>
          </p:nvPr>
        </p:nvSpPr>
        <p:spPr>
          <a:xfrm>
            <a:off x="844550" y="1522413"/>
            <a:ext cx="10501313" cy="25765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Georgia" pitchFamily="18" charset="0"/>
              <a:buNone/>
              <a:defRPr/>
            </a:pPr>
            <a:r>
              <a:rPr lang="ru-RU" sz="3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Региональное методическое объединение учителей технологии «ТЕМП»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ИТОГИ 2017 года</a:t>
            </a:r>
          </a:p>
        </p:txBody>
      </p:sp>
      <p:sp>
        <p:nvSpPr>
          <p:cNvPr id="124934" name="Rectangle 13"/>
          <p:cNvSpPr>
            <a:spLocks/>
          </p:cNvSpPr>
          <p:nvPr/>
        </p:nvSpPr>
        <p:spPr bwMode="auto">
          <a:xfrm>
            <a:off x="6096000" y="5786438"/>
            <a:ext cx="580231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Georgia" pitchFamily="18" charset="0"/>
              <a:buNone/>
            </a:pPr>
            <a:r>
              <a:rPr lang="ru-RU" sz="2000"/>
              <a:t>Цамуталина Елена Евгеньевна, доцент кафедры ЕМД ГАУ ДПО ЯО ИРО</a:t>
            </a:r>
          </a:p>
        </p:txBody>
      </p:sp>
      <p:sp>
        <p:nvSpPr>
          <p:cNvPr id="124935" name="WordArt 9"/>
          <p:cNvSpPr>
            <a:spLocks noChangeArrowheads="1" noChangeShapeType="1" noTextEdit="1"/>
          </p:cNvSpPr>
          <p:nvPr/>
        </p:nvSpPr>
        <p:spPr bwMode="auto">
          <a:xfrm>
            <a:off x="628650" y="3949700"/>
            <a:ext cx="109347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B40000"/>
                </a:solidFill>
                <a:latin typeface="Georgia"/>
              </a:rPr>
              <a:t>НАШИ ПЕРСПЕКТИВЫ - 2018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1230313" y="365125"/>
            <a:ext cx="10123487" cy="815975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ИТОГИ 2017 года</a:t>
            </a:r>
          </a:p>
        </p:txBody>
      </p:sp>
      <p:sp>
        <p:nvSpPr>
          <p:cNvPr id="164869" name="Rectangle 5"/>
          <p:cNvSpPr>
            <a:spLocks noGrp="1"/>
          </p:cNvSpPr>
          <p:nvPr>
            <p:ph type="body" sz="half" idx="1"/>
          </p:nvPr>
        </p:nvSpPr>
        <p:spPr>
          <a:xfrm>
            <a:off x="766763" y="1398588"/>
            <a:ext cx="5181600" cy="4351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/>
              <a:t>Региональная ассамблея учителей технологии (более 200 человек)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/>
              <a:t>Региональный конкурс методических разработок учителей технологии Ярославской области «Методические грани мастерства» (32 человека)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/>
              <a:t>Межрегиональная веб-конференция Проблемы и пути реализации региональной составляющей предмета «Технологии» (около 100 человек)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/>
              <a:t>Выездное заседание РМО (</a:t>
            </a:r>
            <a:r>
              <a:rPr lang="ru-RU" sz="2000" dirty="0" err="1"/>
              <a:t>Даниловский</a:t>
            </a:r>
            <a:r>
              <a:rPr lang="ru-RU" sz="2000" dirty="0"/>
              <a:t> МР</a:t>
            </a:r>
            <a:r>
              <a:rPr lang="ru-RU" sz="2000" dirty="0" smtClean="0"/>
              <a:t>) (61 человек)</a:t>
            </a:r>
            <a:endParaRPr lang="ru-RU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/>
              <a:t>Открытое заседание РМО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01734"/>
              </p:ext>
            </p:extLst>
          </p:nvPr>
        </p:nvGraphicFramePr>
        <p:xfrm>
          <a:off x="6453629" y="1322614"/>
          <a:ext cx="3114913" cy="47670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14913"/>
              </a:tblGrid>
              <a:tr h="146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МУНИЦИПАЛЬНЫЕ РАЙОНЫ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latin typeface="+mj-lt"/>
                          <a:hlinkClick r:id="rId3"/>
                        </a:rPr>
                        <a:t>г.Ярославль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4"/>
                        </a:rPr>
                        <a:t>г.Рыбинск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5"/>
                        </a:rPr>
                        <a:t>г.Переславль-Залесский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6"/>
                        </a:rPr>
                        <a:t>Брейтовский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7"/>
                        </a:rPr>
                        <a:t>Гаврилов-Ямский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8"/>
                        </a:rPr>
                        <a:t>Даниловский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latin typeface="+mj-lt"/>
                          <a:hlinkClick r:id="rId9"/>
                        </a:rPr>
                        <a:t>Некоузский</a:t>
                      </a:r>
                      <a:r>
                        <a:rPr lang="ru-RU" sz="1600" u="sng" dirty="0">
                          <a:effectLst/>
                          <a:latin typeface="+mj-lt"/>
                          <a:hlinkClick r:id="rId9"/>
                        </a:rPr>
                        <a:t>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10"/>
                        </a:rPr>
                        <a:t>Некрасовский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11"/>
                        </a:rPr>
                        <a:t>Первомайский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12"/>
                        </a:rPr>
                        <a:t>Пошехонский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13"/>
                        </a:rPr>
                        <a:t>Ростовский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14"/>
                        </a:rPr>
                        <a:t>Рыбинский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15"/>
                        </a:rPr>
                        <a:t>Тутаевский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latin typeface="+mj-lt"/>
                          <a:hlinkClick r:id="rId16"/>
                        </a:rPr>
                        <a:t>Угличский</a:t>
                      </a:r>
                      <a:r>
                        <a:rPr lang="ru-RU" sz="1600" u="sng" dirty="0">
                          <a:effectLst/>
                          <a:latin typeface="+mj-lt"/>
                          <a:hlinkClick r:id="rId16"/>
                        </a:rPr>
                        <a:t>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0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17"/>
                        </a:rPr>
                        <a:t>Ярославский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55361"/>
              </p:ext>
            </p:extLst>
          </p:nvPr>
        </p:nvGraphicFramePr>
        <p:xfrm>
          <a:off x="9006329" y="3981450"/>
          <a:ext cx="2393736" cy="19629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3736"/>
              </a:tblGrid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Не принимали участия!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18"/>
                        </a:rPr>
                        <a:t>Большесельский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19"/>
                        </a:rPr>
                        <a:t>Борисоглебский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latin typeface="+mj-lt"/>
                          <a:hlinkClick r:id="rId20"/>
                        </a:rPr>
                        <a:t>Любимский</a:t>
                      </a:r>
                      <a:r>
                        <a:rPr lang="ru-RU" sz="1600" u="sng" dirty="0">
                          <a:effectLst/>
                          <a:latin typeface="+mj-lt"/>
                          <a:hlinkClick r:id="rId20"/>
                        </a:rPr>
                        <a:t>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+mj-lt"/>
                          <a:hlinkClick r:id="rId21"/>
                        </a:rPr>
                        <a:t>Мышкинский МР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+mj-lt"/>
                          <a:hlinkClick r:id="rId22"/>
                        </a:rPr>
                        <a:t>Переславский МР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52164" y="1252248"/>
            <a:ext cx="249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Общее количество </a:t>
            </a:r>
            <a:r>
              <a:rPr lang="ru-RU" sz="1600" dirty="0" smtClean="0"/>
              <a:t>участников: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400 человек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Распространение опыт работы РМО</a:t>
            </a:r>
          </a:p>
        </p:txBody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19.05.2017 – Межрегинальный вебинар Модернизация содержания и технологий обучения предмету «Технология» в соответствии с требованиями ФГОС и направлениями социально-экономического развития региона</a:t>
            </a:r>
          </a:p>
          <a:p>
            <a:pPr>
              <a:lnSpc>
                <a:spcPct val="80000"/>
              </a:lnSpc>
            </a:pPr>
            <a:r>
              <a:rPr lang="ru-RU" sz="2400"/>
              <a:t>14.06.2017 – Межрегинальный вебинар «Построение образовательных траекторий и планов области профессионального самоопределения школьников: содержание, формы, организационные аспекты обучения» </a:t>
            </a:r>
          </a:p>
          <a:p>
            <a:pPr>
              <a:lnSpc>
                <a:spcPct val="80000"/>
              </a:lnSpc>
            </a:pPr>
            <a:r>
              <a:rPr lang="ru-RU" sz="2400"/>
              <a:t>18.10.2017 - Межрегиональный семинар «Региональная составляющая предметных концепций: инновационные практики реализации ФГОС»</a:t>
            </a:r>
          </a:p>
          <a:p>
            <a:pPr>
              <a:lnSpc>
                <a:spcPct val="80000"/>
              </a:lnSpc>
            </a:pPr>
            <a:r>
              <a:rPr lang="ru-RU" sz="2400"/>
              <a:t>01.11.2017 - Межрегиональная научно-практическая конференция «Школьный предмет «Технология» - шаг в будущее» (г. Нижний Новгород)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ru-RU" sz="4000" b="1"/>
              <a:t>ПРОЕКТЫ</a:t>
            </a:r>
          </a:p>
        </p:txBody>
      </p:sp>
      <p:graphicFrame>
        <p:nvGraphicFramePr>
          <p:cNvPr id="165944" name="Group 56"/>
          <p:cNvGraphicFramePr>
            <a:graphicFrameLocks noGrp="1"/>
          </p:cNvGraphicFramePr>
          <p:nvPr/>
        </p:nvGraphicFramePr>
        <p:xfrm>
          <a:off x="838200" y="1279525"/>
          <a:ext cx="10515600" cy="4068636"/>
        </p:xfrm>
        <a:graphic>
          <a:graphicData uri="http://schemas.openxmlformats.org/drawingml/2006/table">
            <a:tbl>
              <a:tblPr/>
              <a:tblGrid>
                <a:gridCol w="4778375"/>
                <a:gridCol w="5737225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ФЦПРО: 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Целевым назначением проекта является: модернизация технологий и содержания обучения в соответствии с новым ФГОС ООО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ППК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Семинары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Вебинары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Проект «Карта опыта учителей технологии Ярославской области»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Продолжается сбор материалов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РГ Предмет «Технология» и образовательный туризм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Семинар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РГ Проблемы профессиональной ориентации лиц с ОВЗ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Семинар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РГ Инженерный класс – шаг в будущее региона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83" name="Group 59"/>
          <p:cNvGraphicFramePr>
            <a:graphicFrameLocks noGrp="1"/>
          </p:cNvGraphicFramePr>
          <p:nvPr>
            <p:ph/>
          </p:nvPr>
        </p:nvGraphicFramePr>
        <p:xfrm>
          <a:off x="838200" y="365125"/>
          <a:ext cx="10515600" cy="5600637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ФЦПРО: 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Целевым назначением проекта является: модернизация технологий и содержания обучения в соответствии с новым ФГОС ООО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созданием и внедрением Концепции и Программы развития школьного технологического образования Ярославской области;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развитием сотрудничества образовательных организаций с другими структурами региона, участвующими в реализации школьного технологического образования;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совершенствование системы профессионального развития учителей технологии для работы в новых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Проект «Карта опыта учителей технологии Ярославской области»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Работа продолжается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Предмет «Технология» и образовательный туризм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Проблемы профессиональной ориентации лиц с ОВЗ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Инженерный класс – шаг в будущее региона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938"/>
          </a:xfrm>
        </p:spPr>
        <p:txBody>
          <a:bodyPr/>
          <a:lstStyle/>
          <a:p>
            <a:r>
              <a:rPr lang="ru-RU"/>
              <a:t>Совет РМО 2017</a:t>
            </a:r>
          </a:p>
        </p:txBody>
      </p:sp>
      <p:graphicFrame>
        <p:nvGraphicFramePr>
          <p:cNvPr id="176757" name="Group 629"/>
          <p:cNvGraphicFramePr>
            <a:graphicFrameLocks noGrp="1"/>
          </p:cNvGraphicFramePr>
          <p:nvPr/>
        </p:nvGraphicFramePr>
        <p:xfrm>
          <a:off x="922338" y="1352550"/>
          <a:ext cx="10345737" cy="5120640"/>
        </p:xfrm>
        <a:graphic>
          <a:graphicData uri="http://schemas.openxmlformats.org/drawingml/2006/table">
            <a:tbl>
              <a:tblPr/>
              <a:tblGrid>
                <a:gridCol w="6013450"/>
                <a:gridCol w="2105025"/>
                <a:gridCol w="22272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Иванова Наталья Анатольевна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Даниловский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Скрыгитель Игорь Иванович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Даниловский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Дементьев Василий Иванович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Ярославский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п.Ярославка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Божченко Елена Вячеславовна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г.Переславль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№9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Чепурина Галина Алексеевна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г.Рыбинск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№12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Акимова Татьяна Ивановна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№8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Гаспарян Игорь Сурикович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№58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Жданов Андрей Михайлович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№76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Климова Аделя Викторовна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№88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Майорова Вера Александровна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№88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Шарапова Елена Алексеевна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№36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Ракова Светлана Александровна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Ярославль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№43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Заголовок 1"/>
          <p:cNvSpPr>
            <a:spLocks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A52C36"/>
              </a:solidFill>
              <a:cs typeface="Times New Roman" pitchFamily="18" charset="0"/>
            </a:endParaRPr>
          </a:p>
        </p:txBody>
      </p:sp>
      <p:sp>
        <p:nvSpPr>
          <p:cNvPr id="183299" name="Заголовок 1"/>
          <p:cNvSpPr>
            <a:spLocks/>
          </p:cNvSpPr>
          <p:nvPr/>
        </p:nvSpPr>
        <p:spPr bwMode="auto">
          <a:xfrm>
            <a:off x="1482725" y="0"/>
            <a:ext cx="10709275" cy="1079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62000">
                <a:srgbClr val="E7E6E6"/>
              </a:gs>
              <a:gs pos="92000">
                <a:srgbClr val="D0CECE"/>
              </a:gs>
              <a:gs pos="100000">
                <a:srgbClr val="AFABA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>
                <a:solidFill>
                  <a:srgbClr val="A52C36"/>
                </a:solidFill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</p:txBody>
      </p:sp>
      <p:pic>
        <p:nvPicPr>
          <p:cNvPr id="183300" name="Объект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12"/>
          <p:cNvSpPr>
            <a:spLocks noGrp="1"/>
          </p:cNvSpPr>
          <p:nvPr>
            <p:ph type="subTitle" idx="4294967295"/>
          </p:nvPr>
        </p:nvSpPr>
        <p:spPr>
          <a:xfrm>
            <a:off x="844550" y="1522413"/>
            <a:ext cx="10501313" cy="14478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Font typeface="Georgia" pitchFamily="18" charset="0"/>
              <a:buNone/>
            </a:pPr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Региональное методическое объединение учителей технологии «ТЕМП»</a:t>
            </a:r>
          </a:p>
        </p:txBody>
      </p:sp>
      <p:sp>
        <p:nvSpPr>
          <p:cNvPr id="183303" name="WordArt 9"/>
          <p:cNvSpPr>
            <a:spLocks noChangeArrowheads="1" noChangeShapeType="1" noTextEdit="1"/>
          </p:cNvSpPr>
          <p:nvPr/>
        </p:nvSpPr>
        <p:spPr bwMode="auto">
          <a:xfrm>
            <a:off x="628650" y="3081338"/>
            <a:ext cx="109347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B40000"/>
                </a:solidFill>
                <a:latin typeface="Georgia"/>
              </a:rPr>
              <a:t>НАШИ ПЕРСПЕКТИВЫ - 2018 год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8815388" y="4116388"/>
            <a:ext cx="12287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B4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>
          <a:xfrm>
            <a:off x="1265238" y="328613"/>
            <a:ext cx="10515600" cy="65087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0000FF"/>
                </a:solidFill>
              </a:rPr>
              <a:t>Наши точки роста (планы по развитию ТОШ в Ярославской области)</a:t>
            </a:r>
          </a:p>
        </p:txBody>
      </p:sp>
      <p:sp>
        <p:nvSpPr>
          <p:cNvPr id="155651" name="Rectangle 4"/>
          <p:cNvSpPr>
            <a:spLocks noGrp="1"/>
          </p:cNvSpPr>
          <p:nvPr>
            <p:ph type="body" sz="half" idx="1"/>
          </p:nvPr>
        </p:nvSpPr>
        <p:spPr>
          <a:xfrm>
            <a:off x="331788" y="977900"/>
            <a:ext cx="2890837" cy="55133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1800" b="1" smtClean="0">
                <a:solidFill>
                  <a:srgbClr val="A32D35"/>
                </a:solidFill>
              </a:rPr>
              <a:t>В рамках ФЦПРО мероприятие 2.4. </a:t>
            </a:r>
            <a:r>
              <a:rPr lang="ru-RU" sz="1800" smtClean="0"/>
              <a:t>разработка и проведение ППК, межрегиональных семинаров, разработка методических материалов по следующим темам: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B40000"/>
              </a:buClr>
              <a:buFont typeface="Wingdings" pitchFamily="2" charset="2"/>
              <a:buChar char="Ø"/>
            </a:pPr>
            <a:r>
              <a:rPr lang="ru-RU" sz="1800" smtClean="0"/>
              <a:t>«Профессиональное самоопределение на уроках технологии: региональный аспект»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B40000"/>
              </a:buClr>
              <a:buFont typeface="Wingdings" pitchFamily="2" charset="2"/>
              <a:buChar char="Ø"/>
            </a:pPr>
            <a:r>
              <a:rPr lang="ru-RU" sz="1800" smtClean="0"/>
              <a:t>«Предмет «Технология» и образовательный туризм»</a:t>
            </a:r>
          </a:p>
        </p:txBody>
      </p:sp>
      <p:sp>
        <p:nvSpPr>
          <p:cNvPr id="1556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333750" y="1000125"/>
            <a:ext cx="8380413" cy="5367338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Georgia" pitchFamily="18" charset="0"/>
              <a:buNone/>
            </a:pPr>
            <a:r>
              <a:rPr lang="ru-RU" sz="1800" b="1" smtClean="0">
                <a:solidFill>
                  <a:srgbClr val="A32D35"/>
                </a:solidFill>
              </a:rPr>
              <a:t>В рамках работы РМО «ТЕМП»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Разработка региональной составляющей Концепции развития технологического образования в системе общего образования в РФ и программы реализации 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Обсуждение содержания и форм Профессиональной переподготовки учителей технологии и других предметников по освоению нового содержания технологической направленности ФГОС ОО, решение организационных задач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Реализация ФГОС НОО, ООО, СОО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Разработка программ внеурочной деятельности с учетом направлений профессионального самоопределения учащихся и потребностями рынка труда ЯО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Разработка программ образовательного и промышленного туризма для учащихся с учетом направлений социально-экономического развития ЯО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Развитие конкурсного и олимпиадного движения школьников</a:t>
            </a:r>
          </a:p>
          <a:p>
            <a:pPr marL="0" indent="0">
              <a:spcBef>
                <a:spcPts val="200"/>
              </a:spcBef>
              <a:buClr>
                <a:srgbClr val="B40000"/>
              </a:buClr>
              <a:buFont typeface="Wingdings" pitchFamily="2" charset="2"/>
              <a:buChar char="v"/>
            </a:pPr>
            <a:r>
              <a:rPr lang="ru-RU" sz="1800" smtClean="0"/>
              <a:t>Развитие взаимодействия с организациями ДОД, профессиональными образовательными организациями, предприятиями региона, представителями бизнес структур, службой занятости населения и другими социальными партнерами для решения задач ФГОС (уроки, экскурсии, проекты, мастер-классы, профпробы, внеурочная деятельность)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/>
          </p:cNvSpPr>
          <p:nvPr>
            <p:ph type="title"/>
          </p:nvPr>
        </p:nvSpPr>
        <p:spPr>
          <a:xfrm>
            <a:off x="1167492" y="365125"/>
            <a:ext cx="10564587" cy="1325563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ВАШИ ПРЕДЛОЖЕНИЯ 2018 год</a:t>
            </a:r>
          </a:p>
        </p:txBody>
      </p:sp>
      <p:sp>
        <p:nvSpPr>
          <p:cNvPr id="188422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200" dirty="0"/>
              <a:t>Проблемы (содержание)</a:t>
            </a:r>
          </a:p>
        </p:txBody>
      </p:sp>
      <p:sp>
        <p:nvSpPr>
          <p:cNvPr id="188423" name="Rectangl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/>
              <a:t>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title"/>
          </p:nvPr>
        </p:nvSpPr>
        <p:spPr>
          <a:xfrm>
            <a:off x="1135063" y="365125"/>
            <a:ext cx="10556194" cy="1325563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ВАШИ ПРЕДЛОЖЕНИЯ 2018 год</a:t>
            </a:r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Совет РМО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1138238" y="28638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00FF"/>
                </a:solidFill>
                <a:latin typeface="Georgia" pitchFamily="18" charset="0"/>
              </a:rPr>
              <a:t>Благодарим </a:t>
            </a:r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за работу и взаимодействие!</a:t>
            </a:r>
          </a:p>
        </p:txBody>
      </p:sp>
      <p:sp>
        <p:nvSpPr>
          <p:cNvPr id="156675" name="TextBox 17"/>
          <p:cNvSpPr txBox="1">
            <a:spLocks noChangeArrowheads="1"/>
          </p:cNvSpPr>
          <p:nvPr/>
        </p:nvSpPr>
        <p:spPr bwMode="auto">
          <a:xfrm>
            <a:off x="6427788" y="4721225"/>
            <a:ext cx="5473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>
                <a:solidFill>
                  <a:srgbClr val="A52C36"/>
                </a:solidFill>
              </a:rPr>
              <a:t>Тел.: +7 (4852) 23-05-97</a:t>
            </a:r>
          </a:p>
          <a:p>
            <a:r>
              <a:rPr lang="ru-RU" sz="2000">
                <a:solidFill>
                  <a:srgbClr val="A52C36"/>
                </a:solidFill>
              </a:rPr>
              <a:t>Сайт: </a:t>
            </a:r>
            <a:r>
              <a:rPr lang="en-US" sz="200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>
              <a:solidFill>
                <a:srgbClr val="A32D35"/>
              </a:solidFill>
            </a:endParaRPr>
          </a:p>
          <a:p>
            <a:r>
              <a:rPr lang="en-US" sz="2000">
                <a:solidFill>
                  <a:srgbClr val="A52C36"/>
                </a:solidFill>
              </a:rPr>
              <a:t>E-mail</a:t>
            </a:r>
            <a:r>
              <a:rPr lang="ru-RU" sz="2000">
                <a:solidFill>
                  <a:srgbClr val="A52C36"/>
                </a:solidFill>
              </a:rPr>
              <a:t>: </a:t>
            </a:r>
            <a:r>
              <a:rPr lang="en-US" sz="2000">
                <a:solidFill>
                  <a:srgbClr val="A52C36"/>
                </a:solidFill>
              </a:rPr>
              <a:t>tsamutalina@iro.yar.ru</a:t>
            </a:r>
            <a:endParaRPr lang="ru-RU" sz="2000">
              <a:solidFill>
                <a:srgbClr val="A52C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1135063" y="168275"/>
            <a:ext cx="10515600" cy="917575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00FF"/>
                </a:solidFill>
                <a:latin typeface="Georgia" pitchFamily="18" charset="0"/>
              </a:rPr>
              <a:t>Концепция развития технологического образования в системе общего образования Российской Федерации (проект)</a:t>
            </a:r>
          </a:p>
        </p:txBody>
      </p:sp>
      <p:sp>
        <p:nvSpPr>
          <p:cNvPr id="128003" name="Rectangle 4"/>
          <p:cNvSpPr>
            <a:spLocks noGrp="1"/>
          </p:cNvSpPr>
          <p:nvPr>
            <p:ph type="body" sz="half" idx="1"/>
          </p:nvPr>
        </p:nvSpPr>
        <p:spPr>
          <a:xfrm>
            <a:off x="1062038" y="1171575"/>
            <a:ext cx="2954337" cy="5056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smtClean="0">
                <a:latin typeface="Georgia" pitchFamily="18" charset="0"/>
              </a:rPr>
              <a:t>Цель:</a:t>
            </a:r>
            <a:r>
              <a:rPr lang="ru-RU" sz="2000" smtClean="0">
                <a:latin typeface="Georgia" pitchFamily="18" charset="0"/>
              </a:rPr>
              <a:t> </a:t>
            </a:r>
          </a:p>
          <a:p>
            <a:pPr marL="230188" lvl="1" indent="0">
              <a:lnSpc>
                <a:spcPct val="100000"/>
              </a:lnSpc>
              <a:buFont typeface="Georgia" pitchFamily="18" charset="0"/>
              <a:buNone/>
            </a:pPr>
            <a:r>
              <a:rPr lang="ru-RU" sz="1600" smtClean="0">
                <a:latin typeface="Georgia" pitchFamily="18" charset="0"/>
              </a:rPr>
              <a:t>обеспечение </a:t>
            </a:r>
            <a:r>
              <a:rPr lang="ru-RU" sz="1600" b="1" smtClean="0">
                <a:solidFill>
                  <a:srgbClr val="0000FF"/>
                </a:solidFill>
                <a:latin typeface="Georgia" pitchFamily="18" charset="0"/>
              </a:rPr>
              <a:t>лидирующих позиций России </a:t>
            </a:r>
            <a:r>
              <a:rPr lang="ru-RU" sz="1600" smtClean="0">
                <a:latin typeface="Georgia" pitchFamily="18" charset="0"/>
              </a:rPr>
              <a:t>в области </a:t>
            </a:r>
            <a:r>
              <a:rPr lang="ru-RU" sz="1600" b="1" smtClean="0">
                <a:solidFill>
                  <a:srgbClr val="0000FF"/>
                </a:solidFill>
                <a:latin typeface="Georgia" pitchFamily="18" charset="0"/>
              </a:rPr>
              <a:t>технологической грамотности </a:t>
            </a:r>
            <a:r>
              <a:rPr lang="ru-RU" sz="1600" smtClean="0">
                <a:latin typeface="Georgia" pitchFamily="18" charset="0"/>
              </a:rPr>
              <a:t>и </a:t>
            </a:r>
            <a:r>
              <a:rPr lang="ru-RU" sz="1600" b="1" smtClean="0">
                <a:solidFill>
                  <a:srgbClr val="0000FF"/>
                </a:solidFill>
                <a:latin typeface="Georgia" pitchFamily="18" charset="0"/>
              </a:rPr>
              <a:t>технологической одаренности </a:t>
            </a:r>
            <a:r>
              <a:rPr lang="ru-RU" sz="1600" smtClean="0">
                <a:latin typeface="Georgia" pitchFamily="18" charset="0"/>
              </a:rPr>
              <a:t>обучающихся, необходимых для </a:t>
            </a:r>
            <a:r>
              <a:rPr lang="ru-RU" sz="1600" b="1" smtClean="0">
                <a:solidFill>
                  <a:srgbClr val="0000FF"/>
                </a:solidFill>
                <a:latin typeface="Georgia" pitchFamily="18" charset="0"/>
              </a:rPr>
              <a:t>инновационного общества и инновационной экономики</a:t>
            </a:r>
          </a:p>
        </p:txBody>
      </p:sp>
      <p:sp>
        <p:nvSpPr>
          <p:cNvPr id="128004" name="Rectangle 5"/>
          <p:cNvSpPr>
            <a:spLocks noGrp="1"/>
          </p:cNvSpPr>
          <p:nvPr>
            <p:ph type="body" sz="half" idx="2"/>
          </p:nvPr>
        </p:nvSpPr>
        <p:spPr>
          <a:xfrm>
            <a:off x="4376738" y="1133475"/>
            <a:ext cx="6977062" cy="5043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Georgia" pitchFamily="18" charset="0"/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формирование системы непрерывного технологического образования на всех уровнях общего образования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изменение статуса ПО «Технология», обеспечивающей взаимодействие между всеми учебными предметами и окружающим миром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модернизация содержания, методик и технологий изучения (преподавания) предметной ПО «Технология», ее воспитательной компоненты через усиление использования ИКТ и проектного подхода, исходя из требований современного рынка труда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модернизация кадрового и материально-технического обеспечения ТО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создание системы выявления, оценивания и продвижения обучающихся, обладающих высокой мотивацией и способностями в области технологии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поддержка лидеров технологического образования, популяризация передовых практик технологического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xfrm>
            <a:off x="1135063" y="290513"/>
            <a:ext cx="10515600" cy="620712"/>
          </a:xfrm>
        </p:spPr>
        <p:txBody>
          <a:bodyPr/>
          <a:lstStyle/>
          <a:p>
            <a:pPr algn="ctr" eaLnBrk="1" hangingPunct="1"/>
            <a:r>
              <a:rPr lang="ru-RU" sz="2200" smtClean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 Направления реализации</a:t>
            </a:r>
          </a:p>
        </p:txBody>
      </p:sp>
      <p:graphicFrame>
        <p:nvGraphicFramePr>
          <p:cNvPr id="142361" name="Group 25"/>
          <p:cNvGraphicFramePr>
            <a:graphicFrameLocks noGrp="1"/>
          </p:cNvGraphicFramePr>
          <p:nvPr/>
        </p:nvGraphicFramePr>
        <p:xfrm>
          <a:off x="450850" y="1166813"/>
          <a:ext cx="11379200" cy="5436870"/>
        </p:xfrm>
        <a:graphic>
          <a:graphicData uri="http://schemas.openxmlformats.org/drawingml/2006/table">
            <a:tbl>
              <a:tblPr/>
              <a:tblGrid>
                <a:gridCol w="1336675"/>
                <a:gridCol w="3043238"/>
                <a:gridCol w="6999287"/>
              </a:tblGrid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Дошкольное и начальное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Основное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Важнейшие элементы учебной деятельности: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освоение рукотворного мира в форме его воссоздания реального и виртуального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проектирование объектов и процессов на основе выявленной потребности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изобретение, поиск решений, принципиально новых для учащихся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ТО должно обеспечить: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формирование технологического мышления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ресурс практических умений и опыта для разумной организации собственной жизни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условия для развития инициативности, изобретательности, гибкости мышления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освоение проектной деятельности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оперативное введение в образовательную деятельности содержания, адекватно отражающего смену жизненных реалий и формирование пространства для профессиональной ориентации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формирование навыков работы в коллективе и сотрудничества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«Технологическое образование должно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опираться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ресурсы организаций дополнительного образования, профессионального образования и реальной экономики региона проживания обучающихся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углубленное вариативное освоение ПО «Технология» в рамках программ профильного обучения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необходимость введения ЕГЭ по технологии (по выбору) в форме защиты индивидуального (группового) проекта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2270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создание механизма ресурсного обеспечения реализации индивидуальных и коллективных проектов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Поддержка технологической одаренности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Подготовка кадров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Материально-техническое обеспечение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3850" y="365125"/>
            <a:ext cx="975995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>
                <a:solidFill>
                  <a:srgbClr val="0000FF"/>
                </a:solidFill>
              </a:rPr>
              <a:t>Концепция развития технологического образования в системе общего образования Российской Федерации (проект).</a:t>
            </a:r>
            <a:r>
              <a:rPr lang="ru-RU" altLang="ru-RU" sz="2200" dirty="0" smtClean="0">
                <a:solidFill>
                  <a:srgbClr val="3333FF"/>
                </a:solidFill>
              </a:rPr>
              <a:t/>
            </a:r>
            <a:br>
              <a:rPr lang="ru-RU" altLang="ru-RU" sz="2200" dirty="0" smtClean="0">
                <a:solidFill>
                  <a:srgbClr val="3333FF"/>
                </a:solidFill>
              </a:rPr>
            </a:br>
            <a:r>
              <a:rPr lang="ru-RU" altLang="ru-RU" sz="2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- Подготовка кадров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0450" y="1470025"/>
            <a:ext cx="10447338" cy="33147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altLang="ru-RU" sz="1800" b="1" dirty="0"/>
              <a:t>НЕОБХОДИМО</a:t>
            </a:r>
            <a:r>
              <a:rPr lang="ru-RU" altLang="ru-RU" sz="1800" dirty="0"/>
              <a:t>: </a:t>
            </a:r>
            <a:endParaRPr lang="ru-RU" altLang="ru-RU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r>
              <a:rPr lang="ru-RU" altLang="ru-RU" sz="1800" dirty="0" smtClean="0"/>
              <a:t> действующих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технологии, информатики, математики и естественных наук</a:t>
            </a:r>
            <a:r>
              <a:rPr lang="ru-RU" altLang="ru-RU" sz="1800" dirty="0" smtClean="0"/>
              <a:t> в области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владения современными технологиями</a:t>
            </a:r>
            <a:r>
              <a:rPr lang="ru-RU" altLang="ru-RU" sz="1800" dirty="0" smtClean="0"/>
              <a:t>, современными </a:t>
            </a: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образовательными технологиями и ресурсами </a:t>
            </a:r>
            <a:r>
              <a:rPr lang="ru-RU" altLang="ru-RU" sz="1800" dirty="0" smtClean="0"/>
              <a:t>(конструкторы, в том числе для изучения робототехники, переносные лаборатории, тренажеры для чтения чертежей, эскизов, схем, программные продукты, позволяющие проводить моделирование, мультимедийные оболочки);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переподготовка практиков производственной сферы </a:t>
            </a:r>
            <a:r>
              <a:rPr lang="ru-RU" altLang="ru-RU" sz="1800" dirty="0" smtClean="0"/>
              <a:t>с навыками технологического мышления, проектной деятельности и работы с техническими устройствами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регионов</a:t>
            </a:r>
            <a:r>
              <a:rPr lang="ru-RU" altLang="ru-RU" sz="1800" dirty="0" smtClean="0"/>
              <a:t>, развивающих целевую подготовку учителей технологии в программах педагогического образования (гранты) </a:t>
            </a:r>
          </a:p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грантов </a:t>
            </a:r>
            <a:r>
              <a:rPr lang="ru-RU" altLang="ru-RU" sz="1800" dirty="0" smtClean="0"/>
              <a:t>для участия ОО, организаций ДО, высшего образования педагогической направленности в выставках современных технологий. </a:t>
            </a:r>
          </a:p>
        </p:txBody>
      </p:sp>
      <p:grpSp>
        <p:nvGrpSpPr>
          <p:cNvPr id="132100" name="Группа 3"/>
          <p:cNvGrpSpPr>
            <a:grpSpLocks/>
          </p:cNvGrpSpPr>
          <p:nvPr/>
        </p:nvGrpSpPr>
        <p:grpSpPr bwMode="auto">
          <a:xfrm>
            <a:off x="0" y="5365750"/>
            <a:ext cx="12192000" cy="1271588"/>
            <a:chOff x="0" y="5585786"/>
            <a:chExt cx="12120326" cy="1272214"/>
          </a:xfrm>
        </p:grpSpPr>
        <p:pic>
          <p:nvPicPr>
            <p:cNvPr id="132101" name="Picture 3" descr="C:\Users\tsamutalina\Desktop\Цамуталина Ассамблея 22.03.17\Фото Дементьев\114MSDCF\DSC0045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632" y="5598000"/>
              <a:ext cx="1359694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2" name="Picture 4" descr="C:\Users\tsamutalina\Desktop\Цамуталина Ассамблея 22.03.17\Фото Дементьев\114MSDCF\DSC0041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555" y="5598000"/>
              <a:ext cx="2251077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3" name="Picture 5" descr="C:\Users\tsamutalina\Desktop\Цамуталина Ассамблея 22.03.17\Фото Дементьев\114MSDCF\DSC0032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184" y="5598000"/>
              <a:ext cx="2244517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4" name="Picture 6" descr="C:\Users\tsamutalina\Desktop\Цамуталина Ассамблея 22.03.17\Фото Дементьев\114MSDCF\DSC0028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8486"/>
              <a:ext cx="258414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5" name="Picture 7" descr="E:\РМО_2016_1\Семинары, вебинары, МК\24.02.2016_Середа\РМО_Середа\IMAG0082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143" y="5585786"/>
              <a:ext cx="2697041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6" name="Picture 8" descr="E:\РМО_2016_1\Семинары, вебинары, МК\24.02.2016_Середа\РМО_Середа\IMAG0081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1" y="5588486"/>
              <a:ext cx="983854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1257300" y="274638"/>
            <a:ext cx="10591800" cy="658812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00FF"/>
                </a:solidFill>
                <a:latin typeface="Georgia" pitchFamily="18" charset="0"/>
              </a:rPr>
              <a:t>ФГОС ООО</a:t>
            </a:r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xfrm>
            <a:off x="838200" y="1011238"/>
            <a:ext cx="3871913" cy="5365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altLang="ru-RU" sz="1400" b="1" smtClean="0">
                <a:solidFill>
                  <a:schemeClr val="accent2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rgbClr val="A32D35"/>
                </a:solidFill>
                <a:latin typeface="Georgia" pitchFamily="18" charset="0"/>
              </a:rPr>
              <a:t>Изучение предметной области «Технология» ДОЛЖНО ОБЕСПЕЧИТЬ</a:t>
            </a:r>
            <a:r>
              <a:rPr lang="ru-RU" altLang="ru-RU" sz="1400" smtClean="0">
                <a:solidFill>
                  <a:srgbClr val="A32D35"/>
                </a:solidFill>
                <a:latin typeface="Georgia" pitchFamily="18" charset="0"/>
              </a:rPr>
              <a:t>:</a:t>
            </a:r>
            <a:r>
              <a:rPr lang="ru-RU" altLang="ru-RU" sz="140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развитие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инновационной творческой деятельности </a:t>
            </a:r>
            <a:r>
              <a:rPr lang="ru-RU" altLang="ru-RU" sz="1400" smtClean="0">
                <a:latin typeface="Georgia" pitchFamily="18" charset="0"/>
              </a:rPr>
              <a:t>обучающихся в процессе решения прикладных учебных задач;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активное 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использование знаний</a:t>
            </a:r>
            <a:r>
              <a:rPr lang="ru-RU" altLang="ru-RU" sz="1400" smtClean="0">
                <a:latin typeface="Georgia" pitchFamily="18" charset="0"/>
              </a:rPr>
              <a:t>, полученных при изучении других учебных предметов, и сформированных универсальных учебных действий;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совершенствование умений выполнения</a:t>
            </a:r>
            <a:r>
              <a:rPr lang="ru-RU" altLang="ru-RU" sz="1400" b="1" smtClean="0"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учебно-исследовательской и проектной деятельности</a:t>
            </a:r>
            <a:r>
              <a:rPr lang="ru-RU" altLang="ru-RU" sz="1400" smtClean="0">
                <a:solidFill>
                  <a:srgbClr val="0000FF"/>
                </a:solidFill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формирование представлений о социальных и этических аспектах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научно-технического прогресса</a:t>
            </a:r>
            <a:r>
              <a:rPr lang="ru-RU" altLang="ru-RU" sz="1400" smtClean="0">
                <a:solidFill>
                  <a:srgbClr val="0000FF"/>
                </a:solidFill>
                <a:latin typeface="Georgia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формирование способности придавать </a:t>
            </a:r>
            <a:r>
              <a:rPr lang="ru-RU" altLang="ru-RU" sz="1400" b="1" smtClean="0">
                <a:solidFill>
                  <a:srgbClr val="0000FF"/>
                </a:solidFill>
                <a:latin typeface="Georgia" pitchFamily="18" charset="0"/>
              </a:rPr>
              <a:t>экологическую направленность </a:t>
            </a:r>
            <a:r>
              <a:rPr lang="ru-RU" altLang="ru-RU" sz="1400" smtClean="0">
                <a:latin typeface="Georgia" pitchFamily="18" charset="0"/>
              </a:rPr>
              <a:t>любой деятельности, проекту;  демонстрировать экологическое мышление в разных формах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Georgia" pitchFamily="18" charset="0"/>
            </a:endParaRPr>
          </a:p>
        </p:txBody>
      </p:sp>
      <p:sp>
        <p:nvSpPr>
          <p:cNvPr id="134148" name="Rectangle 3"/>
          <p:cNvSpPr txBox="1">
            <a:spLocks/>
          </p:cNvSpPr>
          <p:nvPr/>
        </p:nvSpPr>
        <p:spPr bwMode="auto">
          <a:xfrm>
            <a:off x="5151438" y="947738"/>
            <a:ext cx="6376987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 b="1">
                <a:solidFill>
                  <a:srgbClr val="262673"/>
                </a:solidFill>
              </a:rPr>
              <a:t>	</a:t>
            </a:r>
            <a:r>
              <a:rPr lang="ru-RU" altLang="ru-RU" sz="1400" b="1">
                <a:solidFill>
                  <a:srgbClr val="A32D35"/>
                </a:solidFill>
              </a:rPr>
              <a:t>Предметные результаты изучения предметной области «Технология» ДОЛЖНЫ ОТРАЖАТЬ:</a:t>
            </a:r>
            <a:r>
              <a:rPr lang="ru-RU" altLang="ru-RU" sz="1400">
                <a:solidFill>
                  <a:srgbClr val="A32D35"/>
                </a:solidFill>
              </a:rPr>
              <a:t> 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1) осознание </a:t>
            </a:r>
            <a:r>
              <a:rPr lang="ru-RU" altLang="ru-RU" sz="1400" b="1">
                <a:solidFill>
                  <a:srgbClr val="0000FF"/>
                </a:solidFill>
              </a:rPr>
              <a:t>роли техники и технологий </a:t>
            </a:r>
            <a:r>
              <a:rPr lang="ru-RU" altLang="ru-RU" sz="1400"/>
              <a:t>для прогрессивного развития общества; формирование целостного представления о </a:t>
            </a:r>
            <a:r>
              <a:rPr lang="ru-RU" altLang="ru-RU" sz="1400" b="1">
                <a:solidFill>
                  <a:srgbClr val="0000FF"/>
                </a:solidFill>
              </a:rPr>
              <a:t>техносфере</a:t>
            </a:r>
            <a:r>
              <a:rPr lang="ru-RU" altLang="ru-RU" sz="1400"/>
              <a:t>, сущности </a:t>
            </a:r>
            <a:r>
              <a:rPr lang="ru-RU" altLang="ru-RU" sz="1400" b="1">
                <a:solidFill>
                  <a:srgbClr val="0000FF"/>
                </a:solidFill>
              </a:rPr>
              <a:t>технологической культуры </a:t>
            </a:r>
            <a:r>
              <a:rPr lang="ru-RU" altLang="ru-RU" sz="1400">
                <a:solidFill>
                  <a:srgbClr val="0000FF"/>
                </a:solidFill>
              </a:rPr>
              <a:t>и </a:t>
            </a:r>
            <a:r>
              <a:rPr lang="ru-RU" altLang="ru-RU" sz="1400" b="1">
                <a:solidFill>
                  <a:srgbClr val="0000FF"/>
                </a:solidFill>
              </a:rPr>
              <a:t>культуры труда</a:t>
            </a:r>
            <a:r>
              <a:rPr lang="ru-RU" altLang="ru-RU" sz="1400"/>
              <a:t>; уяснение </a:t>
            </a:r>
            <a:r>
              <a:rPr lang="ru-RU" altLang="ru-RU" sz="1400" b="1">
                <a:solidFill>
                  <a:srgbClr val="0000FF"/>
                </a:solidFill>
              </a:rPr>
              <a:t>социальных</a:t>
            </a:r>
            <a:r>
              <a:rPr lang="ru-RU" altLang="ru-RU" sz="1400">
                <a:solidFill>
                  <a:srgbClr val="0000FF"/>
                </a:solidFill>
              </a:rPr>
              <a:t> </a:t>
            </a:r>
            <a:r>
              <a:rPr lang="ru-RU" altLang="ru-RU" sz="1400"/>
              <a:t>и </a:t>
            </a:r>
            <a:r>
              <a:rPr lang="ru-RU" altLang="ru-RU" sz="1400" b="1">
                <a:solidFill>
                  <a:srgbClr val="0000FF"/>
                </a:solidFill>
              </a:rPr>
              <a:t>экологических последствий </a:t>
            </a:r>
            <a:r>
              <a:rPr lang="ru-RU" altLang="ru-RU" sz="1400"/>
              <a:t>развития технологий промышленного и сельскохозяйственного производства, энергетики и транспорта; 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2) овладение</a:t>
            </a:r>
            <a:r>
              <a:rPr lang="ru-RU" altLang="ru-RU" sz="1400" b="1">
                <a:solidFill>
                  <a:srgbClr val="262673"/>
                </a:solidFill>
              </a:rPr>
              <a:t> </a:t>
            </a:r>
            <a:r>
              <a:rPr lang="ru-RU" altLang="ru-RU" sz="1400" b="1">
                <a:solidFill>
                  <a:srgbClr val="0000FF"/>
                </a:solidFill>
              </a:rPr>
              <a:t>методами </a:t>
            </a:r>
            <a:r>
              <a:rPr lang="ru-RU" altLang="ru-RU" sz="1400"/>
              <a:t>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труда; 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3) овладение</a:t>
            </a:r>
            <a:r>
              <a:rPr lang="ru-RU" altLang="ru-RU" sz="1400">
                <a:solidFill>
                  <a:srgbClr val="262673"/>
                </a:solidFill>
              </a:rPr>
              <a:t> </a:t>
            </a:r>
            <a:r>
              <a:rPr lang="ru-RU" altLang="ru-RU" sz="1400" b="1">
                <a:solidFill>
                  <a:srgbClr val="0000FF"/>
                </a:solidFill>
              </a:rPr>
              <a:t>средствами и формами графического </a:t>
            </a:r>
            <a:r>
              <a:rPr lang="ru-RU" altLang="ru-RU" sz="1400"/>
              <a:t>отображения объектов или процессов, правилами выполнения графической документации; 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4) формирование умений устанавливать </a:t>
            </a:r>
            <a:r>
              <a:rPr lang="ru-RU" altLang="ru-RU" sz="1400" b="1">
                <a:solidFill>
                  <a:srgbClr val="0000FF"/>
                </a:solidFill>
              </a:rPr>
              <a:t>взаимосвязь знаний </a:t>
            </a:r>
            <a:r>
              <a:rPr lang="ru-RU" altLang="ru-RU" sz="1400"/>
              <a:t>по разным учебным предметам для решения прикладных  учебных задач;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5) развитие умений применять технологии представления, преобразования и использования </a:t>
            </a:r>
            <a:r>
              <a:rPr lang="ru-RU" altLang="ru-RU" sz="1400" b="1">
                <a:solidFill>
                  <a:srgbClr val="0000FF"/>
                </a:solidFill>
              </a:rPr>
              <a:t>информации</a:t>
            </a:r>
            <a:r>
              <a:rPr lang="ru-RU" altLang="ru-RU" sz="1400"/>
              <a:t>, оценивать возможности и области применения средств и инструментов </a:t>
            </a:r>
            <a:r>
              <a:rPr lang="ru-RU" altLang="ru-RU" sz="1400" b="1">
                <a:solidFill>
                  <a:srgbClr val="0000FF"/>
                </a:solidFill>
              </a:rPr>
              <a:t>ИКТ</a:t>
            </a:r>
            <a:r>
              <a:rPr lang="ru-RU" altLang="ru-RU" sz="1400">
                <a:solidFill>
                  <a:srgbClr val="0000FF"/>
                </a:solidFill>
              </a:rPr>
              <a:t> </a:t>
            </a:r>
            <a:r>
              <a:rPr lang="ru-RU" altLang="ru-RU" sz="1400"/>
              <a:t>в современном производстве или сфере обслуживания;</a:t>
            </a:r>
          </a:p>
          <a:p>
            <a:pPr marL="228600" indent="-228600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altLang="ru-RU" sz="1400"/>
              <a:t>6) формирование представлений о </a:t>
            </a:r>
            <a:r>
              <a:rPr lang="ru-RU" altLang="ru-RU" sz="1400" b="1">
                <a:solidFill>
                  <a:srgbClr val="0000FF"/>
                </a:solidFill>
              </a:rPr>
              <a:t>мире профессий</a:t>
            </a:r>
            <a:r>
              <a:rPr lang="ru-RU" altLang="ru-RU" sz="1400"/>
              <a:t>, связанных с изучаемыми технологиями, их востребованности на </a:t>
            </a:r>
            <a:r>
              <a:rPr lang="ru-RU" altLang="ru-RU" sz="1400" b="1">
                <a:solidFill>
                  <a:srgbClr val="0000FF"/>
                </a:solidFill>
              </a:rPr>
              <a:t>рынке труда</a:t>
            </a:r>
            <a:endParaRPr lang="ru-RU" sz="1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/>
          </p:cNvSpPr>
          <p:nvPr>
            <p:ph type="title"/>
          </p:nvPr>
        </p:nvSpPr>
        <p:spPr>
          <a:xfrm>
            <a:off x="1838325" y="293688"/>
            <a:ext cx="9710738" cy="7651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  <a:latin typeface="Georgia" pitchFamily="18" charset="0"/>
              </a:rPr>
              <a:t>ФГОС ООО (</a:t>
            </a:r>
            <a:r>
              <a:rPr lang="ru-RU" sz="3200" b="1" smtClean="0">
                <a:solidFill>
                  <a:srgbClr val="0000FF"/>
                </a:solidFill>
                <a:latin typeface="Georgia" pitchFamily="18" charset="0"/>
              </a:rPr>
              <a:t>новая редакция</a:t>
            </a:r>
            <a:r>
              <a:rPr lang="ru-RU" sz="3200" smtClean="0">
                <a:solidFill>
                  <a:srgbClr val="0000FF"/>
                </a:solidFill>
                <a:latin typeface="Georgia" pitchFamily="18" charset="0"/>
              </a:rPr>
              <a:t>) </a:t>
            </a:r>
            <a:r>
              <a:rPr lang="ru-RU" sz="2400" smtClean="0">
                <a:solidFill>
                  <a:srgbClr val="0000FF"/>
                </a:solidFill>
                <a:latin typeface="Georgia" pitchFamily="18" charset="0"/>
              </a:rPr>
              <a:t>(проект)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1068388" y="1409700"/>
            <a:ext cx="10285412" cy="29337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sz="1800" b="1" smtClean="0">
                <a:solidFill>
                  <a:srgbClr val="0000FF"/>
                </a:solidFill>
                <a:latin typeface="Georgia" pitchFamily="18" charset="0"/>
              </a:rPr>
              <a:t>п. 12.</a:t>
            </a:r>
            <a:r>
              <a:rPr lang="ru-RU" sz="18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800" smtClean="0">
                <a:latin typeface="Georgia" pitchFamily="18" charset="0"/>
              </a:rPr>
              <a:t>Предметные результаты освоения основной образовательной программы основного общего образования с учетом общих требований Стандарта и специфики изучаемых предметов, входящих в состав предметных областей, должны обеспечивать успешное обучение на следующем уровне общего образования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0000CC"/>
                </a:solidFill>
                <a:latin typeface="Georgia" pitchFamily="18" charset="0"/>
              </a:rPr>
              <a:t>п.12.9.</a:t>
            </a:r>
            <a:r>
              <a:rPr lang="ru-RU" sz="1800" smtClean="0">
                <a:latin typeface="Georgia" pitchFamily="18" charset="0"/>
              </a:rPr>
              <a:t> Требования к результатам освоения основной образовательной программы по учебному предмету «Технология» по уровню основного общего образования должны отражать:</a:t>
            </a:r>
          </a:p>
          <a:p>
            <a:pPr eaLnBrk="1" hangingPunct="1"/>
            <a:r>
              <a:rPr lang="ru-RU" sz="1800" smtClean="0">
                <a:latin typeface="Georgia" pitchFamily="18" charset="0"/>
              </a:rPr>
              <a:t>сформированность </a:t>
            </a:r>
            <a:r>
              <a:rPr lang="ru-RU" sz="1800" b="1" smtClean="0">
                <a:solidFill>
                  <a:srgbClr val="0000FF"/>
                </a:solidFill>
                <a:latin typeface="Georgia" pitchFamily="18" charset="0"/>
              </a:rPr>
              <a:t>СИСТЕМЫ ЗНАНИЙ</a:t>
            </a:r>
          </a:p>
          <a:p>
            <a:pPr eaLnBrk="1" hangingPunct="1"/>
            <a:r>
              <a:rPr lang="ru-RU" sz="1800" smtClean="0">
                <a:latin typeface="Georgia" pitchFamily="18" charset="0"/>
              </a:rPr>
              <a:t>сформированность </a:t>
            </a:r>
            <a:r>
              <a:rPr lang="ru-RU" sz="1800" b="1" smtClean="0">
                <a:solidFill>
                  <a:srgbClr val="0000FF"/>
                </a:solidFill>
                <a:latin typeface="Georgia" pitchFamily="18" charset="0"/>
              </a:rPr>
              <a:t>УМЕНИЙ</a:t>
            </a:r>
          </a:p>
          <a:p>
            <a:pPr eaLnBrk="1" hangingPunct="1">
              <a:lnSpc>
                <a:spcPct val="95000"/>
              </a:lnSpc>
              <a:spcBef>
                <a:spcPts val="500"/>
              </a:spcBef>
              <a:buFont typeface="Georgia" pitchFamily="18" charset="0"/>
              <a:buNone/>
            </a:pPr>
            <a:r>
              <a:rPr lang="ru-RU" sz="1800" smtClean="0">
                <a:latin typeface="Georgia" pitchFamily="18" charset="0"/>
              </a:rPr>
              <a:t> </a:t>
            </a:r>
          </a:p>
        </p:txBody>
      </p:sp>
      <p:sp>
        <p:nvSpPr>
          <p:cNvPr id="135172" name="Rectangle 5"/>
          <p:cNvSpPr>
            <a:spLocks noChangeArrowheads="1"/>
          </p:cNvSpPr>
          <p:nvPr/>
        </p:nvSpPr>
        <p:spPr bwMode="auto">
          <a:xfrm>
            <a:off x="7091363" y="6332538"/>
            <a:ext cx="491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hlinkClick r:id="rId3"/>
              </a:rPr>
              <a:t>http://www.garant.ru/products/ipo/prime/doc/56619643/</a:t>
            </a:r>
            <a:endParaRPr lang="ru-RU" sz="140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8700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Первый год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0075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Второй год обучения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75" y="5748338"/>
            <a:ext cx="1804988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Третий год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1413" y="5748338"/>
            <a:ext cx="1803400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Четвертый год обучения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96450" y="5748338"/>
            <a:ext cx="1803400" cy="554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Georgia" panose="02040502050405020303" pitchFamily="18" charset="0"/>
              </a:rPr>
              <a:t>Пятый год обучения</a:t>
            </a:r>
          </a:p>
        </p:txBody>
      </p:sp>
      <p:pic>
        <p:nvPicPr>
          <p:cNvPr id="1351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4367213"/>
            <a:ext cx="14017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4367213"/>
            <a:ext cx="7715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367213"/>
            <a:ext cx="19034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5" y="4367213"/>
            <a:ext cx="6365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2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225925"/>
            <a:ext cx="1044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3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463" y="4481513"/>
            <a:ext cx="1731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4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63" y="4640263"/>
            <a:ext cx="4968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/>
          </p:nvPr>
        </p:nvSpPr>
        <p:spPr>
          <a:xfrm>
            <a:off x="700088" y="292100"/>
            <a:ext cx="5659437" cy="941388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0000FF"/>
                </a:solidFill>
                <a:latin typeface="Georgia" pitchFamily="18" charset="0"/>
              </a:rPr>
              <a:t>Стратегия социально-экономического развития Ярославской области до 2025 года «10 точек роста»</a:t>
            </a:r>
          </a:p>
        </p:txBody>
      </p:sp>
      <p:pic>
        <p:nvPicPr>
          <p:cNvPr id="136194" name="Picture 6"/>
          <p:cNvPicPr>
            <a:picLocks noChangeAspect="1" noChangeArrowheads="1"/>
          </p:cNvPicPr>
          <p:nvPr/>
        </p:nvPicPr>
        <p:blipFill>
          <a:blip r:embed="rId2" cstate="email">
            <a:lum bright="30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525" y="1311275"/>
            <a:ext cx="31623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8150" y="1319213"/>
            <a:ext cx="1730375" cy="16319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Обеспечение доступности и повышение качества образования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Повышение доступности и качества медицинских услуг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000" dirty="0"/>
              <a:t>Развитие массового спорта и спорта высших достижений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268663"/>
            <a:ext cx="1730375" cy="14636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ru-RU" sz="1000" dirty="0"/>
              <a:t>Повышение инвестиционной привлекательности и улучшения делового климата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9"/>
              <a:defRPr/>
            </a:pPr>
            <a:r>
              <a:rPr lang="ru-RU" sz="1000" dirty="0"/>
              <a:t>Повышение эффективности работы и открытости органов власти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0825" y="1365250"/>
            <a:ext cx="1398588" cy="1476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4"/>
              <a:defRPr/>
            </a:pPr>
            <a:r>
              <a:rPr lang="ru-RU" sz="1000" dirty="0"/>
              <a:t>Обеспечение граждан качественным жильём</a:t>
            </a:r>
          </a:p>
          <a:p>
            <a:pPr marL="228600" indent="-228600">
              <a:buClr>
                <a:srgbClr val="C00000"/>
              </a:buClr>
              <a:buFont typeface="+mj-lt"/>
              <a:buAutoNum type="arabicPeriod" startAt="4"/>
              <a:defRPr/>
            </a:pPr>
            <a:r>
              <a:rPr lang="ru-RU" sz="1000" dirty="0"/>
              <a:t>Развитие общественного транспорта и транспортной инфраструктуры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0825" y="3089275"/>
            <a:ext cx="1487488" cy="706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промышленности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АПК</a:t>
            </a:r>
          </a:p>
          <a:p>
            <a:pPr marL="226800" indent="-226800">
              <a:buClr>
                <a:srgbClr val="C00000"/>
              </a:buClr>
              <a:buFont typeface="+mj-lt"/>
              <a:buAutoNum type="arabicPeriod" startAt="6"/>
              <a:defRPr/>
            </a:pPr>
            <a:r>
              <a:rPr lang="ru-RU" sz="1000" dirty="0"/>
              <a:t>Развитие туризма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9063" y="4121150"/>
            <a:ext cx="2181225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/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000" dirty="0"/>
              <a:t>Информирование населения</a:t>
            </a:r>
          </a:p>
        </p:txBody>
      </p:sp>
      <p:pic>
        <p:nvPicPr>
          <p:cNvPr id="13620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298450"/>
            <a:ext cx="48593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617538" y="4956175"/>
            <a:ext cx="5130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  <a:t>Региональная программа по учебному предмету «Технология»</a:t>
            </a:r>
            <a:b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1800" kern="0" dirty="0" smtClean="0">
                <a:solidFill>
                  <a:srgbClr val="0000FF"/>
                </a:solidFill>
                <a:latin typeface="Georgia" pitchFamily="18" charset="0"/>
              </a:rPr>
              <a:t>«Технологии отраслей профессиональной деятельности Ярославской области»</a:t>
            </a:r>
          </a:p>
        </p:txBody>
      </p:sp>
      <p:graphicFrame>
        <p:nvGraphicFramePr>
          <p:cNvPr id="14" name="Group 136"/>
          <p:cNvGraphicFramePr>
            <a:graphicFrameLocks noGrp="1"/>
          </p:cNvGraphicFramePr>
          <p:nvPr/>
        </p:nvGraphicFramePr>
        <p:xfrm>
          <a:off x="5848350" y="4094163"/>
          <a:ext cx="5964776" cy="2561864"/>
        </p:xfrm>
        <a:graphic>
          <a:graphicData uri="http://schemas.openxmlformats.org/drawingml/2006/table">
            <a:tbl>
              <a:tblPr/>
              <a:tblGrid>
                <a:gridCol w="3927021"/>
                <a:gridCol w="2037755"/>
              </a:tblGrid>
              <a:tr h="1633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производства и разделение труда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1. Технологии индустриального производства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2. Технологии социальной сферы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Наука.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Культура.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и нефтехимическая 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и пищевая промышленность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449263" algn="l"/>
                          <a:tab pos="9144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Энергетика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>
                          <a:tab pos="449263" algn="l"/>
                          <a:tab pos="914400" algn="l"/>
                        </a:tabLst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строительных материалов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обслуживания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и логистика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агропромышленного производства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ъект 4"/>
          <p:cNvSpPr>
            <a:spLocks noGrp="1"/>
          </p:cNvSpPr>
          <p:nvPr>
            <p:ph idx="4294967295"/>
          </p:nvPr>
        </p:nvSpPr>
        <p:spPr>
          <a:xfrm>
            <a:off x="1296988" y="469900"/>
            <a:ext cx="10279062" cy="35877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ru-RU" sz="2200" b="1" smtClean="0">
                <a:solidFill>
                  <a:srgbClr val="0000FF"/>
                </a:solidFill>
              </a:rPr>
              <a:t>КОНЦЕПЦИЯ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ru-RU" sz="1900" b="1" smtClean="0"/>
              <a:t>развития технологического образования в системе общего образования Российской Федерации </a:t>
            </a:r>
            <a:r>
              <a:rPr lang="ru-RU" sz="1900" smtClean="0"/>
              <a:t>(проект)</a:t>
            </a:r>
            <a:r>
              <a:rPr lang="en-US" sz="1900" smtClean="0"/>
              <a:t> – </a:t>
            </a:r>
            <a:r>
              <a:rPr lang="ru-RU" sz="1900" smtClean="0"/>
              <a:t>система взглядов на основные проблемы базовые принципы, цели, задачи и направления развития технологического образования школьников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1900" b="1" smtClean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200" b="1" smtClean="0">
                <a:solidFill>
                  <a:srgbClr val="0000FF"/>
                </a:solidFill>
              </a:rPr>
              <a:t>ФГОС ООО (новая редакция),   ПООП ООО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2200" b="1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200" b="1" smtClean="0">
                <a:solidFill>
                  <a:srgbClr val="0000FF"/>
                </a:solidFill>
                <a:cs typeface="Arial" charset="0"/>
              </a:rPr>
              <a:t>Стратегия социально-экономического развития ЯО до 2025 года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200" b="1" smtClean="0">
                <a:solidFill>
                  <a:srgbClr val="0000FF"/>
                </a:solidFill>
                <a:cs typeface="Arial" charset="0"/>
              </a:rPr>
              <a:t>(10 точек роста)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z="2200" b="1" smtClean="0">
              <a:solidFill>
                <a:srgbClr val="0000FF"/>
              </a:solidFill>
            </a:endParaRPr>
          </a:p>
        </p:txBody>
      </p:sp>
      <p:sp>
        <p:nvSpPr>
          <p:cNvPr id="137219" name="TextBox 27657"/>
          <p:cNvSpPr txBox="1">
            <a:spLocks noChangeArrowheads="1"/>
          </p:cNvSpPr>
          <p:nvPr/>
        </p:nvSpPr>
        <p:spPr bwMode="auto">
          <a:xfrm>
            <a:off x="1150938" y="4956175"/>
            <a:ext cx="10572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/>
              <a:t>Модернизация содержания, технологий, рабочих программ, образовательной среды, разработка технологической карты занятия </a:t>
            </a:r>
          </a:p>
          <a:p>
            <a:pPr marL="342900" indent="-342900"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/>
              <a:t>Деятельность</a:t>
            </a:r>
            <a:r>
              <a:rPr lang="ru-RU" sz="2000">
                <a:solidFill>
                  <a:srgbClr val="C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профессионального сообщества учителей технологии</a:t>
            </a:r>
          </a:p>
        </p:txBody>
      </p:sp>
      <p:grpSp>
        <p:nvGrpSpPr>
          <p:cNvPr id="137220" name="Группа 1"/>
          <p:cNvGrpSpPr>
            <a:grpSpLocks/>
          </p:cNvGrpSpPr>
          <p:nvPr/>
        </p:nvGrpSpPr>
        <p:grpSpPr bwMode="auto">
          <a:xfrm>
            <a:off x="1150938" y="3797300"/>
            <a:ext cx="10572750" cy="1014413"/>
            <a:chOff x="1150938" y="4305300"/>
            <a:chExt cx="10572750" cy="1014413"/>
          </a:xfrm>
        </p:grpSpPr>
        <p:sp>
          <p:nvSpPr>
            <p:cNvPr id="27656" name="Правая круглая скобка 27655"/>
            <p:cNvSpPr/>
            <p:nvPr/>
          </p:nvSpPr>
          <p:spPr>
            <a:xfrm rot="5400000">
              <a:off x="6219825" y="-763587"/>
              <a:ext cx="434975" cy="10572750"/>
            </a:xfrm>
            <a:prstGeom prst="rightBracket">
              <a:avLst>
                <a:gd name="adj" fmla="val 0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661" name="Стрелка вниз 27660"/>
            <p:cNvSpPr/>
            <p:nvPr/>
          </p:nvSpPr>
          <p:spPr>
            <a:xfrm>
              <a:off x="6105525" y="4740275"/>
              <a:ext cx="663575" cy="57943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Grp="1"/>
          </p:cNvSpPr>
          <p:nvPr>
            <p:ph type="title"/>
          </p:nvPr>
        </p:nvSpPr>
        <p:spPr>
          <a:xfrm>
            <a:off x="1230313" y="365125"/>
            <a:ext cx="10123487" cy="815975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ИТОГИ 2017 года</a:t>
            </a:r>
          </a:p>
        </p:txBody>
      </p:sp>
      <p:sp>
        <p:nvSpPr>
          <p:cNvPr id="160776" name="Rectangle 8"/>
          <p:cNvSpPr>
            <a:spLocks noGrp="1"/>
          </p:cNvSpPr>
          <p:nvPr>
            <p:ph type="body" sz="half" idx="1"/>
          </p:nvPr>
        </p:nvSpPr>
        <p:spPr>
          <a:xfrm>
            <a:off x="449036" y="1219200"/>
            <a:ext cx="5570764" cy="49577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  <a:buFont typeface="Georgia" pitchFamily="18" charset="0"/>
              <a:buNone/>
            </a:pPr>
            <a:r>
              <a:rPr lang="ru-RU" sz="1300" b="1" dirty="0" err="1" smtClean="0"/>
              <a:t>Вебинары</a:t>
            </a:r>
            <a:r>
              <a:rPr lang="ru-RU" sz="1300" b="1" dirty="0" smtClean="0"/>
              <a:t> (207)</a:t>
            </a:r>
            <a:endParaRPr lang="ru-RU" sz="1300" b="1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Старт-</a:t>
            </a:r>
            <a:r>
              <a:rPr lang="ru-RU" sz="1300" dirty="0" err="1"/>
              <a:t>вебинар</a:t>
            </a:r>
            <a:r>
              <a:rPr lang="ru-RU" sz="1300" dirty="0"/>
              <a:t> «Открытие работы РМО в 2017 году: конкурсы, проекты, рабочие группы, ассамблея»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Инновационная деятельность учителя технологии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Предметная область «Технология» как ресурс профессионального самоопределения школьников (содержание, формы, организация, механизмы взаимодействия с партнёрами)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Предмет «Технология» и образовательный туризм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Georgia" pitchFamily="18" charset="0"/>
              <a:buNone/>
            </a:pPr>
            <a:r>
              <a:rPr lang="ru-RU" sz="1300" b="1" dirty="0" smtClean="0"/>
              <a:t>Семинары (114)</a:t>
            </a:r>
            <a:endParaRPr lang="ru-RU" sz="1300" b="1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Концепция развития технологического образования в РФ и ее реализация в Ярославской области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Профессиональное развитие учителя как инструмент совершенствования качества технологического образования учащихся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Техническое творчество – необходимый компонент технологического образования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Профессиональная ориентация и профессиональная подготовка учащихся с </a:t>
            </a:r>
            <a:r>
              <a:rPr lang="ru-RU" sz="1300" dirty="0" smtClean="0"/>
              <a:t>ОВЗ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 smtClean="0"/>
              <a:t>Решение олимпиадных задач по технологии (</a:t>
            </a:r>
            <a:r>
              <a:rPr lang="ru-RU" sz="1300" dirty="0" err="1" smtClean="0"/>
              <a:t>Некоузский</a:t>
            </a:r>
            <a:r>
              <a:rPr lang="ru-RU" sz="1300" dirty="0" smtClean="0"/>
              <a:t> МР)</a:t>
            </a:r>
            <a:endParaRPr lang="ru-RU" sz="1300" dirty="0"/>
          </a:p>
          <a:p>
            <a:pPr>
              <a:lnSpc>
                <a:spcPct val="100000"/>
              </a:lnSpc>
              <a:spcBef>
                <a:spcPts val="100"/>
              </a:spcBef>
              <a:buFont typeface="Georgia" pitchFamily="18" charset="0"/>
              <a:buNone/>
            </a:pPr>
            <a:r>
              <a:rPr lang="ru-RU" sz="1300" b="1" dirty="0" smtClean="0"/>
              <a:t>Веб-консультации (38)</a:t>
            </a:r>
            <a:endParaRPr lang="ru-RU" sz="1300" b="1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Аттестация учителя технологии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Georgia" pitchFamily="18" charset="0"/>
              <a:buNone/>
            </a:pPr>
            <a:r>
              <a:rPr lang="ru-RU" sz="1300" b="1" dirty="0" smtClean="0"/>
              <a:t>Веб-совещания (21):</a:t>
            </a:r>
            <a:endParaRPr lang="ru-RU" sz="1300" b="1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/>
              <a:t>Подготовка Ассамблеи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300" dirty="0" smtClean="0"/>
              <a:t>Итоги Ассамблеи</a:t>
            </a:r>
            <a:endParaRPr lang="ru-RU" sz="1300" dirty="0"/>
          </a:p>
        </p:txBody>
      </p:sp>
      <p:sp>
        <p:nvSpPr>
          <p:cNvPr id="160777" name="Rectangle 9"/>
          <p:cNvSpPr>
            <a:spLocks noGrp="1"/>
          </p:cNvSpPr>
          <p:nvPr>
            <p:ph type="body" sz="half" idx="2"/>
          </p:nvPr>
        </p:nvSpPr>
        <p:spPr>
          <a:xfrm>
            <a:off x="9168492" y="1121230"/>
            <a:ext cx="2351315" cy="9116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/>
              <a:t>Общее </a:t>
            </a:r>
            <a:r>
              <a:rPr lang="ru-RU" sz="1600" dirty="0"/>
              <a:t>количество </a:t>
            </a:r>
            <a:r>
              <a:rPr lang="ru-RU" sz="1600" dirty="0" smtClean="0"/>
              <a:t>участников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380 человек</a:t>
            </a:r>
            <a:endParaRPr lang="ru-RU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653"/>
              </p:ext>
            </p:extLst>
          </p:nvPr>
        </p:nvGraphicFramePr>
        <p:xfrm>
          <a:off x="6474278" y="1164317"/>
          <a:ext cx="2547257" cy="50474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47257"/>
              </a:tblGrid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МУНИЦИПАЛЬНЫЕ РАЙОНЫ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hlinkClick r:id="rId3"/>
                        </a:rPr>
                        <a:t>г.Ярославль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4"/>
                        </a:rPr>
                        <a:t>г.Рыбинск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hlinkClick r:id="rId5"/>
                        </a:rPr>
                        <a:t>г.Переславль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-Залесский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6"/>
                        </a:rPr>
                        <a:t>Большесельский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7"/>
                        </a:rPr>
                        <a:t>Борисоглебский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8"/>
                        </a:rPr>
                        <a:t>Гаврилов-</a:t>
                      </a:r>
                      <a:r>
                        <a:rPr lang="ru-RU" sz="1600" u="sng" dirty="0" err="1">
                          <a:effectLst/>
                          <a:hlinkClick r:id="rId8"/>
                        </a:rPr>
                        <a:t>Ямский</a:t>
                      </a:r>
                      <a:r>
                        <a:rPr lang="ru-RU" sz="1600" u="sng" dirty="0">
                          <a:effectLst/>
                          <a:hlinkClick r:id="rId8"/>
                        </a:rPr>
                        <a:t> 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9"/>
                        </a:rPr>
                        <a:t>Даниловский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10"/>
                        </a:rPr>
                        <a:t>Любимский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err="1">
                          <a:effectLst/>
                          <a:hlinkClick r:id="rId11"/>
                        </a:rPr>
                        <a:t>Некоузский</a:t>
                      </a:r>
                      <a:r>
                        <a:rPr lang="ru-RU" sz="1600" u="sng" dirty="0">
                          <a:effectLst/>
                          <a:hlinkClick r:id="rId11"/>
                        </a:rPr>
                        <a:t> 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12"/>
                        </a:rPr>
                        <a:t>Первомайский 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13"/>
                        </a:rPr>
                        <a:t>Переславский 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14"/>
                        </a:rPr>
                        <a:t>Пошехонский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15"/>
                        </a:rPr>
                        <a:t>Ростовский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16"/>
                        </a:rPr>
                        <a:t>Рыбинский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17"/>
                        </a:rPr>
                        <a:t>Тутаевский 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18"/>
                        </a:rPr>
                        <a:t>Ярославский 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85002"/>
              </p:ext>
            </p:extLst>
          </p:nvPr>
        </p:nvGraphicFramePr>
        <p:xfrm>
          <a:off x="9234930" y="3777342"/>
          <a:ext cx="2393736" cy="18928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3736"/>
              </a:tblGrid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Не принимали участие!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+mj-lt"/>
                          <a:hlinkClick r:id="rId19"/>
                        </a:rPr>
                        <a:t>Брейтовский МР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+mj-lt"/>
                          <a:hlinkClick r:id="rId20"/>
                        </a:rPr>
                        <a:t>Мышкинский МР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+mj-lt"/>
                          <a:hlinkClick r:id="rId21"/>
                        </a:rPr>
                        <a:t>Некрасовский МР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effectLst/>
                          <a:latin typeface="+mj-lt"/>
                          <a:hlinkClick r:id="rId22"/>
                        </a:rPr>
                        <a:t>Угличский</a:t>
                      </a:r>
                      <a:r>
                        <a:rPr lang="ru-RU" sz="1800" u="sng" dirty="0">
                          <a:effectLst/>
                          <a:latin typeface="+mj-lt"/>
                          <a:hlinkClick r:id="rId22"/>
                        </a:rPr>
                        <a:t> МР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171" marR="571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5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Тема Office">
  <a:themeElements>
    <a:clrScheme name="2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Тема Office">
  <a:themeElements>
    <a:clrScheme name="1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Тема Office">
      <a:majorFont>
        <a:latin typeface="Calibri Ligh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8_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Другая 4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1673</Words>
  <Application>Microsoft Office PowerPoint</Application>
  <PresentationFormat>Произвольный</PresentationFormat>
  <Paragraphs>273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Тема Office</vt:lpstr>
      <vt:lpstr>2_Тема Office</vt:lpstr>
      <vt:lpstr>5_Тема Office</vt:lpstr>
      <vt:lpstr>4_Тема Office</vt:lpstr>
      <vt:lpstr>9_Тема Office</vt:lpstr>
      <vt:lpstr>7_Тема Office</vt:lpstr>
      <vt:lpstr>8_Тема Office</vt:lpstr>
      <vt:lpstr>Презентация PowerPoint</vt:lpstr>
      <vt:lpstr>Концепция развития технологического образования в системе общего образования Российской Федерации (проект)</vt:lpstr>
      <vt:lpstr>Концепция развития технологического образования в системе общего образования Российской Федерации (проект). Направления реализации</vt:lpstr>
      <vt:lpstr>Концепция развития технологического образования в системе общего образования Российской Федерации (проект). Направление - Подготовка кадров </vt:lpstr>
      <vt:lpstr>ФГОС ООО</vt:lpstr>
      <vt:lpstr>ФГОС ООО (новая редакция) (проект)</vt:lpstr>
      <vt:lpstr>Стратегия социально-экономического развития Ярославской области до 2025 года «10 точек роста»</vt:lpstr>
      <vt:lpstr>Презентация PowerPoint</vt:lpstr>
      <vt:lpstr>ИТОГИ 2017 года</vt:lpstr>
      <vt:lpstr>ИТОГИ 2017 года</vt:lpstr>
      <vt:lpstr>Распространение опыт работы РМО</vt:lpstr>
      <vt:lpstr>ПРОЕКТЫ</vt:lpstr>
      <vt:lpstr>Презентация PowerPoint</vt:lpstr>
      <vt:lpstr>Совет РМО 2017</vt:lpstr>
      <vt:lpstr>Презентация PowerPoint</vt:lpstr>
      <vt:lpstr>Наши точки роста (планы по развитию ТОШ в Ярославской области)</vt:lpstr>
      <vt:lpstr>ВАШИ ПРЕДЛОЖЕНИЯ 2018 год</vt:lpstr>
      <vt:lpstr>ВАШИ ПРЕДЛОЖЕНИЯ 2018 год</vt:lpstr>
      <vt:lpstr>Благодарим за работу и взаимодействие!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Наталья Николаевна Новикова</cp:lastModifiedBy>
  <cp:revision>165</cp:revision>
  <cp:lastPrinted>2017-05-19T07:21:14Z</cp:lastPrinted>
  <dcterms:created xsi:type="dcterms:W3CDTF">2017-01-12T11:53:49Z</dcterms:created>
  <dcterms:modified xsi:type="dcterms:W3CDTF">2017-12-15T13:11:34Z</dcterms:modified>
  <cp:contentStatus/>
</cp:coreProperties>
</file>