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74" r:id="rId2"/>
    <p:sldId id="273" r:id="rId3"/>
    <p:sldId id="276" r:id="rId4"/>
    <p:sldId id="278" r:id="rId5"/>
    <p:sldId id="277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14" d="100"/>
          <a:sy n="114" d="100"/>
        </p:scale>
        <p:origin x="-126" y="18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CDD679-DDC4-4EF6-91B1-8AF04F3777FA}" type="datetimeFigureOut">
              <a:rPr lang="ru-RU" smtClean="0"/>
              <a:pPr/>
              <a:t>14.12.2017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869C45-DC7D-4E1E-A84B-4551809AC78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816316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6F9641-3510-45D5-A4C8-1FFFBE23B43F}" type="datetimeFigureOut">
              <a:rPr lang="ru-RU" smtClean="0"/>
              <a:pPr/>
              <a:t>14.12.2017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1B6845-BD6E-4088-A9AD-18881E8D023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568814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1B6845-BD6E-4088-A9AD-18881E8D0237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685280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nnn\Documents\Data\_Сайт ИРО\____на сайт 2017\конф-12-14.12.2017\0001(1)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27384"/>
            <a:ext cx="9144000" cy="6885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D1751-415D-47E6-8493-91A985B8F0E3}" type="datetimeFigureOut">
              <a:rPr lang="ru-RU" smtClean="0"/>
              <a:pPr/>
              <a:t>14.12.2017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C2C1B-C547-4E41-BDD3-B7FE0352A07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extBox 7"/>
          <p:cNvSpPr txBox="1"/>
          <p:nvPr userDrawn="1"/>
        </p:nvSpPr>
        <p:spPr>
          <a:xfrm>
            <a:off x="2519772" y="6264573"/>
            <a:ext cx="41044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/>
              <a:t>12–14 декабря 2017 года</a:t>
            </a:r>
            <a:br>
              <a:rPr lang="ru-RU" sz="1600" dirty="0" smtClean="0"/>
            </a:br>
            <a:r>
              <a:rPr lang="ru-RU" sz="1600" dirty="0" smtClean="0"/>
              <a:t>Ярославль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xmlns="" val="3275255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D1751-415D-47E6-8493-91A985B8F0E3}" type="datetimeFigureOut">
              <a:rPr lang="ru-RU" smtClean="0"/>
              <a:pPr/>
              <a:t>14.12.2017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C2C1B-C547-4E41-BDD3-B7FE0352A07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235782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D1751-415D-47E6-8493-91A985B8F0E3}" type="datetimeFigureOut">
              <a:rPr lang="ru-RU" smtClean="0"/>
              <a:pPr/>
              <a:t>14.12.2017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C2C1B-C547-4E41-BDD3-B7FE0352A07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126163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430" cy="13255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628560" y="1825560"/>
            <a:ext cx="7886430" cy="43513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  <p:extLst>
      <p:ext uri="{BB962C8B-B14F-4D97-AF65-F5344CB8AC3E}">
        <p14:creationId xmlns:p14="http://schemas.microsoft.com/office/powerpoint/2010/main" xmlns="" val="33833624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nnn\Documents\Data\_Сайт ИРО\____на сайт 2017\конф-12-14.12.2017\0001(1)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27384"/>
            <a:ext cx="9144000" cy="6885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370527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D1751-415D-47E6-8493-91A985B8F0E3}" type="datetimeFigureOut">
              <a:rPr lang="ru-RU" smtClean="0"/>
              <a:pPr/>
              <a:t>14.12.2017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C2C1B-C547-4E41-BDD3-B7FE0352A07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extBox 7"/>
          <p:cNvSpPr txBox="1"/>
          <p:nvPr userDrawn="1"/>
        </p:nvSpPr>
        <p:spPr>
          <a:xfrm>
            <a:off x="14102" y="1497558"/>
            <a:ext cx="63580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1" dirty="0"/>
              <a:t>Межрегиональная научно-практическая конференция</a:t>
            </a:r>
            <a:br>
              <a:rPr lang="ru-RU" b="1" i="1" dirty="0"/>
            </a:br>
            <a:r>
              <a:rPr lang="ru-RU" b="1" i="1" dirty="0" smtClean="0"/>
              <a:t>«</a:t>
            </a:r>
            <a:r>
              <a:rPr lang="ru-RU" b="1" i="1" dirty="0"/>
              <a:t>Актуальные вопросы развития образования </a:t>
            </a:r>
            <a:endParaRPr lang="ru-RU" b="1" i="1" dirty="0" smtClean="0"/>
          </a:p>
          <a:p>
            <a:pPr algn="ctr"/>
            <a:r>
              <a:rPr lang="ru-RU" b="1" i="1" dirty="0" smtClean="0"/>
              <a:t>в </a:t>
            </a:r>
            <a:r>
              <a:rPr lang="ru-RU" b="1" i="1" dirty="0"/>
              <a:t>Ярославской области: </a:t>
            </a:r>
            <a:r>
              <a:rPr lang="ru-RU" b="1" i="1" dirty="0" smtClean="0"/>
              <a:t>итоги </a:t>
            </a:r>
            <a:r>
              <a:rPr lang="ru-RU" b="1" i="1" dirty="0"/>
              <a:t>2017 года</a:t>
            </a:r>
            <a:r>
              <a:rPr lang="ru-RU" b="1" i="1" dirty="0" smtClean="0"/>
              <a:t>»</a:t>
            </a:r>
            <a:endParaRPr lang="ru-RU" b="1" dirty="0"/>
          </a:p>
        </p:txBody>
      </p:sp>
      <p:sp>
        <p:nvSpPr>
          <p:cNvPr id="9" name="TextBox 8"/>
          <p:cNvSpPr txBox="1"/>
          <p:nvPr userDrawn="1"/>
        </p:nvSpPr>
        <p:spPr>
          <a:xfrm>
            <a:off x="2519772" y="6264573"/>
            <a:ext cx="41044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/>
              <a:t>12–14 декабря 2017 года</a:t>
            </a:r>
            <a:br>
              <a:rPr lang="ru-RU" sz="1600" dirty="0" smtClean="0"/>
            </a:br>
            <a:r>
              <a:rPr lang="ru-RU" sz="1600" dirty="0" smtClean="0"/>
              <a:t>Ярославль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xmlns="" val="8433044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D1751-415D-47E6-8493-91A985B8F0E3}" type="datetimeFigureOut">
              <a:rPr lang="ru-RU" smtClean="0"/>
              <a:pPr/>
              <a:t>14.12.2017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C2C1B-C547-4E41-BDD3-B7FE0352A07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938161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D1751-415D-47E6-8493-91A985B8F0E3}" type="datetimeFigureOut">
              <a:rPr lang="ru-RU" smtClean="0"/>
              <a:pPr/>
              <a:t>14.12.2017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C2C1B-C547-4E41-BDD3-B7FE0352A07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075153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D1751-415D-47E6-8493-91A985B8F0E3}" type="datetimeFigureOut">
              <a:rPr lang="ru-RU" smtClean="0"/>
              <a:pPr/>
              <a:t>14.12.2017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C2C1B-C547-4E41-BDD3-B7FE0352A07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24471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D1751-415D-47E6-8493-91A985B8F0E3}" type="datetimeFigureOut">
              <a:rPr lang="ru-RU" smtClean="0"/>
              <a:pPr/>
              <a:t>14.12.2017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C2C1B-C547-4E41-BDD3-B7FE0352A07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010873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D1751-415D-47E6-8493-91A985B8F0E3}" type="datetimeFigureOut">
              <a:rPr lang="ru-RU" smtClean="0"/>
              <a:pPr/>
              <a:t>14.12.2017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C2C1B-C547-4E41-BDD3-B7FE0352A07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612921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D1751-415D-47E6-8493-91A985B8F0E3}" type="datetimeFigureOut">
              <a:rPr lang="ru-RU" smtClean="0"/>
              <a:pPr/>
              <a:t>14.12.2017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C2C1B-C547-4E41-BDD3-B7FE0352A07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581482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D1751-415D-47E6-8493-91A985B8F0E3}" type="datetimeFigureOut">
              <a:rPr lang="ru-RU" smtClean="0"/>
              <a:pPr/>
              <a:t>14.12.2017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C2C1B-C547-4E41-BDD3-B7FE0352A07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414684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nnn\Documents\Data\_Сайт ИРО\____на сайт 2017\конф-12-14.12.2017\0001(1).jpg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27384"/>
            <a:ext cx="9144000" cy="6885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BD1751-415D-47E6-8493-91A985B8F0E3}" type="datetimeFigureOut">
              <a:rPr lang="ru-RU" smtClean="0"/>
              <a:pPr/>
              <a:t>14.12.2017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CC2C1B-C547-4E41-BDD3-B7FE0352A07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extBox 7"/>
          <p:cNvSpPr txBox="1"/>
          <p:nvPr userDrawn="1"/>
        </p:nvSpPr>
        <p:spPr>
          <a:xfrm>
            <a:off x="2519772" y="6264573"/>
            <a:ext cx="41044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/>
              <a:t>12–14 декабря 2017 года</a:t>
            </a:r>
            <a:br>
              <a:rPr lang="ru-RU" sz="1600" dirty="0" smtClean="0"/>
            </a:br>
            <a:r>
              <a:rPr lang="ru-RU" sz="1600" dirty="0" smtClean="0"/>
              <a:t>Ярославль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xmlns="" val="4237087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98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504" y="2924944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200" b="1" dirty="0"/>
              <a:t>Малое пленарное заседание №</a:t>
            </a:r>
            <a:r>
              <a:rPr lang="ru-RU" sz="3200" b="1" dirty="0" smtClean="0"/>
              <a:t>3</a:t>
            </a:r>
            <a:r>
              <a:rPr lang="ru-RU" sz="3200" dirty="0" smtClean="0"/>
              <a:t> </a:t>
            </a:r>
            <a:r>
              <a:rPr lang="ru-RU" sz="3200" dirty="0"/>
              <a:t/>
            </a:r>
            <a:br>
              <a:rPr lang="ru-RU" sz="3200" dirty="0"/>
            </a:br>
            <a:r>
              <a:rPr lang="ru-RU" sz="3200" b="1" dirty="0"/>
              <a:t>«Развитие кадрового потенциала региональной системы образования»</a:t>
            </a:r>
            <a:r>
              <a:rPr lang="ru-RU" sz="3200" dirty="0"/>
              <a:t/>
            </a:r>
            <a:br>
              <a:rPr lang="ru-RU" sz="3200" dirty="0"/>
            </a:br>
            <a:endParaRPr lang="ru-RU" sz="31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87624" y="4509120"/>
            <a:ext cx="6400800" cy="1489720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Модераторы:</a:t>
            </a:r>
          </a:p>
          <a:p>
            <a:r>
              <a:rPr lang="ru-RU" dirty="0">
                <a:solidFill>
                  <a:schemeClr val="tx1"/>
                </a:solidFill>
              </a:rPr>
              <a:t>А.Н. Гудков, </a:t>
            </a:r>
            <a:r>
              <a:rPr lang="ru-RU" dirty="0" smtClean="0">
                <a:solidFill>
                  <a:schemeClr val="tx1"/>
                </a:solidFill>
              </a:rPr>
              <a:t>А.В</a:t>
            </a:r>
            <a:r>
              <a:rPr lang="ru-RU" dirty="0">
                <a:solidFill>
                  <a:schemeClr val="tx1"/>
                </a:solidFill>
              </a:rPr>
              <a:t>. Золотарева, Г.А. Уланова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4102" y="1497558"/>
            <a:ext cx="63580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1" dirty="0"/>
              <a:t>Межрегиональная научно-практическая конференция</a:t>
            </a:r>
            <a:br>
              <a:rPr lang="ru-RU" b="1" i="1" dirty="0"/>
            </a:br>
            <a:r>
              <a:rPr lang="ru-RU" b="1" i="1" dirty="0" smtClean="0"/>
              <a:t>«</a:t>
            </a:r>
            <a:r>
              <a:rPr lang="ru-RU" b="1" i="1" dirty="0"/>
              <a:t>Актуальные вопросы развития образования </a:t>
            </a:r>
            <a:endParaRPr lang="ru-RU" b="1" i="1" dirty="0" smtClean="0"/>
          </a:p>
          <a:p>
            <a:pPr algn="ctr"/>
            <a:r>
              <a:rPr lang="ru-RU" b="1" i="1" dirty="0" smtClean="0"/>
              <a:t>в </a:t>
            </a:r>
            <a:r>
              <a:rPr lang="ru-RU" b="1" i="1" dirty="0"/>
              <a:t>Ярославской области: </a:t>
            </a:r>
            <a:r>
              <a:rPr lang="ru-RU" b="1" i="1" dirty="0" smtClean="0"/>
              <a:t>итоги </a:t>
            </a:r>
            <a:r>
              <a:rPr lang="ru-RU" b="1" i="1" dirty="0"/>
              <a:t>2017 года</a:t>
            </a:r>
            <a:r>
              <a:rPr lang="ru-RU" b="1" i="1" dirty="0" smtClean="0"/>
              <a:t>»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xmlns="" val="35183947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nnn\Documents\Data\_Сайт ИРО\____на сайт 2017\конф-12-14.12.2017\0001(1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27384"/>
            <a:ext cx="9144000" cy="6885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2420888"/>
            <a:ext cx="8579296" cy="3633269"/>
          </a:xfrm>
        </p:spPr>
        <p:txBody>
          <a:bodyPr/>
          <a:lstStyle/>
          <a:p>
            <a:r>
              <a:rPr lang="ru-RU" dirty="0" smtClean="0"/>
              <a:t>Приняли участие:</a:t>
            </a:r>
          </a:p>
          <a:p>
            <a:pPr lvl="1"/>
            <a:r>
              <a:rPr lang="en-US" dirty="0" smtClean="0"/>
              <a:t>28 </a:t>
            </a:r>
            <a:r>
              <a:rPr lang="ru-RU" dirty="0" smtClean="0"/>
              <a:t>человек</a:t>
            </a:r>
          </a:p>
          <a:p>
            <a:pPr lvl="1"/>
            <a:r>
              <a:rPr lang="ru-RU" dirty="0" smtClean="0"/>
              <a:t>28 чел. из </a:t>
            </a:r>
            <a:r>
              <a:rPr lang="ru-RU" dirty="0" smtClean="0"/>
              <a:t>Ярославской области</a:t>
            </a:r>
          </a:p>
          <a:p>
            <a:r>
              <a:rPr lang="ru-RU" dirty="0" smtClean="0"/>
              <a:t>Выступили с сообщениями:</a:t>
            </a:r>
            <a:endParaRPr lang="ru-RU" dirty="0"/>
          </a:p>
          <a:p>
            <a:pPr lvl="1"/>
            <a:r>
              <a:rPr lang="ru-RU" dirty="0" smtClean="0"/>
              <a:t>6 человек (и 1 выступление сняли из-за перерасхода времени)</a:t>
            </a:r>
            <a:endParaRPr lang="ru-RU" dirty="0"/>
          </a:p>
          <a:p>
            <a:pPr marL="457200" lvl="1" indent="0">
              <a:buNone/>
            </a:pPr>
            <a:endParaRPr lang="ru-RU" dirty="0"/>
          </a:p>
          <a:p>
            <a:pPr marL="457200" lvl="1" indent="0">
              <a:buNone/>
            </a:pP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2519772" y="6264573"/>
            <a:ext cx="41044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/>
              <a:t>12–14 декабря 2017 года</a:t>
            </a:r>
            <a:br>
              <a:rPr lang="ru-RU" sz="1600" dirty="0" smtClean="0"/>
            </a:br>
            <a:r>
              <a:rPr lang="ru-RU" sz="1600" dirty="0" smtClean="0"/>
              <a:t>Ярославль</a:t>
            </a:r>
            <a:endParaRPr lang="ru-RU" sz="1600" dirty="0"/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0" y="1052736"/>
            <a:ext cx="6624228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b="1" dirty="0"/>
              <a:t>Малое пленарное заседание №3</a:t>
            </a:r>
            <a:r>
              <a:rPr lang="ru-RU" sz="2800" dirty="0"/>
              <a:t> </a:t>
            </a:r>
            <a:br>
              <a:rPr lang="ru-RU" sz="2800" dirty="0"/>
            </a:br>
            <a:r>
              <a:rPr lang="ru-RU" sz="2800" b="1" dirty="0"/>
              <a:t>«Развитие кадрового потенциала региональной системы образования»</a:t>
            </a:r>
            <a:r>
              <a:rPr lang="ru-RU" sz="2800" dirty="0"/>
              <a:t/>
            </a:r>
            <a:br>
              <a:rPr lang="ru-RU" sz="2800" dirty="0"/>
            </a:b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xmlns="" val="2625939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nnn\Documents\Data\_Сайт ИРО\____на сайт 2017\конф-12-14.12.2017\0001(1)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36036"/>
            <a:ext cx="9144000" cy="6885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2420888"/>
            <a:ext cx="8579296" cy="3843685"/>
          </a:xfrm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r>
              <a:rPr lang="en-US" sz="5600" dirty="0" smtClean="0"/>
              <a:t>    </a:t>
            </a:r>
            <a:r>
              <a:rPr lang="ru-RU" sz="5600" dirty="0" smtClean="0"/>
              <a:t>Обсуждали вопросы:</a:t>
            </a:r>
          </a:p>
          <a:p>
            <a:pPr>
              <a:lnSpc>
                <a:spcPct val="120000"/>
              </a:lnSpc>
              <a:defRPr/>
            </a:pPr>
            <a:r>
              <a:rPr lang="ru-RU" sz="4800" dirty="0"/>
              <a:t>О реализации  </a:t>
            </a:r>
            <a:r>
              <a:rPr lang="ru-RU" sz="4800" dirty="0" smtClean="0"/>
              <a:t>проекта «</a:t>
            </a:r>
            <a:r>
              <a:rPr lang="ru-RU" sz="4800" dirty="0"/>
              <a:t>Развитие кадрового потенциала системы образования Ярославской области» 2014 – 2017 </a:t>
            </a:r>
          </a:p>
          <a:p>
            <a:pPr>
              <a:lnSpc>
                <a:spcPct val="120000"/>
              </a:lnSpc>
            </a:pPr>
            <a:r>
              <a:rPr lang="ru-RU" sz="4800" dirty="0" smtClean="0"/>
              <a:t>Профессионализация </a:t>
            </a:r>
            <a:r>
              <a:rPr lang="ru-RU" sz="4800" dirty="0"/>
              <a:t>кадров как условие развития муниципальной системы образования</a:t>
            </a:r>
          </a:p>
          <a:p>
            <a:pPr>
              <a:lnSpc>
                <a:spcPct val="120000"/>
              </a:lnSpc>
            </a:pPr>
            <a:r>
              <a:rPr lang="ru-RU" sz="4800" dirty="0" smtClean="0"/>
              <a:t>Итоги </a:t>
            </a:r>
            <a:r>
              <a:rPr lang="ru-RU" sz="4800" dirty="0"/>
              <a:t>реализации муниципальной программы развития кадрового потенциала </a:t>
            </a:r>
          </a:p>
          <a:p>
            <a:pPr>
              <a:lnSpc>
                <a:spcPct val="120000"/>
              </a:lnSpc>
            </a:pPr>
            <a:r>
              <a:rPr lang="ru-RU" sz="4800" dirty="0" smtClean="0"/>
              <a:t>Создание </a:t>
            </a:r>
            <a:r>
              <a:rPr lang="ru-RU" sz="4800" dirty="0"/>
              <a:t>эффективных моделей повышения квалификации работников образования на региональном уровне </a:t>
            </a:r>
          </a:p>
          <a:p>
            <a:pPr>
              <a:lnSpc>
                <a:spcPct val="120000"/>
              </a:lnSpc>
            </a:pPr>
            <a:r>
              <a:rPr lang="ru-RU" sz="4800" dirty="0" smtClean="0"/>
              <a:t>Обновление </a:t>
            </a:r>
            <a:r>
              <a:rPr lang="ru-RU" sz="4800" dirty="0"/>
              <a:t>содержания ППК для руководителей ОО как условие профессионализации педагогических кадров региона </a:t>
            </a:r>
          </a:p>
          <a:p>
            <a:pPr>
              <a:lnSpc>
                <a:spcPct val="120000"/>
              </a:lnSpc>
            </a:pPr>
            <a:r>
              <a:rPr lang="ru-RU" sz="4800" dirty="0" smtClean="0"/>
              <a:t>Аттестация </a:t>
            </a:r>
            <a:r>
              <a:rPr lang="ru-RU" sz="4800" dirty="0"/>
              <a:t>педагогических работников как механизм повышения профессионального роста </a:t>
            </a:r>
          </a:p>
          <a:p>
            <a:pPr>
              <a:lnSpc>
                <a:spcPct val="120000"/>
              </a:lnSpc>
            </a:pPr>
            <a:r>
              <a:rPr lang="ru-RU" sz="4800" dirty="0" smtClean="0"/>
              <a:t>Эффективный </a:t>
            </a:r>
            <a:r>
              <a:rPr lang="ru-RU" sz="4800" dirty="0"/>
              <a:t>контракт как вектор инновационного развития образовательной организации </a:t>
            </a:r>
          </a:p>
          <a:p>
            <a:pPr>
              <a:lnSpc>
                <a:spcPct val="120000"/>
              </a:lnSpc>
            </a:pPr>
            <a:r>
              <a:rPr lang="ru-RU" sz="4800" dirty="0" smtClean="0"/>
              <a:t>Развитие </a:t>
            </a:r>
            <a:r>
              <a:rPr lang="ru-RU" sz="4800" dirty="0"/>
              <a:t>профессиональных сообществ в Ярославской области </a:t>
            </a:r>
          </a:p>
          <a:p>
            <a:pPr marL="457200" lvl="1" indent="0">
              <a:buNone/>
            </a:pPr>
            <a:endParaRPr lang="ru-RU" sz="4800" dirty="0"/>
          </a:p>
        </p:txBody>
      </p:sp>
      <p:sp>
        <p:nvSpPr>
          <p:cNvPr id="6" name="TextBox 5"/>
          <p:cNvSpPr txBox="1"/>
          <p:nvPr/>
        </p:nvSpPr>
        <p:spPr>
          <a:xfrm>
            <a:off x="2519772" y="6264573"/>
            <a:ext cx="41044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/>
              <a:t>12–14 декабря 2017 года</a:t>
            </a:r>
            <a:br>
              <a:rPr lang="ru-RU" sz="1600" dirty="0" smtClean="0"/>
            </a:br>
            <a:r>
              <a:rPr lang="ru-RU" sz="1600" dirty="0" smtClean="0"/>
              <a:t>Ярославль</a:t>
            </a:r>
            <a:endParaRPr lang="ru-RU" sz="1600" dirty="0"/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0" y="1052736"/>
            <a:ext cx="6624228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b="1" dirty="0"/>
              <a:t>Малое пленарное заседание №3</a:t>
            </a:r>
            <a:r>
              <a:rPr lang="ru-RU" sz="2800" dirty="0"/>
              <a:t> </a:t>
            </a:r>
            <a:br>
              <a:rPr lang="ru-RU" sz="2800" dirty="0"/>
            </a:br>
            <a:r>
              <a:rPr lang="ru-RU" sz="2800" b="1" dirty="0"/>
              <a:t>«Развитие кадрового потенциала региональной системы образования»</a:t>
            </a:r>
            <a:r>
              <a:rPr lang="ru-RU" sz="2800" dirty="0"/>
              <a:t/>
            </a:r>
            <a:br>
              <a:rPr lang="ru-RU" sz="2800" dirty="0"/>
            </a:b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xmlns="" val="3322660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nnn\Documents\Data\_Сайт ИРО\____на сайт 2017\конф-12-14.12.2017\0001(1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27384"/>
            <a:ext cx="9144000" cy="6885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2420888"/>
            <a:ext cx="8579296" cy="3633269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1900" dirty="0" smtClean="0"/>
              <a:t>            </a:t>
            </a:r>
            <a:r>
              <a:rPr lang="ru-RU" sz="1900" dirty="0" smtClean="0"/>
              <a:t>Выявили проблемы:</a:t>
            </a:r>
          </a:p>
          <a:p>
            <a:pPr lvl="1"/>
            <a:r>
              <a:rPr lang="ru-RU" sz="1900" dirty="0" smtClean="0"/>
              <a:t>Недостаточно эффективная работа </a:t>
            </a:r>
            <a:r>
              <a:rPr lang="ru-RU" sz="1900" dirty="0" smtClean="0"/>
              <a:t>на муниципальном и региональном уровнях по использованию потенциала  педагогов-победителей профессиональных конкурсов разного </a:t>
            </a:r>
            <a:r>
              <a:rPr lang="ru-RU" sz="1900" dirty="0" smtClean="0"/>
              <a:t>уровня приводит к «затуханию» энтузиазма победителей и снижению их профессиональной активности</a:t>
            </a:r>
            <a:endParaRPr lang="ru-RU" sz="1900" dirty="0" smtClean="0"/>
          </a:p>
          <a:p>
            <a:pPr lvl="1"/>
            <a:r>
              <a:rPr lang="ru-RU" sz="1900" dirty="0" smtClean="0"/>
              <a:t>Недостаточная мотивация </a:t>
            </a:r>
            <a:r>
              <a:rPr lang="ru-RU" sz="1900" dirty="0" smtClean="0"/>
              <a:t>административных команд </a:t>
            </a:r>
            <a:r>
              <a:rPr lang="ru-RU" sz="1900" dirty="0" smtClean="0"/>
              <a:t>на постоянное </a:t>
            </a:r>
            <a:r>
              <a:rPr lang="ru-RU" sz="1900" dirty="0" smtClean="0"/>
              <a:t>повышение квалификации и поддержание достойного профессионального </a:t>
            </a:r>
            <a:r>
              <a:rPr lang="ru-RU" sz="1900" dirty="0" smtClean="0"/>
              <a:t>уровня </a:t>
            </a:r>
            <a:r>
              <a:rPr lang="ru-RU" sz="1900" dirty="0" smtClean="0"/>
              <a:t>и </a:t>
            </a:r>
            <a:r>
              <a:rPr lang="ru-RU" sz="1900" dirty="0" smtClean="0"/>
              <a:t>слабая информированность педагогов о курсах и программах ПК приводит </a:t>
            </a:r>
            <a:r>
              <a:rPr lang="ru-RU" sz="1900" dirty="0" smtClean="0"/>
              <a:t>к искажению информации о запросе на курсы повышения квалификации </a:t>
            </a:r>
            <a:r>
              <a:rPr lang="ru-RU" sz="1900" dirty="0" smtClean="0"/>
              <a:t>и формальному </a:t>
            </a:r>
            <a:r>
              <a:rPr lang="ru-RU" sz="1900" dirty="0" smtClean="0"/>
              <a:t>характеру заказа ППК.</a:t>
            </a:r>
            <a:endParaRPr lang="ru-RU" sz="1900" dirty="0" smtClean="0"/>
          </a:p>
          <a:p>
            <a:pPr lvl="1"/>
            <a:r>
              <a:rPr lang="ru-RU" sz="1900" dirty="0" smtClean="0"/>
              <a:t>Эффективный контракт имеет помимо позитивных эффектов и «</a:t>
            </a:r>
            <a:r>
              <a:rPr lang="ru-RU" sz="1900" dirty="0" smtClean="0"/>
              <a:t>о</a:t>
            </a:r>
            <a:r>
              <a:rPr lang="ru-RU" sz="1900" dirty="0" smtClean="0"/>
              <a:t>братную» сторону – </a:t>
            </a:r>
            <a:r>
              <a:rPr lang="ru-RU" sz="1900" dirty="0" err="1" smtClean="0"/>
              <a:t>демотивацию</a:t>
            </a:r>
            <a:r>
              <a:rPr lang="ru-RU" sz="1900" dirty="0" smtClean="0"/>
              <a:t> педагогов и побочный эффект «привыкания» к постоянной доплате и нежеланию работать «не за баллы».</a:t>
            </a:r>
            <a:endParaRPr lang="ru-RU" sz="1900" dirty="0" smtClean="0"/>
          </a:p>
          <a:p>
            <a:pPr lvl="1"/>
            <a:r>
              <a:rPr lang="ru-RU" sz="1900" dirty="0" smtClean="0"/>
              <a:t>Работа с педагогами по разъяснению процедуры аттестации на уровне образовательной </a:t>
            </a:r>
            <a:r>
              <a:rPr lang="ru-RU" sz="1900" dirty="0" smtClean="0"/>
              <a:t>организации ведется недостаточно эффективно, что вызывает нежелание педагогов повышать категорию и страх перед процедурой аттестации</a:t>
            </a:r>
            <a:endParaRPr lang="ru-RU" sz="1900" dirty="0" smtClean="0"/>
          </a:p>
          <a:p>
            <a:pPr lvl="1"/>
            <a:endParaRPr lang="ru-RU" sz="1900" dirty="0"/>
          </a:p>
          <a:p>
            <a:pPr marL="457200" lvl="1" indent="0">
              <a:buNone/>
            </a:pP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2519772" y="6264573"/>
            <a:ext cx="41044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/>
              <a:t>12–14 декабря 2017 года</a:t>
            </a:r>
            <a:br>
              <a:rPr lang="ru-RU" sz="1600" dirty="0" smtClean="0"/>
            </a:br>
            <a:r>
              <a:rPr lang="ru-RU" sz="1600" dirty="0" smtClean="0"/>
              <a:t>Ярославль</a:t>
            </a:r>
            <a:endParaRPr lang="ru-RU" sz="1600" dirty="0"/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0" y="1052736"/>
            <a:ext cx="6624228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b="1" dirty="0"/>
              <a:t>Малое пленарное заседание №3</a:t>
            </a:r>
            <a:r>
              <a:rPr lang="ru-RU" sz="2800" dirty="0"/>
              <a:t> </a:t>
            </a:r>
            <a:br>
              <a:rPr lang="ru-RU" sz="2800" dirty="0"/>
            </a:br>
            <a:r>
              <a:rPr lang="ru-RU" sz="2800" b="1" dirty="0"/>
              <a:t>«Развитие кадрового потенциала региональной системы образования»</a:t>
            </a:r>
            <a:r>
              <a:rPr lang="ru-RU" sz="2800" dirty="0"/>
              <a:t/>
            </a:r>
            <a:br>
              <a:rPr lang="ru-RU" sz="2800" dirty="0"/>
            </a:b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xmlns="" val="3998015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nnn\Documents\Data\_Сайт ИРО\____на сайт 2017\конф-12-14.12.2017\0001(1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27384"/>
            <a:ext cx="9144000" cy="6885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2420888"/>
            <a:ext cx="8579296" cy="3633269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Поступили предложения:</a:t>
            </a:r>
          </a:p>
          <a:p>
            <a:pPr lvl="1"/>
            <a:r>
              <a:rPr lang="ru-RU" dirty="0" smtClean="0"/>
              <a:t>Необходимо широкое </a:t>
            </a:r>
            <a:r>
              <a:rPr lang="ru-RU" dirty="0" smtClean="0"/>
              <a:t>внедрение в практику работы ИРО «модульных» вариантов программ повышения </a:t>
            </a:r>
            <a:r>
              <a:rPr lang="ru-RU" dirty="0"/>
              <a:t>квалификации работников </a:t>
            </a:r>
            <a:r>
              <a:rPr lang="ru-RU" dirty="0" smtClean="0"/>
              <a:t>образования</a:t>
            </a:r>
          </a:p>
          <a:p>
            <a:pPr lvl="1"/>
            <a:r>
              <a:rPr lang="ru-RU" dirty="0" smtClean="0"/>
              <a:t>Необходимо развитие вариантов и моделей </a:t>
            </a:r>
            <a:r>
              <a:rPr lang="ru-RU" dirty="0" smtClean="0"/>
              <a:t>внутрифирменного обучения </a:t>
            </a:r>
            <a:r>
              <a:rPr lang="ru-RU" dirty="0" smtClean="0"/>
              <a:t>в ОО</a:t>
            </a:r>
          </a:p>
          <a:p>
            <a:pPr lvl="1"/>
            <a:r>
              <a:rPr lang="ru-RU" dirty="0" smtClean="0"/>
              <a:t>Нужно срочно создавать модульные программы ППК с преимущественным объемом </a:t>
            </a:r>
            <a:r>
              <a:rPr lang="ru-RU" dirty="0" err="1" smtClean="0"/>
              <a:t>стажировочных</a:t>
            </a:r>
            <a:r>
              <a:rPr lang="ru-RU" dirty="0" smtClean="0"/>
              <a:t> часов</a:t>
            </a:r>
          </a:p>
          <a:p>
            <a:pPr lvl="1"/>
            <a:r>
              <a:rPr lang="ru-RU" dirty="0" smtClean="0"/>
              <a:t>Важно срочно разработать критерии и показатели оценки качества деятельности педагогов (совместно – ИРО и </a:t>
            </a:r>
            <a:r>
              <a:rPr lang="ru-RU" dirty="0" err="1" smtClean="0"/>
              <a:t>ЦОиККО</a:t>
            </a:r>
            <a:r>
              <a:rPr lang="ru-RU" dirty="0" smtClean="0"/>
              <a:t>)</a:t>
            </a:r>
          </a:p>
          <a:p>
            <a:pPr lvl="1"/>
            <a:r>
              <a:rPr lang="ru-RU" dirty="0" smtClean="0"/>
              <a:t>Важно выстроить взаимодействие на всех уровнях и связках ИРО –ЯГПУ - муниципальные ММС (в т.ч. </a:t>
            </a:r>
            <a:r>
              <a:rPr lang="ru-RU" smtClean="0"/>
              <a:t>ИОЦ, ГЦРО) </a:t>
            </a:r>
            <a:r>
              <a:rPr lang="ru-RU" dirty="0" smtClean="0"/>
              <a:t>- Муниципальные органы управления образованием – </a:t>
            </a:r>
            <a:r>
              <a:rPr lang="ru-RU" dirty="0" err="1" smtClean="0"/>
              <a:t>ЦОиККО</a:t>
            </a:r>
            <a:r>
              <a:rPr lang="ru-RU" dirty="0" smtClean="0"/>
              <a:t> - ДО ЯО)</a:t>
            </a:r>
            <a:endParaRPr lang="ru-RU" dirty="0"/>
          </a:p>
          <a:p>
            <a:pPr lvl="1"/>
            <a:endParaRPr lang="ru-RU" dirty="0" smtClean="0"/>
          </a:p>
          <a:p>
            <a:pPr marL="457200" lvl="1" indent="0">
              <a:buNone/>
            </a:pP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2519772" y="6264573"/>
            <a:ext cx="41044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/>
              <a:t>12–14 декабря 2017 года</a:t>
            </a:r>
            <a:br>
              <a:rPr lang="ru-RU" sz="1600" dirty="0" smtClean="0"/>
            </a:br>
            <a:r>
              <a:rPr lang="ru-RU" sz="1600" dirty="0" smtClean="0"/>
              <a:t>Ярославль</a:t>
            </a:r>
            <a:endParaRPr lang="ru-RU" sz="1600" dirty="0"/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0" y="1052736"/>
            <a:ext cx="6624228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b="1" dirty="0"/>
              <a:t>Малое пленарное заседание №3</a:t>
            </a:r>
            <a:r>
              <a:rPr lang="ru-RU" sz="2800" dirty="0"/>
              <a:t> </a:t>
            </a:r>
            <a:br>
              <a:rPr lang="ru-RU" sz="2800" dirty="0"/>
            </a:br>
            <a:r>
              <a:rPr lang="ru-RU" sz="2800" b="1" dirty="0"/>
              <a:t>«Развитие кадрового потенциала региональной системы образования»</a:t>
            </a:r>
            <a:r>
              <a:rPr lang="ru-RU" sz="2800" dirty="0"/>
              <a:t/>
            </a:r>
            <a:br>
              <a:rPr lang="ru-RU" sz="2800" dirty="0"/>
            </a:b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xmlns="" val="144549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227</TotalTime>
  <Words>373</Words>
  <Application>Microsoft Office PowerPoint</Application>
  <PresentationFormat>Экран (4:3)</PresentationFormat>
  <Paragraphs>39</Paragraphs>
  <Slides>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 Малое пленарное заседание №3  «Развитие кадрового потенциала региональной системы образования» </vt:lpstr>
      <vt:lpstr>Слайд 2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Межрегиональная научно-практическая конференция «Актуальные вопросы развития образования в Ярославской области: итоги 2017 года»  12–14 декабря 2017 года</dc:title>
  <dc:creator>Наталья Николаевна Новикова</dc:creator>
  <cp:lastModifiedBy>Константинова ВГ</cp:lastModifiedBy>
  <cp:revision>51</cp:revision>
  <cp:lastPrinted>2017-12-08T11:25:20Z</cp:lastPrinted>
  <dcterms:created xsi:type="dcterms:W3CDTF">2017-12-08T10:56:11Z</dcterms:created>
  <dcterms:modified xsi:type="dcterms:W3CDTF">2017-12-14T18:51:50Z</dcterms:modified>
</cp:coreProperties>
</file>