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64" r:id="rId4"/>
    <p:sldId id="265" r:id="rId5"/>
    <p:sldId id="266" r:id="rId6"/>
    <p:sldId id="269" r:id="rId7"/>
    <p:sldId id="270" r:id="rId8"/>
    <p:sldId id="271" r:id="rId9"/>
    <p:sldId id="272" r:id="rId10"/>
    <p:sldId id="273" r:id="rId11"/>
    <p:sldId id="286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Рисунок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Рисунок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6" name="Рисунок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34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17.9.20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2AD73B8-845F-45F8-AAD2-65C5C6FDC230}" type="slidenum">
              <a:rPr lang="ru-RU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17.9.20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30595C7B-74A1-4AFD-B384-F6875291BDBC}" type="slidenum">
              <a:rPr lang="ru-RU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000000"/>
                </a:solidFill>
                <a:latin typeface="Calibri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8B8B8B"/>
                </a:solidFill>
                <a:latin typeface="Calibri"/>
              </a:rPr>
              <a:t>17.9.20</a:t>
            </a:r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7212CAD-CC09-4496-AC88-D4E3795948E0}" type="slidenum">
              <a:rPr lang="ru-RU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685800" y="764640"/>
            <a:ext cx="7772040" cy="26640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C00000"/>
                </a:solidFill>
                <a:latin typeface="Calibri"/>
              </a:rPr>
              <a:t>Формирование функциональной грамотности на уроках 
русского языка 
в начальной школе</a:t>
            </a:r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3636000" y="4725000"/>
            <a:ext cx="4136040" cy="91332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>
                <a:solidFill>
                  <a:srgbClr val="554E44"/>
                </a:solidFill>
                <a:latin typeface="Calibri"/>
              </a:rPr>
              <a:t>Любовь Алексеевна Гусева, </a:t>
            </a:r>
            <a:endParaRPr/>
          </a:p>
          <a:p>
            <a:pPr algn="r">
              <a:lnSpc>
                <a:spcPct val="100000"/>
              </a:lnSpc>
            </a:pPr>
            <a:r>
              <a:rPr lang="ru-RU">
                <a:solidFill>
                  <a:srgbClr val="554E44"/>
                </a:solidFill>
                <a:latin typeface="Calibri"/>
              </a:rPr>
              <a:t>доцент кафедры начального образования </a:t>
            </a:r>
            <a:endParaRPr/>
          </a:p>
          <a:p>
            <a:pPr algn="r">
              <a:lnSpc>
                <a:spcPct val="100000"/>
              </a:lnSpc>
            </a:pPr>
            <a:r>
              <a:rPr lang="ru-RU">
                <a:solidFill>
                  <a:srgbClr val="554E44"/>
                </a:solidFill>
                <a:latin typeface="Calibri"/>
              </a:rPr>
              <a:t>ГАУ ДПО ЯО ИРО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 b="1" i="1" dirty="0">
                <a:solidFill>
                  <a:srgbClr val="803400"/>
                </a:solidFill>
                <a:latin typeface="Calibri"/>
              </a:rPr>
              <a:t>«</a:t>
            </a:r>
            <a:r>
              <a:rPr lang="ru-RU" sz="2400" b="1" i="1" dirty="0" err="1">
                <a:solidFill>
                  <a:srgbClr val="803400"/>
                </a:solidFill>
                <a:latin typeface="Calibri"/>
              </a:rPr>
              <a:t>Самодиктант</a:t>
            </a:r>
            <a:r>
              <a:rPr lang="ru-RU" sz="2400" b="1" i="1" dirty="0">
                <a:solidFill>
                  <a:srgbClr val="803400"/>
                </a:solidFill>
                <a:latin typeface="Calibri"/>
              </a:rPr>
              <a:t>» – диктант по памяти
(словарный или текстовый)</a:t>
            </a:r>
            <a:endParaRPr dirty="0"/>
          </a:p>
        </p:txBody>
      </p:sp>
      <p:sp>
        <p:nvSpPr>
          <p:cNvPr id="168" name="CustomShape 2"/>
          <p:cNvSpPr/>
          <p:nvPr/>
        </p:nvSpPr>
        <p:spPr>
          <a:xfrm>
            <a:off x="755576" y="1556792"/>
            <a:ext cx="7704856" cy="4392488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Выучи стихотворение наизусть (дома или на уроке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),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solidFill>
                  <a:srgbClr val="000000"/>
                </a:solidFill>
                <a:latin typeface="Calibri"/>
              </a:rPr>
              <a:t>запиши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его по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памяти.</a:t>
            </a:r>
            <a:r>
              <a:rPr lang="ru-RU" dirty="0"/>
              <a:t>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Главное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, следи за грамотностью.</a:t>
            </a:r>
            <a:endParaRPr dirty="0"/>
          </a:p>
          <a:p>
            <a:pPr marL="720000">
              <a:lnSpc>
                <a:spcPct val="100000"/>
              </a:lnSpc>
            </a:pPr>
            <a:r>
              <a:rPr lang="ru-RU" sz="1400" i="1" dirty="0">
                <a:solidFill>
                  <a:srgbClr val="000000"/>
                </a:solidFill>
                <a:latin typeface="Calibri"/>
              </a:rPr>
              <a:t>Пример:</a:t>
            </a:r>
            <a:endParaRPr sz="1400" dirty="0"/>
          </a:p>
          <a:p>
            <a:pPr marL="1332000">
              <a:lnSpc>
                <a:spcPct val="100000"/>
              </a:lnSpc>
              <a:spcAft>
                <a:spcPts val="600"/>
              </a:spcAft>
            </a:pPr>
            <a:r>
              <a:rPr lang="ru-RU" sz="1400" dirty="0">
                <a:solidFill>
                  <a:srgbClr val="000000"/>
                </a:solidFill>
                <a:latin typeface="Calibri"/>
              </a:rPr>
              <a:t>Батюшки!
Глобус
Попал под автобус!
Смялся в лепешку
Новехонький глобус!
Многое
Наша Земля повидала,
Но не </a:t>
            </a:r>
            <a:r>
              <a:rPr lang="ru-RU" sz="1400" dirty="0" err="1">
                <a:solidFill>
                  <a:srgbClr val="000000"/>
                </a:solidFill>
                <a:latin typeface="Calibri"/>
              </a:rPr>
              <a:t>видала</a:t>
            </a:r>
            <a:r>
              <a:rPr lang="ru-RU" sz="1400" dirty="0">
                <a:solidFill>
                  <a:srgbClr val="000000"/>
                </a:solidFill>
                <a:latin typeface="Calibri"/>
              </a:rPr>
              <a:t>
Такого скандала!</a:t>
            </a:r>
            <a:endParaRPr sz="1400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Запомни слова (3-7 слов), запиши по памяти, проверь по образцу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(слова могут быть из словарика в учебнике; из «конвертика с ошибками»).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i="1" dirty="0" smtClean="0">
                <a:solidFill>
                  <a:srgbClr val="803400"/>
                </a:solidFill>
                <a:latin typeface="Calibri"/>
              </a:rPr>
              <a:t>Самопроверка</a:t>
            </a:r>
            <a:endParaRPr dirty="0"/>
          </a:p>
        </p:txBody>
      </p:sp>
      <p:sp>
        <p:nvSpPr>
          <p:cNvPr id="170" name="CustomShape 2"/>
          <p:cNvSpPr/>
          <p:nvPr/>
        </p:nvSpPr>
        <p:spPr>
          <a:xfrm>
            <a:off x="611560" y="2492896"/>
            <a:ext cx="8250268" cy="288017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сравни с  образцом, найди различия (развивает зрительное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внимание,</a:t>
            </a: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                                                                                              умение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видеть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написанное;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 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   учитель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проверяет выборочно; ставит пятерки тем, кто исправил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все ошибки).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«задай вопрос» (проверяя написанное, можешь задать вопрос «как пишется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    слово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?»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дежурный помощник учителя (проверяет диктанты всего класса и получает оценку за качество проверки)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i="1" dirty="0">
                <a:solidFill>
                  <a:srgbClr val="FF0000"/>
                </a:solidFill>
                <a:latin typeface="Calibri"/>
              </a:rPr>
              <a:t>Языковые факты</a:t>
            </a:r>
            <a:endParaRPr dirty="0"/>
          </a:p>
        </p:txBody>
      </p:sp>
      <p:sp>
        <p:nvSpPr>
          <p:cNvPr id="172" name="CustomShape 2"/>
          <p:cNvSpPr/>
          <p:nvPr/>
        </p:nvSpPr>
        <p:spPr>
          <a:xfrm>
            <a:off x="4356000" y="1917000"/>
            <a:ext cx="4248000" cy="364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«В каждом слове – бездна пространства»</a:t>
            </a:r>
            <a:endParaRPr dirty="0"/>
          </a:p>
        </p:txBody>
      </p:sp>
      <p:sp>
        <p:nvSpPr>
          <p:cNvPr id="173" name="CustomShape 3"/>
          <p:cNvSpPr/>
          <p:nvPr/>
        </p:nvSpPr>
        <p:spPr>
          <a:xfrm>
            <a:off x="2026800" y="2637000"/>
            <a:ext cx="5209496" cy="821880"/>
          </a:xfrm>
          <a:prstGeom prst="rect">
            <a:avLst/>
          </a:prstGeom>
          <a:solidFill>
            <a:srgbClr val="EFFFC1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Calibri"/>
              </a:rPr>
              <a:t>Почему </a:t>
            </a:r>
            <a:r>
              <a:rPr lang="ru-RU" sz="2400" i="1" dirty="0">
                <a:solidFill>
                  <a:srgbClr val="000000"/>
                </a:solidFill>
                <a:latin typeface="Calibri"/>
              </a:rPr>
              <a:t>ЖИ/ШИ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 пишется через </a:t>
            </a:r>
            <a:r>
              <a:rPr lang="ru-RU" sz="2400" i="1" dirty="0">
                <a:solidFill>
                  <a:srgbClr val="000000"/>
                </a:solidFill>
                <a:latin typeface="Calibri"/>
              </a:rPr>
              <a:t>И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Calibri"/>
              </a:rPr>
              <a:t>Почему существует такое правило?</a:t>
            </a:r>
            <a:endParaRPr dirty="0"/>
          </a:p>
        </p:txBody>
      </p:sp>
      <p:sp>
        <p:nvSpPr>
          <p:cNvPr id="174" name="CustomShape 4"/>
          <p:cNvSpPr/>
          <p:nvPr/>
        </p:nvSpPr>
        <p:spPr>
          <a:xfrm>
            <a:off x="3585960" y="3861000"/>
            <a:ext cx="4514432" cy="639000"/>
          </a:xfrm>
          <a:prstGeom prst="rect">
            <a:avLst/>
          </a:prstGeom>
          <a:solidFill>
            <a:srgbClr val="D0FF44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Что общего у </a:t>
            </a:r>
            <a:r>
              <a:rPr lang="ru-RU" i="1" dirty="0">
                <a:solidFill>
                  <a:srgbClr val="000000"/>
                </a:solidFill>
                <a:latin typeface="Calibri"/>
              </a:rPr>
              <a:t>гиппопотама и ипподрома?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Как к ним относится Ипполит?</a:t>
            </a:r>
            <a:endParaRPr dirty="0"/>
          </a:p>
        </p:txBody>
      </p:sp>
      <p:sp>
        <p:nvSpPr>
          <p:cNvPr id="175" name="CustomShape 5"/>
          <p:cNvSpPr/>
          <p:nvPr/>
        </p:nvSpPr>
        <p:spPr>
          <a:xfrm>
            <a:off x="3707904" y="4945206"/>
            <a:ext cx="4978536" cy="395280"/>
          </a:xfrm>
          <a:prstGeom prst="rect">
            <a:avLst/>
          </a:prstGeom>
          <a:solidFill>
            <a:srgbClr val="AAEA2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000000"/>
                </a:solidFill>
                <a:latin typeface="Calibri"/>
              </a:rPr>
              <a:t>Кто главнее – существительное или глагол?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rgbClr val="FF0000"/>
                </a:solidFill>
                <a:latin typeface="Calibri"/>
              </a:rPr>
              <a:t>ЖИ - ШИ</a:t>
            </a:r>
            <a:endParaRPr dirty="0"/>
          </a:p>
        </p:txBody>
      </p:sp>
      <p:sp>
        <p:nvSpPr>
          <p:cNvPr id="177" name="CustomShape 2"/>
          <p:cNvSpPr/>
          <p:nvPr/>
        </p:nvSpPr>
        <p:spPr>
          <a:xfrm>
            <a:off x="755576" y="1628800"/>
            <a:ext cx="7906323" cy="1656184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Правило необходимо, если есть </a:t>
            </a:r>
            <a:r>
              <a:rPr lang="ru-RU" b="1" u="sng" dirty="0">
                <a:solidFill>
                  <a:srgbClr val="000000"/>
                </a:solidFill>
                <a:latin typeface="Calibri"/>
              </a:rPr>
              <a:t>выбор действий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: какую букву писать?</a:t>
            </a:r>
            <a:endParaRPr dirty="0"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Есть выбор И – Ы, потому что эти согласные всегда твердые 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                                                                                                 (для ТЫ/ТИ правила нет).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3) Буква И чаще встречается и дольше живет в языке.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*** Когда-то (в древнерусском языке) все шипящие были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мягкими            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орфографическое правило – это память языка, память о прошлом.</a:t>
            </a:r>
            <a:endParaRPr dirty="0"/>
          </a:p>
        </p:txBody>
      </p:sp>
      <p:sp>
        <p:nvSpPr>
          <p:cNvPr id="179" name="CustomShape 4"/>
          <p:cNvSpPr/>
          <p:nvPr/>
        </p:nvSpPr>
        <p:spPr>
          <a:xfrm>
            <a:off x="395536" y="3365080"/>
            <a:ext cx="3600400" cy="3762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А.М.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Пешковский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 о правилах языка: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396290"/>
            <a:ext cx="1728192" cy="29546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861048"/>
            <a:ext cx="4464496" cy="2511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dirty="0">
                <a:solidFill>
                  <a:srgbClr val="FF0000"/>
                </a:solidFill>
                <a:latin typeface="Calibri"/>
              </a:rPr>
              <a:t>О </a:t>
            </a:r>
            <a:r>
              <a:rPr lang="ru-RU" sz="4400" i="1" dirty="0">
                <a:solidFill>
                  <a:srgbClr val="FF0000"/>
                </a:solidFill>
                <a:latin typeface="Calibri"/>
              </a:rPr>
              <a:t>гиппопотаме</a:t>
            </a:r>
            <a:endParaRPr dirty="0"/>
          </a:p>
        </p:txBody>
      </p:sp>
      <p:sp>
        <p:nvSpPr>
          <p:cNvPr id="181" name="CustomShape 2"/>
          <p:cNvSpPr/>
          <p:nvPr/>
        </p:nvSpPr>
        <p:spPr>
          <a:xfrm>
            <a:off x="1403648" y="2410389"/>
            <a:ext cx="2646704" cy="913320"/>
          </a:xfrm>
          <a:prstGeom prst="rect">
            <a:avLst/>
          </a:prstGeom>
          <a:solidFill>
            <a:srgbClr val="F4FCE4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Вот и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Гиппо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, вот и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Попо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 err="1">
                <a:solidFill>
                  <a:srgbClr val="000000"/>
                </a:solidFill>
                <a:latin typeface="Calibri"/>
              </a:rPr>
              <a:t>Гиппо-попо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Гиппо-попо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!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Вот идёт Гиппопотам.</a:t>
            </a:r>
            <a:endParaRPr dirty="0"/>
          </a:p>
        </p:txBody>
      </p:sp>
      <p:sp>
        <p:nvSpPr>
          <p:cNvPr id="182" name="CustomShape 3"/>
          <p:cNvSpPr/>
          <p:nvPr/>
        </p:nvSpPr>
        <p:spPr>
          <a:xfrm>
            <a:off x="5508104" y="2410389"/>
            <a:ext cx="2554312" cy="1187640"/>
          </a:xfrm>
          <a:prstGeom prst="rect">
            <a:avLst/>
          </a:prstGeom>
          <a:solidFill>
            <a:srgbClr val="94C600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Вдруг откуда-то шакал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На кобыле прискакал: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«Вот вам телеграмма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От Гиппопотама!»</a:t>
            </a:r>
            <a:endParaRPr dirty="0"/>
          </a:p>
        </p:txBody>
      </p:sp>
      <p:sp>
        <p:nvSpPr>
          <p:cNvPr id="183" name="CustomShape 4"/>
          <p:cNvSpPr/>
          <p:nvPr/>
        </p:nvSpPr>
        <p:spPr>
          <a:xfrm>
            <a:off x="3176188" y="4293096"/>
            <a:ext cx="2791264" cy="1461960"/>
          </a:xfrm>
          <a:prstGeom prst="rect">
            <a:avLst/>
          </a:prstGeom>
          <a:solidFill>
            <a:srgbClr val="AAEA25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«Мы живём на Занзибаре,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В Калахари и Сахаре,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На горе Фернандо-По,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Где гуляет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Гиппопо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По широкой Лимпопо».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i="1" dirty="0">
                <a:solidFill>
                  <a:srgbClr val="0070C0"/>
                </a:solidFill>
                <a:latin typeface="Calibri"/>
              </a:rPr>
              <a:t>Существительное или глагол?</a:t>
            </a:r>
            <a:endParaRPr dirty="0"/>
          </a:p>
        </p:txBody>
      </p:sp>
      <p:sp>
        <p:nvSpPr>
          <p:cNvPr id="185" name="CustomShape 2"/>
          <p:cNvSpPr/>
          <p:nvPr/>
        </p:nvSpPr>
        <p:spPr>
          <a:xfrm>
            <a:off x="1333394" y="1772816"/>
            <a:ext cx="3073860" cy="913320"/>
          </a:xfrm>
          <a:prstGeom prst="rect">
            <a:avLst/>
          </a:prstGeom>
          <a:solidFill>
            <a:srgbClr val="FFE1CC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Расскажи историю колобка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- только существительными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 - только глаголами</a:t>
            </a:r>
            <a:endParaRPr dirty="0"/>
          </a:p>
        </p:txBody>
      </p:sp>
      <p:sp>
        <p:nvSpPr>
          <p:cNvPr id="186" name="CustomShape 3"/>
          <p:cNvSpPr/>
          <p:nvPr/>
        </p:nvSpPr>
        <p:spPr>
          <a:xfrm>
            <a:off x="611640" y="3429000"/>
            <a:ext cx="8136720" cy="639000"/>
          </a:xfrm>
          <a:prstGeom prst="rect">
            <a:avLst/>
          </a:prstGeom>
          <a:solidFill>
            <a:srgbClr val="EDE1D6"/>
          </a:soli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Рассказ о путешествии колобка по дорожке и встрече колобка с зайцем, волком,</a:t>
            </a:r>
            <a:endParaRPr/>
          </a:p>
          <a:p>
            <a:pPr>
              <a:lnSpc>
                <a:spcPct val="100000"/>
              </a:lnSpc>
            </a:pPr>
            <a:r>
              <a:rPr lang="ru-RU">
                <a:solidFill>
                  <a:srgbClr val="000000"/>
                </a:solidFill>
                <a:latin typeface="Calibri"/>
              </a:rPr>
              <a:t>медведем и лисой.</a:t>
            </a:r>
            <a:endParaRPr/>
          </a:p>
        </p:txBody>
      </p:sp>
      <p:sp>
        <p:nvSpPr>
          <p:cNvPr id="187" name="CustomShape 4"/>
          <p:cNvSpPr/>
          <p:nvPr/>
        </p:nvSpPr>
        <p:spPr>
          <a:xfrm>
            <a:off x="1337760" y="5157192"/>
            <a:ext cx="6912664" cy="364680"/>
          </a:xfrm>
          <a:prstGeom prst="rect">
            <a:avLst/>
          </a:prstGeom>
          <a:solidFill>
            <a:srgbClr val="EFFFC1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Если существительное может всё – можно ли обойтись без глагола?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835696" y="4293096"/>
            <a:ext cx="6048672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ru-RU" dirty="0" smtClean="0"/>
              <a:t>Лежал-лежал, упал и покатился, поговорил, </a:t>
            </a:r>
            <a:r>
              <a:rPr lang="ru-RU" dirty="0" err="1" smtClean="0"/>
              <a:t>поубегал</a:t>
            </a:r>
            <a:r>
              <a:rPr lang="ru-RU" dirty="0" smtClean="0"/>
              <a:t>,</a:t>
            </a:r>
          </a:p>
          <a:p>
            <a:r>
              <a:rPr lang="ru-RU" dirty="0" smtClean="0"/>
              <a:t>и съели!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12479" y="2910681"/>
            <a:ext cx="220483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Что лучше звучит?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i="1" dirty="0">
                <a:solidFill>
                  <a:srgbClr val="FF0000"/>
                </a:solidFill>
                <a:latin typeface="Calibri"/>
              </a:rPr>
              <a:t>О словах</a:t>
            </a:r>
            <a:endParaRPr dirty="0"/>
          </a:p>
        </p:txBody>
      </p:sp>
      <p:sp>
        <p:nvSpPr>
          <p:cNvPr id="189" name="CustomShape 2"/>
          <p:cNvSpPr/>
          <p:nvPr/>
        </p:nvSpPr>
        <p:spPr>
          <a:xfrm>
            <a:off x="2880720" y="1772640"/>
            <a:ext cx="5723728" cy="577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i="1" dirty="0">
                <a:solidFill>
                  <a:srgbClr val="000000"/>
                </a:solidFill>
                <a:latin typeface="Calibri"/>
              </a:rPr>
              <a:t>Сколько слов в русском языке?</a:t>
            </a:r>
            <a:endParaRPr dirty="0"/>
          </a:p>
        </p:txBody>
      </p:sp>
      <p:sp>
        <p:nvSpPr>
          <p:cNvPr id="190" name="CustomShape 3"/>
          <p:cNvSpPr/>
          <p:nvPr/>
        </p:nvSpPr>
        <p:spPr>
          <a:xfrm>
            <a:off x="1115616" y="4797000"/>
            <a:ext cx="7488832" cy="76068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4400" dirty="0">
                <a:solidFill>
                  <a:srgbClr val="000000"/>
                </a:solidFill>
                <a:latin typeface="Calibri"/>
              </a:rPr>
              <a:t>Какое из слов самое важное?</a:t>
            </a:r>
            <a:endParaRPr dirty="0"/>
          </a:p>
        </p:txBody>
      </p:sp>
      <p:sp>
        <p:nvSpPr>
          <p:cNvPr id="191" name="CustomShape 4"/>
          <p:cNvSpPr/>
          <p:nvPr/>
        </p:nvSpPr>
        <p:spPr>
          <a:xfrm>
            <a:off x="1475656" y="2637000"/>
            <a:ext cx="3240360" cy="36468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Каких местоимений больше?</a:t>
            </a:r>
            <a:endParaRPr dirty="0"/>
          </a:p>
        </p:txBody>
      </p:sp>
      <p:sp>
        <p:nvSpPr>
          <p:cNvPr id="192" name="CustomShape 5"/>
          <p:cNvSpPr/>
          <p:nvPr/>
        </p:nvSpPr>
        <p:spPr>
          <a:xfrm>
            <a:off x="3563888" y="3357000"/>
            <a:ext cx="4752528" cy="6390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Какой знак поставить между выражениями: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b="1" i="1" dirty="0" smtClean="0">
                <a:solidFill>
                  <a:srgbClr val="000000"/>
                </a:solidFill>
                <a:latin typeface="Calibri"/>
              </a:rPr>
              <a:t>две перчатки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= / &gt; / &lt; </a:t>
            </a:r>
            <a:r>
              <a:rPr lang="ru-RU" b="1" i="1" dirty="0">
                <a:solidFill>
                  <a:srgbClr val="000000"/>
                </a:solidFill>
                <a:latin typeface="Calibri"/>
              </a:rPr>
              <a:t>двое перчаток 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395640" y="26064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i="1" dirty="0">
                <a:solidFill>
                  <a:srgbClr val="FF0000"/>
                </a:solidFill>
                <a:latin typeface="Calibri"/>
              </a:rPr>
              <a:t>Имя твое</a:t>
            </a:r>
            <a:endParaRPr dirty="0"/>
          </a:p>
        </p:txBody>
      </p:sp>
      <p:sp>
        <p:nvSpPr>
          <p:cNvPr id="194" name="CustomShape 2"/>
          <p:cNvSpPr/>
          <p:nvPr/>
        </p:nvSpPr>
        <p:spPr>
          <a:xfrm>
            <a:off x="3419872" y="3645024"/>
            <a:ext cx="5328592" cy="2775264"/>
          </a:xfrm>
          <a:prstGeom prst="rect">
            <a:avLst/>
          </a:prstGeom>
          <a:solidFill>
            <a:srgbClr val="F4FCE4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dirty="0">
                <a:solidFill>
                  <a:srgbClr val="0070C0"/>
                </a:solidFill>
                <a:latin typeface="Calibri"/>
              </a:rPr>
              <a:t>Формы работы с именем собственным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Рассказ о своем имени.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Расскажи о своем знаменитом тезке.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Почему автор назвал героев именно так?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Придумываем имена для героев своей сказки.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Пишем письмо, поздравление - </a:t>
            </a:r>
            <a:r>
              <a:rPr lang="ru-RU" b="1" i="1" dirty="0">
                <a:solidFill>
                  <a:srgbClr val="000000"/>
                </a:solidFill>
                <a:latin typeface="Calibri"/>
              </a:rPr>
              <a:t>кому?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Подписываем свою работу – </a:t>
            </a:r>
            <a:r>
              <a:rPr lang="ru-RU" b="1" i="1" dirty="0">
                <a:solidFill>
                  <a:srgbClr val="000000"/>
                </a:solidFill>
                <a:latin typeface="Calibri"/>
              </a:rPr>
              <a:t>как?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Разговариваем по телефону – с чего начинаем?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(Большая буква! Обособление обращений).</a:t>
            </a:r>
            <a:endParaRPr dirty="0"/>
          </a:p>
        </p:txBody>
      </p:sp>
      <p:sp>
        <p:nvSpPr>
          <p:cNvPr id="195" name="CustomShape 3"/>
          <p:cNvSpPr/>
          <p:nvPr/>
        </p:nvSpPr>
        <p:spPr>
          <a:xfrm>
            <a:off x="683568" y="1844824"/>
            <a:ext cx="8064896" cy="1678136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Все слова «выстраиваются» вокруг говорящего: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нравится – мне; далеко – от меня; трудно или легко – мне…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b="1" u="sng" dirty="0">
                <a:solidFill>
                  <a:srgbClr val="000000"/>
                </a:solidFill>
                <a:latin typeface="Calibri"/>
              </a:rPr>
              <a:t>Язык эгоцентричен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: отражает точку зрения говорящего, его взгляд на мир.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Поэтому в центре системы языка находятся слова, 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обозначающие человека говорящего.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lIns="0" tIns="0" rIns="0" bIns="0" anchor="ctr"/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правилах и </a:t>
            </a: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принципах</a:t>
            </a:r>
            <a:endParaRPr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102" y="1556792"/>
            <a:ext cx="2529918" cy="43924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31" y="2420888"/>
            <a:ext cx="5374291" cy="3444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i="1">
                <a:solidFill>
                  <a:srgbClr val="0070C0"/>
                </a:solidFill>
                <a:latin typeface="Calibri"/>
              </a:rPr>
              <a:t>Спасибо за внимание</a:t>
            </a:r>
            <a:endParaRPr/>
          </a:p>
        </p:txBody>
      </p:sp>
      <p:sp>
        <p:nvSpPr>
          <p:cNvPr id="198" name="TextShape 2"/>
          <p:cNvSpPr txBox="1"/>
          <p:nvPr/>
        </p:nvSpPr>
        <p:spPr>
          <a:xfrm>
            <a:off x="3564000" y="4797000"/>
            <a:ext cx="5000400" cy="9104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ru-RU" sz="3200">
                <a:solidFill>
                  <a:srgbClr val="002060"/>
                </a:solidFill>
                <a:latin typeface="Calibri"/>
              </a:rPr>
              <a:t>Любовь Алексеевна Гусева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>
                <a:solidFill>
                  <a:srgbClr val="C00000"/>
                </a:solidFill>
                <a:latin typeface="Calibri"/>
              </a:rPr>
              <a:t>ЮНЕСКО - 1957 год</a:t>
            </a:r>
            <a:endParaRPr/>
          </a:p>
        </p:txBody>
      </p:sp>
      <p:sp>
        <p:nvSpPr>
          <p:cNvPr id="147" name="CustomShape 2"/>
          <p:cNvSpPr/>
          <p:nvPr/>
        </p:nvSpPr>
        <p:spPr>
          <a:xfrm>
            <a:off x="683568" y="1989000"/>
            <a:ext cx="8002872" cy="331220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Calibri"/>
              </a:rPr>
              <a:t>Термин «функциональная грамотность» введен ЮНЕСКО в 1957 году: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Calibri"/>
              </a:rPr>
              <a:t>«совокупность умений читать и писать для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использования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повседневной жизни и удовлетворения житейских проблем».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Calibri"/>
              </a:rPr>
              <a:t>Применялся в основном ко взрослому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населению,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которое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нуждалось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в</a:t>
            </a:r>
            <a:r>
              <a:rPr lang="ru-RU" dirty="0"/>
              <a:t>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формировании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элементарной </a:t>
            </a:r>
            <a:r>
              <a:rPr lang="ru-RU" sz="2400" dirty="0" smtClean="0">
                <a:solidFill>
                  <a:srgbClr val="000000"/>
                </a:solidFill>
                <a:latin typeface="Calibri"/>
              </a:rPr>
              <a:t>грамотности.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>
                <a:solidFill>
                  <a:srgbClr val="C00000"/>
                </a:solidFill>
                <a:latin typeface="Calibri"/>
              </a:rPr>
              <a:t>Леонтьев А.А.</a:t>
            </a: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899640" y="1989000"/>
            <a:ext cx="7920360" cy="338421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Calibri"/>
              </a:rPr>
              <a:t>«</a:t>
            </a:r>
            <a:r>
              <a:rPr lang="ru-RU" sz="2400" b="1" i="1" dirty="0">
                <a:solidFill>
                  <a:srgbClr val="FF0000"/>
                </a:solidFill>
                <a:latin typeface="Calibri"/>
              </a:rPr>
              <a:t>Функционально грамотный человек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— это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  <a:latin typeface="Calibri"/>
              </a:rPr>
              <a:t>человек, который </a:t>
            </a:r>
            <a:r>
              <a:rPr lang="ru-RU" sz="2400" b="1" i="1" dirty="0">
                <a:solidFill>
                  <a:srgbClr val="000000"/>
                </a:solidFill>
                <a:latin typeface="Calibri"/>
              </a:rPr>
              <a:t>способен использовать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все постоянно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FF0000"/>
                </a:solidFill>
                <a:latin typeface="Calibri"/>
              </a:rPr>
              <a:t>приобретаемые в течение жизни </a:t>
            </a:r>
            <a:r>
              <a:rPr lang="ru-RU" sz="2400" b="1" i="1" dirty="0">
                <a:solidFill>
                  <a:srgbClr val="000000"/>
                </a:solidFill>
                <a:latin typeface="Calibri"/>
              </a:rPr>
              <a:t>знания, умения и навыки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для решения максимально широкого диапазона </a:t>
            </a:r>
            <a:r>
              <a:rPr lang="ru-RU" sz="2400" b="1" i="1" dirty="0">
                <a:solidFill>
                  <a:srgbClr val="000000"/>
                </a:solidFill>
                <a:latin typeface="Calibri"/>
              </a:rPr>
              <a:t>жизненных задач 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в различных сферах </a:t>
            </a:r>
            <a:r>
              <a:rPr lang="ru-RU" sz="2400" b="1" i="1" dirty="0">
                <a:solidFill>
                  <a:srgbClr val="000000"/>
                </a:solidFill>
                <a:latin typeface="Calibri"/>
              </a:rPr>
              <a:t>человеческой деятельности</a:t>
            </a:r>
            <a:r>
              <a:rPr lang="ru-RU" sz="2400" dirty="0">
                <a:solidFill>
                  <a:srgbClr val="000000"/>
                </a:solidFill>
                <a:latin typeface="Calibri"/>
              </a:rPr>
              <a:t>, общения и социальных отношений»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 [Образовательная система «Школа 2100». Педагогика здравого смысла /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под ред. А. А. Леонтьева. М.: </a:t>
            </a:r>
            <a:r>
              <a:rPr lang="ru-RU" dirty="0" err="1">
                <a:solidFill>
                  <a:srgbClr val="000000"/>
                </a:solidFill>
                <a:latin typeface="Calibri"/>
              </a:rPr>
              <a:t>Баласс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, 2003 С. 35.].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457200" y="274680"/>
            <a:ext cx="8229240" cy="1065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dirty="0">
                <a:solidFill>
                  <a:srgbClr val="10243E"/>
                </a:solidFill>
                <a:latin typeface="Calibri"/>
              </a:rPr>
              <a:t>Виды речевой деятельности</a:t>
            </a:r>
            <a:endParaRPr dirty="0"/>
          </a:p>
        </p:txBody>
      </p:sp>
      <p:graphicFrame>
        <p:nvGraphicFramePr>
          <p:cNvPr id="154" name="Table 2"/>
          <p:cNvGraphicFramePr/>
          <p:nvPr>
            <p:extLst>
              <p:ext uri="{D42A27DB-BD31-4B8C-83A1-F6EECF244321}">
                <p14:modId xmlns:p14="http://schemas.microsoft.com/office/powerpoint/2010/main" val="2714202780"/>
              </p:ext>
            </p:extLst>
          </p:nvPr>
        </p:nvGraphicFramePr>
        <p:xfrm>
          <a:off x="971640" y="1700808"/>
          <a:ext cx="7128360" cy="4480392"/>
        </p:xfrm>
        <a:graphic>
          <a:graphicData uri="http://schemas.openxmlformats.org/drawingml/2006/table">
            <a:tbl>
              <a:tblPr/>
              <a:tblGrid>
                <a:gridCol w="3529080"/>
                <a:gridCol w="3599280"/>
              </a:tblGrid>
              <a:tr h="10097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>
                        <a:solidFill>
                          <a:schemeClr val="tx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alibri"/>
                          <a:cs typeface="Aharoni" pitchFamily="2" charset="-79"/>
                        </a:rPr>
                        <a:t>Говорящий</a:t>
                      </a:r>
                      <a:endParaRPr dirty="0">
                        <a:solidFill>
                          <a:schemeClr val="tx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>
                        <a:solidFill>
                          <a:schemeClr val="tx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Calibri"/>
                          <a:cs typeface="Aharoni" pitchFamily="2" charset="-79"/>
                        </a:rPr>
                        <a:t>Адресат</a:t>
                      </a:r>
                      <a:endParaRPr dirty="0">
                        <a:solidFill>
                          <a:schemeClr val="tx1"/>
                        </a:solidFill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7351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latin typeface="Calibri"/>
                          <a:cs typeface="Aharoni" pitchFamily="2" charset="-79"/>
                        </a:rPr>
                        <a:t>говорение</a:t>
                      </a:r>
                      <a:endParaRPr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latin typeface="Calibri"/>
                          <a:cs typeface="Aharoni" pitchFamily="2" charset="-79"/>
                        </a:rPr>
                        <a:t>слушание</a:t>
                      </a:r>
                      <a:endParaRPr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735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latin typeface="Calibri"/>
                          <a:cs typeface="Aharoni" pitchFamily="2" charset="-79"/>
                        </a:rPr>
                        <a:t>письмо</a:t>
                      </a:r>
                      <a:endParaRPr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latin typeface="Calibri"/>
                          <a:cs typeface="Aharoni" pitchFamily="2" charset="-79"/>
                        </a:rPr>
                        <a:t>чтение</a:t>
                      </a:r>
                      <a:endParaRPr dirty="0"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539640" y="116640"/>
            <a:ext cx="8229240" cy="1367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800" b="1" i="1" dirty="0">
                <a:solidFill>
                  <a:srgbClr val="C00000"/>
                </a:solidFill>
                <a:latin typeface="Calibri"/>
              </a:rPr>
              <a:t>Учитель             ученик</a:t>
            </a:r>
            <a:endParaRPr dirty="0"/>
          </a:p>
        </p:txBody>
      </p:sp>
      <p:sp>
        <p:nvSpPr>
          <p:cNvPr id="156" name="CustomShape 2"/>
          <p:cNvSpPr/>
          <p:nvPr/>
        </p:nvSpPr>
        <p:spPr>
          <a:xfrm>
            <a:off x="4212000" y="620640"/>
            <a:ext cx="1215720" cy="484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8F5201"/>
          </a:solidFill>
          <a:ln w="25560">
            <a:noFill/>
          </a:ln>
        </p:spPr>
      </p:sp>
      <p:graphicFrame>
        <p:nvGraphicFramePr>
          <p:cNvPr id="157" name="Table 3"/>
          <p:cNvGraphicFramePr/>
          <p:nvPr>
            <p:extLst>
              <p:ext uri="{D42A27DB-BD31-4B8C-83A1-F6EECF244321}">
                <p14:modId xmlns:p14="http://schemas.microsoft.com/office/powerpoint/2010/main" val="39059999"/>
              </p:ext>
            </p:extLst>
          </p:nvPr>
        </p:nvGraphicFramePr>
        <p:xfrm>
          <a:off x="1835640" y="1917000"/>
          <a:ext cx="6095520" cy="3672000"/>
        </p:xfrm>
        <a:graphic>
          <a:graphicData uri="http://schemas.openxmlformats.org/drawingml/2006/table">
            <a:tbl>
              <a:tblPr/>
              <a:tblGrid>
                <a:gridCol w="3024000"/>
                <a:gridCol w="3071520"/>
              </a:tblGrid>
              <a:tr h="91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</a:rPr>
                        <a:t>Объясняет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</a:rPr>
                        <a:t>Слушает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</a:rPr>
                        <a:t>Спрашивает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</a:rPr>
                        <a:t>Отвечает</a:t>
                      </a:r>
                      <a:endParaRPr/>
                    </a:p>
                  </a:txBody>
                  <a:tcPr/>
                </a:tc>
              </a:tr>
              <a:tr h="91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</a:rPr>
                        <a:t>Дает задание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</a:rPr>
                        <a:t>Выполняет задание</a:t>
                      </a:r>
                      <a:endParaRPr dirty="0"/>
                    </a:p>
                  </a:txBody>
                  <a:tcPr/>
                </a:tc>
              </a:tr>
              <a:tr h="91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</a:rPr>
                        <a:t>Оценивает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</a:rPr>
                        <a:t>Получает оценку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i="1" dirty="0">
                <a:solidFill>
                  <a:srgbClr val="C00000"/>
                </a:solidFill>
                <a:latin typeface="Calibri"/>
              </a:rPr>
              <a:t>Учитель             ученик</a:t>
            </a:r>
            <a:endParaRPr dirty="0"/>
          </a:p>
        </p:txBody>
      </p:sp>
      <p:sp>
        <p:nvSpPr>
          <p:cNvPr id="159" name="CustomShape 2"/>
          <p:cNvSpPr/>
          <p:nvPr/>
        </p:nvSpPr>
        <p:spPr>
          <a:xfrm>
            <a:off x="4140000" y="620640"/>
            <a:ext cx="1287720" cy="4842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94C600"/>
          </a:solidFill>
          <a:ln w="25560">
            <a:noFill/>
          </a:ln>
        </p:spPr>
      </p:sp>
      <p:graphicFrame>
        <p:nvGraphicFramePr>
          <p:cNvPr id="160" name="Table 3"/>
          <p:cNvGraphicFramePr/>
          <p:nvPr>
            <p:extLst>
              <p:ext uri="{D42A27DB-BD31-4B8C-83A1-F6EECF244321}">
                <p14:modId xmlns:p14="http://schemas.microsoft.com/office/powerpoint/2010/main" val="3348820792"/>
              </p:ext>
            </p:extLst>
          </p:nvPr>
        </p:nvGraphicFramePr>
        <p:xfrm>
          <a:off x="457200" y="1600200"/>
          <a:ext cx="8146800" cy="4276800"/>
        </p:xfrm>
        <a:graphic>
          <a:graphicData uri="http://schemas.openxmlformats.org/drawingml/2006/table">
            <a:tbl>
              <a:tblPr/>
              <a:tblGrid>
                <a:gridCol w="4258800"/>
                <a:gridCol w="3888000"/>
              </a:tblGrid>
              <a:tr h="10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</a:rPr>
                        <a:t>Объясняет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latin typeface="Calibri"/>
                        </a:rPr>
                        <a:t>Слушает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</a:rPr>
                        <a:t>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 объясняет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</a:rPr>
                        <a:t>Спрашивает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</a:rPr>
                        <a:t>Отвечает</a:t>
                      </a:r>
                      <a:endParaRPr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</a:rPr>
                        <a:t>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 с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прашивает</a:t>
                      </a:r>
                      <a:endParaRPr dirty="0"/>
                    </a:p>
                  </a:txBody>
                  <a:tcPr/>
                </a:tc>
              </a:tr>
              <a:tr h="10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</a:rPr>
                        <a:t>Дает задание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</a:rPr>
                        <a:t>Выполняет задание</a:t>
                      </a:r>
                      <a:endParaRPr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</a:rPr>
                        <a:t>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 д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ает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</a:rPr>
                        <a:t>задание</a:t>
                      </a:r>
                      <a:endParaRPr dirty="0"/>
                    </a:p>
                  </a:txBody>
                  <a:tcPr/>
                </a:tc>
              </a:tr>
              <a:tr h="1069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Calibri"/>
                        </a:rPr>
                        <a:t>Оценивает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alibri"/>
                        </a:rPr>
                        <a:t>Получает оценку</a:t>
                      </a:r>
                      <a:endParaRPr dirty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Calibri"/>
                        </a:rPr>
                        <a:t>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оценивает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1" i="1" dirty="0">
                <a:solidFill>
                  <a:srgbClr val="C00000"/>
                </a:solidFill>
                <a:latin typeface="Calibri"/>
              </a:rPr>
              <a:t>Взаимодействие на уроке</a:t>
            </a:r>
            <a:endParaRPr dirty="0"/>
          </a:p>
        </p:txBody>
      </p:sp>
      <p:sp>
        <p:nvSpPr>
          <p:cNvPr id="162" name="CustomShape 2"/>
          <p:cNvSpPr/>
          <p:nvPr/>
        </p:nvSpPr>
        <p:spPr>
          <a:xfrm>
            <a:off x="1015200" y="1917000"/>
            <a:ext cx="7416360" cy="1735560"/>
          </a:xfrm>
          <a:prstGeom prst="rect">
            <a:avLst/>
          </a:prstGeom>
          <a:solidFill>
            <a:srgbClr val="FFECD3"/>
          </a:solidFill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50000"/>
              </a:lnSpc>
            </a:pPr>
            <a:r>
              <a:rPr lang="ru-RU" b="1" i="1">
                <a:solidFill>
                  <a:srgbClr val="705032"/>
                </a:solidFill>
                <a:latin typeface="Calibri"/>
              </a:rPr>
              <a:t>Диктант </a:t>
            </a:r>
            <a:endParaRPr/>
          </a:p>
          <a:p>
            <a:pPr>
              <a:lnSpc>
                <a:spcPct val="150000"/>
              </a:lnSpc>
            </a:pPr>
            <a:r>
              <a:rPr lang="ru-RU" b="1" i="1">
                <a:solidFill>
                  <a:srgbClr val="705032"/>
                </a:solidFill>
                <a:latin typeface="Calibri"/>
              </a:rPr>
              <a:t>Кто диктует? </a:t>
            </a:r>
            <a:endParaRPr/>
          </a:p>
          <a:p>
            <a:pPr>
              <a:lnSpc>
                <a:spcPct val="150000"/>
              </a:lnSpc>
            </a:pPr>
            <a:r>
              <a:rPr lang="ru-RU" b="1" i="1">
                <a:solidFill>
                  <a:srgbClr val="705032"/>
                </a:solidFill>
                <a:latin typeface="Calibri"/>
              </a:rPr>
              <a:t>Кто выбирает текст для диктанта?</a:t>
            </a:r>
            <a:endParaRPr/>
          </a:p>
          <a:p>
            <a:pPr>
              <a:lnSpc>
                <a:spcPct val="150000"/>
              </a:lnSpc>
            </a:pPr>
            <a:r>
              <a:rPr lang="ru-RU" b="1" i="1">
                <a:solidFill>
                  <a:srgbClr val="705032"/>
                </a:solidFill>
                <a:latin typeface="Calibri"/>
              </a:rPr>
              <a:t>Кто проверяет?</a:t>
            </a:r>
            <a:endParaRPr/>
          </a:p>
        </p:txBody>
      </p:sp>
      <p:sp>
        <p:nvSpPr>
          <p:cNvPr id="163" name="CustomShape 3"/>
          <p:cNvSpPr/>
          <p:nvPr/>
        </p:nvSpPr>
        <p:spPr>
          <a:xfrm>
            <a:off x="6660232" y="3909960"/>
            <a:ext cx="2026208" cy="1319240"/>
          </a:xfrm>
          <a:prstGeom prst="rect">
            <a:avLst/>
          </a:prstGeom>
          <a:solidFill>
            <a:srgbClr val="DFFF82"/>
          </a:solidFill>
          <a:ln>
            <a:noFill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b="1" i="1" dirty="0">
                <a:solidFill>
                  <a:srgbClr val="000000"/>
                </a:solidFill>
                <a:latin typeface="Calibri"/>
              </a:rPr>
              <a:t>Устный опрос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Кто спрашивает?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Кто отвечает?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Кто оценивает?</a:t>
            </a:r>
            <a:endParaRPr dirty="0"/>
          </a:p>
        </p:txBody>
      </p:sp>
      <p:sp>
        <p:nvSpPr>
          <p:cNvPr id="164" name="CustomShape 4"/>
          <p:cNvSpPr/>
          <p:nvPr/>
        </p:nvSpPr>
        <p:spPr>
          <a:xfrm>
            <a:off x="1115616" y="4371840"/>
            <a:ext cx="4608512" cy="1649448"/>
          </a:xfrm>
          <a:prstGeom prst="rect">
            <a:avLst/>
          </a:prstGeom>
          <a:solidFill>
            <a:srgbClr val="F4FCE4"/>
          </a:solidFill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b="1" i="1" dirty="0">
                <a:solidFill>
                  <a:srgbClr val="000000"/>
                </a:solidFill>
                <a:latin typeface="Calibri"/>
              </a:rPr>
              <a:t>Объяснение нового материала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Кто объясняет?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Кто предлагает задания для закрепления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изученного материала?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Кто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выбирает и формулирует новую тему?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400" b="1" i="1" dirty="0">
                <a:solidFill>
                  <a:srgbClr val="803400"/>
                </a:solidFill>
                <a:latin typeface="Calibri"/>
              </a:rPr>
              <a:t>Диктант-загадка, или диктант-кроссворд 
(по лексическому толкованию слова)</a:t>
            </a:r>
            <a:endParaRPr dirty="0"/>
          </a:p>
        </p:txBody>
      </p:sp>
      <p:sp>
        <p:nvSpPr>
          <p:cNvPr id="166" name="CustomShape 2"/>
          <p:cNvSpPr/>
          <p:nvPr/>
        </p:nvSpPr>
        <p:spPr>
          <a:xfrm>
            <a:off x="683640" y="1845000"/>
            <a:ext cx="8280720" cy="381624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Отгадай слово и запиши его правильно  </a:t>
            </a:r>
            <a:endParaRPr lang="ru-RU" dirty="0" smtClean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ru-RU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ru-RU" dirty="0">
                <a:solidFill>
                  <a:srgbClr val="000000"/>
                </a:solidFill>
                <a:latin typeface="Calibri"/>
              </a:rPr>
              <a:t>в слове есть непроверяемое написание):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Груз, который нужен для устойчивости корабля.</a:t>
            </a:r>
            <a:endParaRPr i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Небольшой цветник перед домом, огороженный забором.</a:t>
            </a:r>
            <a:endParaRPr i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Два значения у слова: 1) подлинное произведение искусства, не копия</a:t>
            </a:r>
            <a:r>
              <a:rPr lang="ru-RU" i="1" dirty="0" smtClean="0">
                <a:solidFill>
                  <a:srgbClr val="000000"/>
                </a:solidFill>
                <a:latin typeface="Calibri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i="1" dirty="0" smtClean="0">
                <a:solidFill>
                  <a:srgbClr val="000000"/>
                </a:solidFill>
                <a:latin typeface="Calibri"/>
              </a:rPr>
              <a:t>                                           </a:t>
            </a:r>
            <a:r>
              <a:rPr lang="ru-RU" i="1" dirty="0">
                <a:solidFill>
                  <a:srgbClr val="000000"/>
                </a:solidFill>
                <a:latin typeface="Calibri"/>
              </a:rPr>
              <a:t>2) странный человек, чудак.</a:t>
            </a:r>
            <a:endParaRPr i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Всенародное голосование.</a:t>
            </a:r>
            <a:endParaRPr i="1"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Помещение для растений.</a:t>
            </a:r>
            <a:endParaRPr i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(Продолжение задания: составьте с одним из слов предложение)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Д/з: подготовить слова для диктанта-загадки</a:t>
            </a:r>
            <a:endParaRPr dirty="0"/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rgbClr val="000000"/>
                </a:solidFill>
                <a:latin typeface="Calibri"/>
              </a:rPr>
              <a:t>(в помощь толковый словарь </a:t>
            </a:r>
            <a:r>
              <a:rPr lang="ru-RU" dirty="0" smtClean="0">
                <a:solidFill>
                  <a:srgbClr val="000000"/>
                </a:solidFill>
                <a:latin typeface="Calibri"/>
              </a:rPr>
              <a:t>словарь)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628800"/>
            <a:ext cx="7495513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Груз, который нужен для устойчивости </a:t>
            </a:r>
            <a:r>
              <a:rPr lang="ru-RU" i="1" dirty="0" smtClean="0">
                <a:solidFill>
                  <a:srgbClr val="000000"/>
                </a:solidFill>
                <a:latin typeface="Calibri"/>
              </a:rPr>
              <a:t>корабля - </a:t>
            </a:r>
            <a:r>
              <a:rPr lang="ru-RU" b="1" i="1" u="sng" dirty="0" smtClean="0">
                <a:solidFill>
                  <a:srgbClr val="0070C0"/>
                </a:solidFill>
                <a:latin typeface="Calibri"/>
              </a:rPr>
              <a:t>балласт</a:t>
            </a:r>
            <a:endParaRPr lang="ru-RU" b="1" i="1" u="sng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Небольшой цветник перед домом, огороженный </a:t>
            </a:r>
            <a:r>
              <a:rPr lang="ru-RU" i="1" dirty="0" smtClean="0">
                <a:solidFill>
                  <a:srgbClr val="000000"/>
                </a:solidFill>
                <a:latin typeface="Calibri"/>
              </a:rPr>
              <a:t>забором, </a:t>
            </a:r>
            <a:r>
              <a:rPr lang="ru-RU" b="1" i="1" u="sng" dirty="0" smtClean="0">
                <a:solidFill>
                  <a:srgbClr val="0070C0"/>
                </a:solidFill>
                <a:latin typeface="Calibri"/>
              </a:rPr>
              <a:t>- палисадник</a:t>
            </a:r>
            <a:endParaRPr lang="ru-RU" b="1" i="1" u="sng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Два значения у слова: 1) подлинное произведение искусства, не копия;</a:t>
            </a:r>
          </a:p>
          <a:p>
            <a:pPr>
              <a:lnSpc>
                <a:spcPct val="150000"/>
              </a:lnSpc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                                            2) странный человек, </a:t>
            </a:r>
            <a:r>
              <a:rPr lang="ru-RU" i="1" dirty="0" smtClean="0">
                <a:solidFill>
                  <a:srgbClr val="000000"/>
                </a:solidFill>
                <a:latin typeface="Calibri"/>
              </a:rPr>
              <a:t>чудак - </a:t>
            </a:r>
            <a:r>
              <a:rPr lang="ru-RU" b="1" i="1" u="sng" dirty="0" smtClean="0">
                <a:solidFill>
                  <a:srgbClr val="0070C0"/>
                </a:solidFill>
                <a:latin typeface="Calibri"/>
              </a:rPr>
              <a:t>оригинал</a:t>
            </a:r>
            <a:endParaRPr lang="ru-RU" b="1" i="1" u="sng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Всенародное </a:t>
            </a:r>
            <a:r>
              <a:rPr lang="ru-RU" i="1" dirty="0" smtClean="0">
                <a:solidFill>
                  <a:srgbClr val="000000"/>
                </a:solidFill>
                <a:latin typeface="Calibri"/>
              </a:rPr>
              <a:t>голосование - </a:t>
            </a:r>
            <a:r>
              <a:rPr lang="ru-RU" b="1" i="1" u="sng" dirty="0" smtClean="0">
                <a:solidFill>
                  <a:srgbClr val="0070C0"/>
                </a:solidFill>
                <a:latin typeface="Calibri"/>
              </a:rPr>
              <a:t>референдум</a:t>
            </a:r>
            <a:endParaRPr lang="ru-RU" b="1" i="1" u="sng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ru-RU" i="1" dirty="0">
                <a:solidFill>
                  <a:srgbClr val="000000"/>
                </a:solidFill>
                <a:latin typeface="Calibri"/>
              </a:rPr>
              <a:t>Помещение для </a:t>
            </a:r>
            <a:r>
              <a:rPr lang="ru-RU" i="1" dirty="0" smtClean="0">
                <a:solidFill>
                  <a:srgbClr val="000000"/>
                </a:solidFill>
                <a:latin typeface="Calibri"/>
              </a:rPr>
              <a:t>растений - </a:t>
            </a:r>
            <a:r>
              <a:rPr lang="ru-RU" b="1" i="1" u="sng" dirty="0" smtClean="0">
                <a:solidFill>
                  <a:srgbClr val="0070C0"/>
                </a:solidFill>
                <a:latin typeface="Calibri"/>
              </a:rPr>
              <a:t>оранжерея</a:t>
            </a:r>
            <a:endParaRPr lang="ru-RU" b="1" i="1" u="sng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1475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839</Words>
  <Application>Microsoft Office PowerPoint</Application>
  <PresentationFormat>Экран (4:3)</PresentationFormat>
  <Paragraphs>162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 Алексеевна Гусева</dc:creator>
  <cp:lastModifiedBy>Любовь Алексеевна Гусева</cp:lastModifiedBy>
  <cp:revision>67</cp:revision>
  <dcterms:modified xsi:type="dcterms:W3CDTF">2020-09-18T12:45:26Z</dcterms:modified>
</cp:coreProperties>
</file>