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7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4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73E9D-E512-4952-9240-93B2FEDFA7E9}" type="datetimeFigureOut">
              <a:rPr lang="ru-RU" smtClean="0"/>
              <a:t>09.11.2019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27701-327D-4313-AFC2-75C54044CB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27701-327D-4313-AFC2-75C54044CBF0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7F90DE9-3CF0-4B0B-BE84-F52E8A239560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C5D4E3C-9A61-4AF1-B979-F4E06CF79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0DE9-3CF0-4B0B-BE84-F52E8A239560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4E3C-9A61-4AF1-B979-F4E06CF79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0DE9-3CF0-4B0B-BE84-F52E8A239560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4E3C-9A61-4AF1-B979-F4E06CF79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0DE9-3CF0-4B0B-BE84-F52E8A239560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4E3C-9A61-4AF1-B979-F4E06CF79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0DE9-3CF0-4B0B-BE84-F52E8A239560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4E3C-9A61-4AF1-B979-F4E06CF79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0DE9-3CF0-4B0B-BE84-F52E8A239560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4E3C-9A61-4AF1-B979-F4E06CF79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F90DE9-3CF0-4B0B-BE84-F52E8A239560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D4E3C-9A61-4AF1-B979-F4E06CF79A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7F90DE9-3CF0-4B0B-BE84-F52E8A239560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C5D4E3C-9A61-4AF1-B979-F4E06CF79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0DE9-3CF0-4B0B-BE84-F52E8A239560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4E3C-9A61-4AF1-B979-F4E06CF79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0DE9-3CF0-4B0B-BE84-F52E8A239560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4E3C-9A61-4AF1-B979-F4E06CF79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0DE9-3CF0-4B0B-BE84-F52E8A239560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D4E3C-9A61-4AF1-B979-F4E06CF79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7F90DE9-3CF0-4B0B-BE84-F52E8A239560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C5D4E3C-9A61-4AF1-B979-F4E06CF79A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инклюзивного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Предмет: окружающий мир</a:t>
            </a:r>
          </a:p>
          <a:p>
            <a:r>
              <a:rPr lang="ru-RU" dirty="0" smtClean="0"/>
              <a:t>УМК: Школа России</a:t>
            </a:r>
          </a:p>
          <a:p>
            <a:r>
              <a:rPr lang="ru-RU" dirty="0" smtClean="0"/>
              <a:t>Класс: 1</a:t>
            </a:r>
          </a:p>
          <a:p>
            <a:r>
              <a:rPr lang="ru-RU" dirty="0" smtClean="0"/>
              <a:t>Тема: «Кто такие насекомые?»</a:t>
            </a:r>
          </a:p>
          <a:p>
            <a:r>
              <a:rPr lang="ru-RU" dirty="0" smtClean="0"/>
              <a:t>Тип: урок новых знаний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(с</a:t>
            </a:r>
            <a:r>
              <a:rPr lang="ru-RU" dirty="0" smtClean="0">
                <a:solidFill>
                  <a:srgbClr val="C00000"/>
                </a:solidFill>
              </a:rPr>
              <a:t> ЗПР) </a:t>
            </a:r>
            <a:r>
              <a:rPr lang="ru-RU" dirty="0" smtClean="0">
                <a:solidFill>
                  <a:srgbClr val="C00000"/>
                </a:solidFill>
              </a:rPr>
              <a:t>вариант 7.2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692696"/>
          <a:ext cx="8424936" cy="6003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070230"/>
                <a:gridCol w="2142238"/>
                <a:gridCol w="2106234"/>
              </a:tblGrid>
              <a:tr h="6710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Этапы деятельности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(с ЗПР)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Дидактика</a:t>
                      </a: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8957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Физминутка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Утром бабочка проснулась, улыбнулась, потянулась. </a:t>
                      </a:r>
                    </a:p>
                    <a:p>
                      <a:r>
                        <a:rPr lang="ru-RU" sz="1600" dirty="0" smtClean="0"/>
                        <a:t>Раз – росой она умылась,</a:t>
                      </a:r>
                    </a:p>
                    <a:p>
                      <a:r>
                        <a:rPr lang="ru-RU" sz="1600" dirty="0" smtClean="0"/>
                        <a:t>Два – изящно покружилась,</a:t>
                      </a:r>
                    </a:p>
                    <a:p>
                      <a:r>
                        <a:rPr lang="ru-RU" sz="1600" dirty="0" smtClean="0"/>
                        <a:t>Три – нагнулась и присела,</a:t>
                      </a:r>
                    </a:p>
                    <a:p>
                      <a:r>
                        <a:rPr lang="ru-RU" sz="1600" dirty="0" smtClean="0"/>
                        <a:t>На четыре – улетела.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620687"/>
          <a:ext cx="8352928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7020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Этапы деятельности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(с ЗПР)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Дидактика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510391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потребности и оформление образа желаемого результата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Создание проблемной </a:t>
                      </a:r>
                      <a:r>
                        <a:rPr lang="ru-RU" i="1" dirty="0" smtClean="0"/>
                        <a:t>ситуации.</a:t>
                      </a:r>
                      <a:endParaRPr lang="ru-RU" i="1" dirty="0" smtClean="0"/>
                    </a:p>
                    <a:p>
                      <a:r>
                        <a:rPr lang="ru-RU" sz="1600" dirty="0" smtClean="0"/>
                        <a:t>Муравей </a:t>
                      </a:r>
                      <a:r>
                        <a:rPr lang="ru-RU" sz="1600" dirty="0" smtClean="0"/>
                        <a:t>Вопросик: «Однажды мне сказали, что я – насекомое. Кто такие насекомые? И правда ли что я – насекомое?»</a:t>
                      </a:r>
                    </a:p>
                    <a:p>
                      <a:r>
                        <a:rPr lang="ru-RU" sz="1600" dirty="0" smtClean="0"/>
                        <a:t>Мудрая </a:t>
                      </a:r>
                      <a:r>
                        <a:rPr lang="ru-RU" sz="1600" dirty="0" smtClean="0"/>
                        <a:t>Черепаха: «В своих путешествиях Вопросик</a:t>
                      </a:r>
                      <a:r>
                        <a:rPr lang="ru-RU" sz="1600" baseline="0" dirty="0" smtClean="0"/>
                        <a:t> встречал этих животных. Кто из них насекомое</a:t>
                      </a:r>
                      <a:r>
                        <a:rPr lang="ru-RU" sz="1600" baseline="0" dirty="0" smtClean="0"/>
                        <a:t>?»</a:t>
                      </a:r>
                    </a:p>
                    <a:p>
                      <a:r>
                        <a:rPr lang="ru-RU" sz="1600" baseline="0" dirty="0" smtClean="0"/>
                        <a:t>(В ходе беседы обнаруживается необходимость новых знаний.)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На </a:t>
                      </a:r>
                      <a:r>
                        <a:rPr lang="ru-RU" sz="1600" dirty="0" smtClean="0"/>
                        <a:t>доске картинки Муравья</a:t>
                      </a:r>
                      <a:r>
                        <a:rPr lang="ru-RU" sz="1600" baseline="0" dirty="0" smtClean="0"/>
                        <a:t> Вопросика, Мудрой Черепахи, многоножки, рака, паука, кузнечика.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692696"/>
          <a:ext cx="8496944" cy="5917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8290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Этапы деятельности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и приёмы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(с ЗПР)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Дидактика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0357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Формирование мотива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-- Ребята, поможем </a:t>
                      </a:r>
                      <a:r>
                        <a:rPr lang="ru-RU" sz="1600" dirty="0" err="1" smtClean="0"/>
                        <a:t>Муравьишке</a:t>
                      </a:r>
                      <a:r>
                        <a:rPr lang="ru-RU" sz="1600" dirty="0" smtClean="0"/>
                        <a:t> Вопросику? … Давайте сделаем «палочку – выручалочку</a:t>
                      </a:r>
                      <a:r>
                        <a:rPr lang="ru-RU" sz="1600" dirty="0" smtClean="0"/>
                        <a:t>» (памятку) </a:t>
                      </a:r>
                      <a:r>
                        <a:rPr lang="ru-RU" sz="1600" dirty="0" smtClean="0"/>
                        <a:t>про насекомых, она часто будет выручать нас на уроках!</a:t>
                      </a:r>
                    </a:p>
                    <a:p>
                      <a:r>
                        <a:rPr lang="ru-RU" sz="1600" dirty="0" smtClean="0"/>
                        <a:t>Для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тех, кто будет стараться и активно работать на уроке, Мудрая Черепаха приготовила сюрприз. Он вам понравится. А что за сюрприз, узнаете в конце урока.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692696"/>
          <a:ext cx="8424936" cy="6003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070230"/>
                <a:gridCol w="2142238"/>
                <a:gridCol w="2106234"/>
              </a:tblGrid>
              <a:tr h="6710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Этапы деятельности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(с ЗПР)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Дидактика</a:t>
                      </a: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8957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Целеполагание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Планирование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-- Напомните мне, пожалуйста, что мы хотели сделать на этом уроке? Помню, что чем-то хотели помочь </a:t>
                      </a:r>
                      <a:r>
                        <a:rPr lang="ru-RU" sz="1600" dirty="0" err="1" smtClean="0"/>
                        <a:t>Муравьишке</a:t>
                      </a:r>
                      <a:r>
                        <a:rPr lang="ru-RU" sz="1600" dirty="0" smtClean="0"/>
                        <a:t> Вопросику... А ещё что-то сделать…</a:t>
                      </a:r>
                    </a:p>
                    <a:p>
                      <a:r>
                        <a:rPr lang="ru-RU" sz="1600" dirty="0" smtClean="0"/>
                        <a:t>План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работы: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600" baseline="0" dirty="0" smtClean="0"/>
                        <a:t>1.Изучить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600" baseline="0" dirty="0" smtClean="0"/>
                        <a:t>насекомых.</a:t>
                      </a:r>
                      <a:endParaRPr lang="ru-RU" sz="1600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sz="1600" baseline="0" dirty="0" smtClean="0"/>
                        <a:t>2.Определить их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600" baseline="0" dirty="0" smtClean="0"/>
                        <a:t>главный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600" baseline="0" dirty="0" smtClean="0"/>
                        <a:t>отличительный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600" baseline="0" dirty="0" smtClean="0"/>
                        <a:t>признак.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600" baseline="0" dirty="0" smtClean="0"/>
                        <a:t>3.Работать в парах.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600" baseline="0" dirty="0" smtClean="0"/>
                        <a:t>4.Работать в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600" baseline="0" dirty="0" smtClean="0"/>
                        <a:t>группах.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600" baseline="0" dirty="0" smtClean="0"/>
                        <a:t>5.Создать памятку.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692696"/>
          <a:ext cx="8424936" cy="6003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070230"/>
                <a:gridCol w="2142238"/>
                <a:gridCol w="2106234"/>
              </a:tblGrid>
              <a:tr h="6710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Этапы деятельности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(с ЗПР)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Дидактика</a:t>
                      </a: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89571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Выполнение</a:t>
                      </a:r>
                      <a:r>
                        <a:rPr lang="ru-RU" baseline="0" dirty="0" smtClean="0"/>
                        <a:t> действий.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Открытие новых знаний.</a:t>
                      </a:r>
                    </a:p>
                    <a:p>
                      <a:r>
                        <a:rPr lang="ru-RU" sz="1600" i="0" dirty="0" smtClean="0"/>
                        <a:t>Наблюдение  и беседа по рисункам</a:t>
                      </a:r>
                      <a:endParaRPr lang="ru-RU" sz="1600" i="0" dirty="0"/>
                    </a:p>
                    <a:p>
                      <a:r>
                        <a:rPr lang="ru-RU" sz="1600" i="0" dirty="0" smtClean="0"/>
                        <a:t>--</a:t>
                      </a:r>
                      <a:r>
                        <a:rPr lang="ru-RU" sz="1600" i="0" baseline="0" dirty="0" smtClean="0"/>
                        <a:t> Какие насекомые изображены? </a:t>
                      </a:r>
                    </a:p>
                    <a:p>
                      <a:r>
                        <a:rPr lang="ru-RU" sz="1600" i="0" baseline="0" dirty="0" smtClean="0"/>
                        <a:t>-- Из каких частей состоят?</a:t>
                      </a:r>
                    </a:p>
                    <a:p>
                      <a:r>
                        <a:rPr lang="ru-RU" sz="1600" i="0" baseline="0" dirty="0" smtClean="0"/>
                        <a:t>-- Сколько у них ног?</a:t>
                      </a:r>
                    </a:p>
                    <a:p>
                      <a:r>
                        <a:rPr lang="ru-RU" sz="1600" i="0" baseline="0" dirty="0" smtClean="0"/>
                        <a:t>-- Значит, насекомые – это животные, которые имеют усики, крылья, голову, грудь, брюшко и 6 ног. Какой из этих признаков строения главный? Давайте подумаем.</a:t>
                      </a:r>
                      <a:endParaRPr lang="ru-RU" sz="16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Вспоминает виденных в окружающей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среде насекомых и называет их.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По мере возможностей участвует в диалоге.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Учебник : с</a:t>
                      </a:r>
                      <a:r>
                        <a:rPr lang="ru-RU" baseline="0" dirty="0" smtClean="0"/>
                        <a:t> 32, 33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692696"/>
          <a:ext cx="8424936" cy="6003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070230"/>
                <a:gridCol w="2142238"/>
                <a:gridCol w="2106234"/>
              </a:tblGrid>
              <a:tr h="6710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Этапы деятельности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(с ЗПР)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Дидактика</a:t>
                      </a: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8957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-- Для чего нужны крылья?... Они есть только у насекомых?</a:t>
                      </a:r>
                    </a:p>
                    <a:p>
                      <a:r>
                        <a:rPr lang="ru-RU" sz="1400" dirty="0" smtClean="0"/>
                        <a:t>-- Для чего нужны усики?... Они есть только у насекомых?</a:t>
                      </a:r>
                    </a:p>
                    <a:p>
                      <a:r>
                        <a:rPr lang="ru-RU" sz="1400" dirty="0" smtClean="0"/>
                        <a:t>-- Голова, грудь и брюшко есть у других животных?</a:t>
                      </a:r>
                    </a:p>
                    <a:p>
                      <a:r>
                        <a:rPr lang="ru-RU" sz="1400" dirty="0" smtClean="0"/>
                        <a:t>-- Для чего насекомым ноги?.. Они есть только у насекомых?... А у каких ещё животных есть 6 ног?</a:t>
                      </a:r>
                    </a:p>
                    <a:p>
                      <a:r>
                        <a:rPr lang="ru-RU" sz="1400" dirty="0" smtClean="0"/>
                        <a:t>---Какой же признак строения главный?</a:t>
                      </a:r>
                    </a:p>
                    <a:p>
                      <a:r>
                        <a:rPr lang="ru-RU" sz="1400" dirty="0" smtClean="0"/>
                        <a:t>-- Так кто же из животных на доске насекомое?</a:t>
                      </a:r>
                    </a:p>
                    <a:p>
                      <a:r>
                        <a:rPr lang="ru-RU" sz="1400" dirty="0" smtClean="0"/>
                        <a:t>-- А наш муравей – насекомое?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692696"/>
          <a:ext cx="8424936" cy="6003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070230"/>
                <a:gridCol w="2142238"/>
                <a:gridCol w="2106234"/>
              </a:tblGrid>
              <a:tr h="6710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Этапы деятельности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(с ЗПР)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Дидактика</a:t>
                      </a: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8957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Первичное закрепление.</a:t>
                      </a:r>
                    </a:p>
                    <a:p>
                      <a:r>
                        <a:rPr lang="ru-RU" sz="1600" i="0" dirty="0" smtClean="0"/>
                        <a:t>Игра «Я возьму с собой в путешествие …» (только</a:t>
                      </a:r>
                    </a:p>
                    <a:p>
                      <a:r>
                        <a:rPr lang="ru-RU" sz="1600" i="0" dirty="0" smtClean="0"/>
                        <a:t>насекомых)</a:t>
                      </a:r>
                    </a:p>
                    <a:p>
                      <a:r>
                        <a:rPr lang="ru-RU" sz="1600" i="0" dirty="0" smtClean="0"/>
                        <a:t>Дети говорят:</a:t>
                      </a:r>
                    </a:p>
                    <a:p>
                      <a:r>
                        <a:rPr lang="ru-RU" sz="1600" i="0" dirty="0" smtClean="0"/>
                        <a:t>-- Возьмите, пожалуйста, меня с собой. Я насекомое – оса. У меня 6 ног.</a:t>
                      </a:r>
                    </a:p>
                    <a:p>
                      <a:r>
                        <a:rPr lang="ru-RU" sz="1600" i="0" dirty="0" smtClean="0"/>
                        <a:t>(Помещают</a:t>
                      </a:r>
                      <a:r>
                        <a:rPr lang="ru-RU" sz="1600" i="0" baseline="0" dirty="0" smtClean="0"/>
                        <a:t> картинку на доску)</a:t>
                      </a:r>
                      <a:endParaRPr lang="ru-RU" sz="1600" i="0" dirty="0" smtClean="0"/>
                    </a:p>
                    <a:p>
                      <a:r>
                        <a:rPr lang="ru-RU" sz="1600" i="0" dirty="0" smtClean="0"/>
                        <a:t>Или говорят:</a:t>
                      </a:r>
                    </a:p>
                    <a:p>
                      <a:r>
                        <a:rPr lang="ru-RU" sz="1600" i="0" dirty="0" smtClean="0"/>
                        <a:t>-- Я не могу поехать с вами.</a:t>
                      </a:r>
                      <a:r>
                        <a:rPr lang="ru-RU" sz="1600" i="0" baseline="0" dirty="0" smtClean="0"/>
                        <a:t> Я не насекомое. Я паук. У меня 8 ног.</a:t>
                      </a:r>
                      <a:endParaRPr lang="ru-RU" sz="1600" i="0" dirty="0" smtClean="0"/>
                    </a:p>
                    <a:p>
                      <a:endParaRPr lang="ru-R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Участвует в игре. У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ребёнка картинка с хорошо известным ему насекомым.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Картинки по одной у каждого: краба, комара, паука, стрекозы, жука, божьей коровки, шмеля, пчелы, осы, богомола, кузнечика, рака, многоножки.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692696"/>
          <a:ext cx="8424936" cy="6003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070230"/>
                <a:gridCol w="2142238"/>
                <a:gridCol w="2106234"/>
              </a:tblGrid>
              <a:tr h="6710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Этапы деятельности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(с ЗПР)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Дидактика</a:t>
                      </a: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8957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Работа в парах.</a:t>
                      </a:r>
                    </a:p>
                    <a:p>
                      <a:r>
                        <a:rPr lang="ru-RU" sz="1600" i="0" dirty="0" smtClean="0"/>
                        <a:t>Исправление ошибок, допущенных художником.</a:t>
                      </a:r>
                    </a:p>
                    <a:p>
                      <a:endParaRPr lang="ru-RU" sz="1600" i="0" dirty="0" smtClean="0"/>
                    </a:p>
                    <a:p>
                      <a:endParaRPr lang="ru-RU" sz="1600" i="0" dirty="0" smtClean="0"/>
                    </a:p>
                    <a:p>
                      <a:endParaRPr lang="ru-RU" sz="1600" i="0" dirty="0" smtClean="0"/>
                    </a:p>
                    <a:p>
                      <a:r>
                        <a:rPr lang="ru-RU" sz="1600" i="1" dirty="0" smtClean="0"/>
                        <a:t>Работа в группах.</a:t>
                      </a:r>
                    </a:p>
                    <a:p>
                      <a:r>
                        <a:rPr lang="ru-RU" sz="1600" i="0" dirty="0" smtClean="0"/>
                        <a:t>Зачеркнуть картинки </a:t>
                      </a:r>
                    </a:p>
                    <a:p>
                      <a:r>
                        <a:rPr lang="ru-RU" sz="1600" i="0" dirty="0" smtClean="0"/>
                        <a:t> НЕ насекомых.</a:t>
                      </a:r>
                      <a:endParaRPr lang="ru-R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-- Сравни с образцом и отметь </a:t>
                      </a:r>
                      <a:r>
                        <a:rPr lang="ru-RU" smtClean="0">
                          <a:solidFill>
                            <a:srgbClr val="C00000"/>
                          </a:solidFill>
                        </a:rPr>
                        <a:t>картинку</a:t>
                      </a:r>
                      <a:r>
                        <a:rPr lang="ru-RU" baseline="0" smtClean="0">
                          <a:solidFill>
                            <a:srgbClr val="C00000"/>
                          </a:solidFill>
                        </a:rPr>
                        <a:t> с 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правильно нарисованным жуком.</a:t>
                      </a:r>
                    </a:p>
                    <a:p>
                      <a:endParaRPr lang="ru-RU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На учительском столе: найти и  отметить насекомых.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детей с нормой: картинки жука с 8 ногами и 4.</a:t>
                      </a:r>
                    </a:p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(с ЗПР): образец и 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жуки с 8, 6 и 4 лапами.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Листок с изображениями краба, скорпиона, многоножки, паука, осы, мухи, кузнечика.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692696"/>
          <a:ext cx="8424936" cy="6003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070230"/>
                <a:gridCol w="2142238"/>
                <a:gridCol w="2106234"/>
              </a:tblGrid>
              <a:tr h="6710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Этапы деятельности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(с ЗПР)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Дидактика</a:t>
                      </a: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8957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692696"/>
          <a:ext cx="8424936" cy="568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070230"/>
                <a:gridCol w="2142238"/>
                <a:gridCol w="2106234"/>
              </a:tblGrid>
              <a:tr h="8967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Этапы деятельности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(с ЗПР)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Дидактика</a:t>
                      </a: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77457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Физминутка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Игра  «Паук и мухи»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i="1" dirty="0" smtClean="0"/>
                        <a:t>Создание памятки</a:t>
                      </a:r>
                    </a:p>
                    <a:p>
                      <a:r>
                        <a:rPr lang="ru-RU" sz="1600" i="0" dirty="0" smtClean="0"/>
                        <a:t>Учитель приклеивает  отличительный признак, а дети помещают в кармашек примеры</a:t>
                      </a:r>
                      <a:r>
                        <a:rPr lang="ru-RU" sz="1600" i="0" baseline="0" dirty="0" smtClean="0"/>
                        <a:t> насекомых (каждый по одному).</a:t>
                      </a:r>
                      <a:endParaRPr lang="ru-RU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Лист формата А-4,</a:t>
                      </a:r>
                      <a:r>
                        <a:rPr lang="ru-RU" baseline="0" dirty="0" smtClean="0"/>
                        <a:t> разделённый на 4 колонки, с заголовками: «Насекомые», «Рыбы», «Птицы», «Звери». Под каждым заголовком место для картинки с отличительным признаком и кармашек для картинок животных этой группы.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854029"/>
          <a:ext cx="8424936" cy="5783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070230"/>
                <a:gridCol w="2142238"/>
                <a:gridCol w="2106234"/>
              </a:tblGrid>
              <a:tr h="8747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Этапы деятельности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Методы и приёмы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(с ЗПР)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Дидактика</a:t>
                      </a: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68619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Анализ</a:t>
                      </a:r>
                      <a:r>
                        <a:rPr lang="ru-RU" baseline="0" dirty="0" smtClean="0"/>
                        <a:t> полученного результата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Рефлексия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Вновь</a:t>
                      </a:r>
                      <a:r>
                        <a:rPr lang="ru-RU" sz="1400" baseline="0" dirty="0" smtClean="0"/>
                        <a:t> обращаемся к плану урока и сравниваем с выполненными действиями.</a:t>
                      </a:r>
                    </a:p>
                    <a:p>
                      <a:r>
                        <a:rPr lang="ru-RU" sz="1400" baseline="0" dirty="0" smtClean="0"/>
                        <a:t>Прикрепляют на доску бабочек:</a:t>
                      </a:r>
                    </a:p>
                    <a:p>
                      <a:r>
                        <a:rPr lang="ru-RU" sz="1400" b="1" baseline="0" dirty="0" smtClean="0"/>
                        <a:t>Жёлтая – </a:t>
                      </a:r>
                      <a:r>
                        <a:rPr lang="ru-RU" sz="1400" b="0" baseline="0" dirty="0" smtClean="0"/>
                        <a:t>Я молодец! Был активен на уроке. У меня всё получилось!</a:t>
                      </a:r>
                    </a:p>
                    <a:p>
                      <a:r>
                        <a:rPr lang="ru-RU" sz="1400" b="1" baseline="0" dirty="0" smtClean="0"/>
                        <a:t>Красная – </a:t>
                      </a:r>
                      <a:r>
                        <a:rPr lang="ru-RU" sz="1400" b="0" baseline="0" dirty="0" smtClean="0"/>
                        <a:t>Я могу лучше работать. У меня не всё получилось.</a:t>
                      </a:r>
                    </a:p>
                    <a:p>
                      <a:r>
                        <a:rPr lang="ru-RU" sz="1400" b="1" baseline="0" dirty="0" smtClean="0"/>
                        <a:t>Синяя – </a:t>
                      </a:r>
                      <a:r>
                        <a:rPr lang="ru-RU" sz="1400" b="0" baseline="0" dirty="0" smtClean="0"/>
                        <a:t>Мне было трудно на уроке. Мне нужна помощь.</a:t>
                      </a:r>
                    </a:p>
                    <a:p>
                      <a:endParaRPr lang="ru-RU" sz="1400" b="0" baseline="0" dirty="0" smtClean="0"/>
                    </a:p>
                    <a:p>
                      <a:r>
                        <a:rPr lang="ru-RU" sz="1400" b="0" baseline="0" dirty="0" smtClean="0"/>
                        <a:t>Сюрпризы от Мудрой Черепахи.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Оценивает себя с помощью учителя.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400" dirty="0" smtClean="0"/>
                        <a:t>Красивый конверт с наклейками – насекомыми.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17104"/>
          </a:xfrm>
        </p:spPr>
        <p:txBody>
          <a:bodyPr/>
          <a:lstStyle/>
          <a:p>
            <a:pPr algn="ctr"/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Предметные: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знают строение насекомых, </a:t>
            </a:r>
          </a:p>
          <a:p>
            <a:pPr algn="just">
              <a:buNone/>
            </a:pPr>
            <a:r>
              <a:rPr lang="ru-RU" dirty="0" smtClean="0"/>
              <a:t>называют главный отличительный признак,</a:t>
            </a:r>
          </a:p>
          <a:p>
            <a:pPr algn="just">
              <a:buNone/>
            </a:pPr>
            <a:r>
              <a:rPr lang="ru-RU" dirty="0" smtClean="0"/>
              <a:t>определяют насекомых по картинкам, </a:t>
            </a:r>
          </a:p>
          <a:p>
            <a:pPr algn="just">
              <a:buNone/>
            </a:pPr>
            <a:r>
              <a:rPr lang="ru-RU" dirty="0" smtClean="0"/>
              <a:t>создают памятку «Насекомые».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Метапредметные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b="1" i="1" dirty="0" smtClean="0"/>
              <a:t>Познавательные: </a:t>
            </a:r>
          </a:p>
          <a:p>
            <a:pPr algn="just">
              <a:buNone/>
            </a:pPr>
            <a:r>
              <a:rPr lang="ru-RU" dirty="0" smtClean="0"/>
              <a:t>наблюдают и сравнивают насекомых,</a:t>
            </a:r>
          </a:p>
          <a:p>
            <a:pPr algn="just">
              <a:buNone/>
            </a:pPr>
            <a:r>
              <a:rPr lang="ru-RU" dirty="0" smtClean="0"/>
              <a:t>обобщают признаки их строения,</a:t>
            </a:r>
          </a:p>
          <a:p>
            <a:pPr algn="just">
              <a:buNone/>
            </a:pPr>
            <a:r>
              <a:rPr lang="ru-RU" dirty="0" smtClean="0"/>
              <a:t>анализируют и делают вывод о главном</a:t>
            </a:r>
          </a:p>
          <a:p>
            <a:pPr algn="just">
              <a:buNone/>
            </a:pPr>
            <a:r>
              <a:rPr lang="ru-RU" dirty="0" smtClean="0"/>
              <a:t>отличительном признаке,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(с ЗПР: наблюдает общее в строении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насекомых и главный отличительный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п</a:t>
            </a:r>
            <a:r>
              <a:rPr lang="ru-RU" dirty="0" smtClean="0">
                <a:solidFill>
                  <a:srgbClr val="C00000"/>
                </a:solidFill>
              </a:rPr>
              <a:t>ризнак);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Регулятивные:</a:t>
            </a:r>
          </a:p>
          <a:p>
            <a:pPr algn="just">
              <a:buNone/>
            </a:pPr>
            <a:r>
              <a:rPr lang="ru-RU" dirty="0" smtClean="0"/>
              <a:t>с помощью учителя формулируют цель урока,</a:t>
            </a:r>
          </a:p>
          <a:p>
            <a:pPr algn="just">
              <a:buNone/>
            </a:pPr>
            <a:r>
              <a:rPr lang="ru-RU" dirty="0" smtClean="0"/>
              <a:t>планируют, контролируют и оценивают свои</a:t>
            </a:r>
          </a:p>
          <a:p>
            <a:pPr algn="just">
              <a:buNone/>
            </a:pPr>
            <a:r>
              <a:rPr lang="ru-RU" dirty="0" smtClean="0"/>
              <a:t>действия,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(с ЗПР: принимает учебную задачу, работает по </a:t>
            </a:r>
            <a:r>
              <a:rPr lang="ru-RU" dirty="0" smtClean="0">
                <a:solidFill>
                  <a:srgbClr val="C00000"/>
                </a:solidFill>
              </a:rPr>
              <a:t>образцу);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Коммуникативные:</a:t>
            </a:r>
          </a:p>
          <a:p>
            <a:pPr algn="just">
              <a:buNone/>
            </a:pPr>
            <a:r>
              <a:rPr lang="ru-RU" dirty="0" smtClean="0"/>
              <a:t>отвечают на вопросы учителя с опорой на</a:t>
            </a:r>
          </a:p>
          <a:p>
            <a:pPr algn="just">
              <a:buNone/>
            </a:pPr>
            <a:r>
              <a:rPr lang="ru-RU" dirty="0" smtClean="0"/>
              <a:t>наглядность и жизненный опыт, строят</a:t>
            </a:r>
          </a:p>
          <a:p>
            <a:pPr algn="just">
              <a:buNone/>
            </a:pPr>
            <a:r>
              <a:rPr lang="ru-RU" dirty="0" smtClean="0"/>
              <a:t>понятные речевые высказывания, соблюдают</a:t>
            </a:r>
          </a:p>
          <a:p>
            <a:pPr algn="just">
              <a:buNone/>
            </a:pPr>
            <a:r>
              <a:rPr lang="ru-RU" dirty="0" smtClean="0"/>
              <a:t>правила работы в парах, группах,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(с ЗПР: участвует в диалоге с опорой на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наглядность и жизненный опыт,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доброжелательно общается с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одноклассниками);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Личностные:</a:t>
            </a:r>
          </a:p>
          <a:p>
            <a:pPr algn="just">
              <a:buNone/>
            </a:pPr>
            <a:r>
              <a:rPr lang="ru-RU" dirty="0" smtClean="0"/>
              <a:t>понимают значение нового знания,</a:t>
            </a:r>
          </a:p>
          <a:p>
            <a:pPr algn="just">
              <a:buNone/>
            </a:pPr>
            <a:r>
              <a:rPr lang="ru-RU" dirty="0" smtClean="0"/>
              <a:t>принимают активное участие в ходе урока и</a:t>
            </a:r>
          </a:p>
          <a:p>
            <a:pPr algn="just">
              <a:buNone/>
            </a:pPr>
            <a:r>
              <a:rPr lang="ru-RU" dirty="0" smtClean="0"/>
              <a:t>создании памятки, анализируют и оценивают</a:t>
            </a:r>
          </a:p>
          <a:p>
            <a:pPr algn="just">
              <a:buNone/>
            </a:pPr>
            <a:r>
              <a:rPr lang="ru-RU" dirty="0" smtClean="0"/>
              <a:t>свои учебные действия,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(с ЗПР: принимает активное участие в ходе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урока, оценивает свои учебные действия с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помощью учителя).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dirty="0" smtClean="0"/>
              <a:t>формирование общего представления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о насекомых</a:t>
            </a:r>
            <a:r>
              <a:rPr lang="ru-RU" dirty="0" smtClean="0"/>
              <a:t>, их главном отличительном признаке.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692694"/>
          <a:ext cx="8352928" cy="592288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92416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Этапы деятельности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Методы и приёмы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Методы и приёмы </a:t>
                      </a:r>
                    </a:p>
                    <a:p>
                      <a:pPr algn="ctr"/>
                      <a:r>
                        <a:rPr lang="ru-RU" dirty="0" smtClean="0"/>
                        <a:t>(с ЗПР)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Дидактика</a:t>
                      </a:r>
                      <a:endParaRPr lang="ru-RU" dirty="0"/>
                    </a:p>
                  </a:txBody>
                  <a:tcPr/>
                </a:tc>
              </a:tr>
              <a:tr h="4836474">
                <a:tc>
                  <a:txBody>
                    <a:bodyPr/>
                    <a:lstStyle/>
                    <a:p>
                      <a:r>
                        <a:rPr lang="ru-RU" dirty="0" smtClean="0"/>
                        <a:t>Психологическая релаксация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Проговаривают с движениями:</a:t>
                      </a:r>
                    </a:p>
                    <a:p>
                      <a:r>
                        <a:rPr lang="ru-RU" sz="1400" dirty="0" smtClean="0"/>
                        <a:t>В </a:t>
                      </a:r>
                      <a:r>
                        <a:rPr lang="ru-RU" sz="1400" dirty="0" smtClean="0"/>
                        <a:t>нашем классе все друзья:</a:t>
                      </a:r>
                    </a:p>
                    <a:p>
                      <a:r>
                        <a:rPr lang="ru-RU" sz="1400" dirty="0" smtClean="0"/>
                        <a:t>Я, ты, он, она.</a:t>
                      </a:r>
                    </a:p>
                    <a:p>
                      <a:r>
                        <a:rPr lang="ru-RU" sz="1400" dirty="0" smtClean="0"/>
                        <a:t>Улыбнёмся тем, кто справа,</a:t>
                      </a:r>
                    </a:p>
                    <a:p>
                      <a:r>
                        <a:rPr lang="ru-RU" sz="1400" dirty="0" smtClean="0"/>
                        <a:t>Улыбнёмся тем, кто слева,</a:t>
                      </a:r>
                    </a:p>
                    <a:p>
                      <a:r>
                        <a:rPr lang="ru-RU" sz="1400" dirty="0" smtClean="0"/>
                        <a:t>Улыбнёмся тем, кто сзади.</a:t>
                      </a:r>
                    </a:p>
                    <a:p>
                      <a:r>
                        <a:rPr lang="ru-RU" sz="1400" dirty="0" smtClean="0"/>
                        <a:t>Все мы – </a:t>
                      </a:r>
                    </a:p>
                    <a:p>
                      <a:r>
                        <a:rPr lang="ru-RU" sz="1400" dirty="0" smtClean="0"/>
                        <a:t>Дружная семья.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1</a:t>
                      </a:r>
                      <a:r>
                        <a:rPr lang="ru-RU" sz="1400" dirty="0" smtClean="0"/>
                        <a:t>, 2, 3, 4, 5.</a:t>
                      </a:r>
                    </a:p>
                    <a:p>
                      <a:r>
                        <a:rPr lang="ru-RU" sz="1400" dirty="0" smtClean="0"/>
                        <a:t>Все </a:t>
                      </a:r>
                      <a:r>
                        <a:rPr lang="ru-RU" sz="1400" dirty="0" smtClean="0"/>
                        <a:t>умеем мы считать,</a:t>
                      </a:r>
                    </a:p>
                    <a:p>
                      <a:r>
                        <a:rPr lang="ru-RU" sz="1400" dirty="0" smtClean="0"/>
                        <a:t>Отдыхать умеем тоже:</a:t>
                      </a:r>
                    </a:p>
                    <a:p>
                      <a:r>
                        <a:rPr lang="ru-RU" sz="1400" dirty="0" smtClean="0"/>
                        <a:t>Руки за спину положим,</a:t>
                      </a:r>
                    </a:p>
                    <a:p>
                      <a:r>
                        <a:rPr lang="ru-RU" sz="1400" dirty="0" smtClean="0"/>
                        <a:t>Голову поднимем выше</a:t>
                      </a:r>
                    </a:p>
                    <a:p>
                      <a:r>
                        <a:rPr lang="ru-RU" sz="1400" dirty="0" smtClean="0"/>
                        <a:t>И легко-легко подышим.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692695"/>
          <a:ext cx="8352928" cy="55956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8633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Этапы деятельности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Методы и приёмы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Методы и приёмы </a:t>
                      </a:r>
                    </a:p>
                    <a:p>
                      <a:pPr algn="ctr"/>
                      <a:r>
                        <a:rPr lang="ru-RU" dirty="0" smtClean="0"/>
                        <a:t>(с ЗПР)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Дидактика</a:t>
                      </a:r>
                      <a:endParaRPr lang="ru-RU" dirty="0"/>
                    </a:p>
                  </a:txBody>
                  <a:tcPr/>
                </a:tc>
              </a:tr>
              <a:tr h="4681220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Повторение пройденного по теме «Что такое хвоинки?». Проверка знаний.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Устно</a:t>
                      </a:r>
                      <a:r>
                        <a:rPr lang="ru-RU" sz="1400" baseline="0" dirty="0" smtClean="0"/>
                        <a:t> отвечают на вопросы: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1.Какие деревья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называют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лиственными?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2.Что такое хвоинки?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3.Какие деревья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называют хвойными?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4.Как можно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различить ель, сосну и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лиственницу?</a:t>
                      </a:r>
                    </a:p>
                    <a:p>
                      <a:pPr marL="342900" indent="-342900" algn="just">
                        <a:buNone/>
                      </a:pPr>
                      <a:endParaRPr lang="ru-RU" sz="1400" baseline="0" dirty="0" smtClean="0"/>
                    </a:p>
                    <a:p>
                      <a:pPr marL="342900" indent="-342900" algn="just">
                        <a:buNone/>
                      </a:pPr>
                      <a:r>
                        <a:rPr lang="ru-RU" sz="1400" baseline="0" dirty="0" smtClean="0"/>
                        <a:t>Письменно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400" baseline="0" dirty="0" smtClean="0"/>
                        <a:t>выполняют тестовые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400" baseline="0" dirty="0" smtClean="0"/>
                        <a:t>задания. (Задания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400" baseline="0" dirty="0" smtClean="0"/>
                        <a:t>читает учитель)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На отдельном листе:</a:t>
                      </a:r>
                    </a:p>
                    <a:p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1.По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 образцу соотносит (соединяет)  хвойное дерево с его веточкой.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2.По образцу соотносит (соединяет) хвойное дерево с его шишкой.</a:t>
                      </a:r>
                      <a:endParaRPr lang="ru-RU" sz="14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400" dirty="0" smtClean="0"/>
                        <a:t>«Тесты» стр. 12: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1.Что (из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изображённого)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НЕ имеет отношение к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ели?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2.Что НЕ имеет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отношения к сосне?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3.На  каком рисунке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изображены хвоинки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baseline="0" dirty="0" smtClean="0"/>
                        <a:t>ели?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(с ЗПР): индивид. зад.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на отдельном листе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303</TotalTime>
  <Words>1335</Words>
  <Application>Microsoft Office PowerPoint</Application>
  <PresentationFormat>Экран (4:3)</PresentationFormat>
  <Paragraphs>358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Проект инклюзивного урока</vt:lpstr>
      <vt:lpstr>Планируемые результаты</vt:lpstr>
      <vt:lpstr>Планируемые результаты</vt:lpstr>
      <vt:lpstr>Планируемые результаты</vt:lpstr>
      <vt:lpstr>Планируемые результаты</vt:lpstr>
      <vt:lpstr>Планируемые результаты</vt:lpstr>
      <vt:lpstr>Цель урока: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36</cp:revision>
  <dcterms:created xsi:type="dcterms:W3CDTF">2019-11-08T21:22:36Z</dcterms:created>
  <dcterms:modified xsi:type="dcterms:W3CDTF">2019-11-09T13:49:17Z</dcterms:modified>
</cp:coreProperties>
</file>