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6088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200"/>
            <a:ext cx="788688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88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200"/>
            <a:ext cx="384876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825200"/>
            <a:ext cx="384876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76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0280" y="4098240"/>
            <a:ext cx="384876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200"/>
            <a:ext cx="2539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95440" y="1825200"/>
            <a:ext cx="2539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5962320" y="1825200"/>
            <a:ext cx="2539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95440" y="4098240"/>
            <a:ext cx="2539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962320" y="4098240"/>
            <a:ext cx="253944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200"/>
            <a:ext cx="7886880" cy="43513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998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200"/>
            <a:ext cx="788688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200"/>
            <a:ext cx="384876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825200"/>
            <a:ext cx="384876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880" cy="614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998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200"/>
            <a:ext cx="384876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0280" y="1825200"/>
            <a:ext cx="384876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76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200"/>
            <a:ext cx="384876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825200"/>
            <a:ext cx="384876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4098240"/>
            <a:ext cx="384876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200"/>
            <a:ext cx="384876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825200"/>
            <a:ext cx="384876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880" cy="2075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880" cy="132552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28560" y="1825200"/>
            <a:ext cx="7886880" cy="4351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28600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685800" lvl="1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143000" lvl="2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600200" lvl="3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057400" lvl="4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057400" lvl="5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2057400" lvl="6" indent="-228600"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28200" y="6356520"/>
            <a:ext cx="205740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898989"/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457680" y="6356520"/>
            <a:ext cx="205740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>
              <a:lnSpc>
                <a:spcPct val="100000"/>
              </a:lnSpc>
            </a:pPr>
            <a:fld id="{DD20EE5A-DD0F-4133-9101-96DA4433EBCE}" type="slidenum">
              <a:rPr lang="ru-RU" sz="1200" b="0" strike="noStrike" spc="-1">
                <a:solidFill>
                  <a:srgbClr val="898989"/>
                </a:solidFill>
                <a:latin typeface="Calibri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5"/>
          <p:cNvPicPr/>
          <p:nvPr/>
        </p:nvPicPr>
        <p:blipFill>
          <a:blip r:embed="rId2"/>
          <a:stretch/>
        </p:blipFill>
        <p:spPr>
          <a:xfrm>
            <a:off x="4680" y="0"/>
            <a:ext cx="9134640" cy="685800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682560" y="474840"/>
            <a:ext cx="7742160" cy="61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D8697"/>
                </a:solidFill>
                <a:latin typeface="Arial"/>
                <a:ea typeface="Tahoma"/>
              </a:rPr>
              <a:t>Русский родной язык 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4400" b="1" strike="noStrike" spc="-1">
                <a:solidFill>
                  <a:srgbClr val="0D8697"/>
                </a:solidFill>
                <a:latin typeface="Arial"/>
                <a:ea typeface="Tahoma"/>
              </a:rPr>
              <a:t>Тема:  </a:t>
            </a:r>
            <a:r>
              <a:rPr lang="ru-RU" sz="4600" b="1" strike="noStrike" spc="-1">
                <a:solidFill>
                  <a:srgbClr val="0D8697"/>
                </a:solidFill>
                <a:latin typeface="Arial"/>
                <a:ea typeface="Tahoma"/>
              </a:rPr>
              <a:t>«Вежливые слова» </a:t>
            </a:r>
            <a:endParaRPr lang="en-US" sz="4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D8697"/>
                </a:solidFill>
                <a:latin typeface="Arial"/>
                <a:ea typeface="Tahoma"/>
              </a:rPr>
              <a:t>1 класс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0D8697"/>
                </a:solidFill>
                <a:latin typeface="Arial"/>
                <a:ea typeface="Tahoma"/>
              </a:rPr>
              <a:t>  Авторы: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  Булатова В.Д.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  Лисицына О.А.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  Носова С.Н.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Tahoma"/>
              </a:rPr>
              <a:t>  Орлова М.А.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2"/>
          <p:cNvPicPr/>
          <p:nvPr/>
        </p:nvPicPr>
        <p:blipFill>
          <a:blip r:embed="rId2"/>
          <a:stretch/>
        </p:blipFill>
        <p:spPr>
          <a:xfrm>
            <a:off x="4680" y="0"/>
            <a:ext cx="9134640" cy="685800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676440" y="407880"/>
            <a:ext cx="7907040" cy="758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Образовательные результаты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735120" y="1260360"/>
            <a:ext cx="7791480" cy="41571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Личностные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 выражают чувства добрыми словами;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проявляют в диалоге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доброжелательность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отзывчивость.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Метапредметные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: 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используют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речи вежливые </a:t>
            </a:r>
            <a:r>
              <a:rPr lang="ru-RU" sz="2400" spc="-1" dirty="0">
                <a:solidFill>
                  <a:srgbClr val="000000"/>
                </a:solidFill>
                <a:latin typeface="Times New Roman"/>
                <a:ea typeface="Times New Roman"/>
              </a:rPr>
              <a:t>слова 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соблюдают правила работы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в малой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группе;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сотрудничают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друг с другом.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 Предметные: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называют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вежливые слова;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составляют диалог с </a:t>
            </a:r>
            <a:r>
              <a:rPr lang="ru-RU" sz="2400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использованием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вежливых слов </a:t>
            </a:r>
            <a:r>
              <a:rPr lang="ru-RU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 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2"/>
          <p:cNvPicPr/>
          <p:nvPr/>
        </p:nvPicPr>
        <p:blipFill>
          <a:blip r:embed="rId2"/>
          <a:stretch/>
        </p:blipFill>
        <p:spPr>
          <a:xfrm>
            <a:off x="82440" y="-138240"/>
            <a:ext cx="9134640" cy="6858000"/>
          </a:xfrm>
          <a:prstGeom prst="rect">
            <a:avLst/>
          </a:prstGeom>
          <a:ln>
            <a:noFill/>
          </a:ln>
        </p:spPr>
      </p:pic>
      <p:sp>
        <p:nvSpPr>
          <p:cNvPr id="47" name="CustomShape 1"/>
          <p:cNvSpPr/>
          <p:nvPr/>
        </p:nvSpPr>
        <p:spPr>
          <a:xfrm>
            <a:off x="987480" y="577800"/>
            <a:ext cx="7323120" cy="764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400" b="1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Цель: 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825480" y="1347840"/>
            <a:ext cx="7156440" cy="16641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ввести </a:t>
            </a:r>
            <a:r>
              <a:rPr lang="ru-RU" sz="2400" b="0" i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вежливые слова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активный словарный запас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учащихся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 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0" y="77760"/>
            <a:ext cx="9248760" cy="64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 учебной деятельности на уроке</a:t>
            </a:r>
            <a:endParaRPr lang="en-US" sz="3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2" name="Table 2"/>
          <p:cNvGraphicFramePr/>
          <p:nvPr>
            <p:extLst>
              <p:ext uri="{D42A27DB-BD31-4B8C-83A1-F6EECF244321}">
                <p14:modId xmlns:p14="http://schemas.microsoft.com/office/powerpoint/2010/main" val="1819392547"/>
              </p:ext>
            </p:extLst>
          </p:nvPr>
        </p:nvGraphicFramePr>
        <p:xfrm>
          <a:off x="108000" y="725400"/>
          <a:ext cx="8920080" cy="6077160"/>
        </p:xfrm>
        <a:graphic>
          <a:graphicData uri="http://schemas.openxmlformats.org/drawingml/2006/table">
            <a:tbl>
              <a:tblPr/>
              <a:tblGrid>
                <a:gridCol w="2333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1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65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17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Этап деятельности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Содержание /Способы, приемы организации деятельности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Дидактические материалы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Формирование потребности</a:t>
                      </a:r>
                      <a:endParaRPr lang="en-US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Орг. момент: учитель здоровается с детьми, используя различные вежливые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слова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Игра  «Доскажи словечко»</a:t>
                      </a:r>
                      <a:endParaRPr lang="en-US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21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Формирование образа желаемого результата</a:t>
                      </a:r>
                      <a:endParaRPr lang="en-US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Чтение стихотворения 1. подготовленным чтецом</a:t>
                      </a:r>
                      <a:endParaRPr lang="en-US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Чтение стихотворения 2. подготовленным чтецом</a:t>
                      </a:r>
                      <a:endParaRPr lang="en-US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72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И. </a:t>
                      </a:r>
                      <a:r>
                        <a:rPr lang="ru-RU" sz="2000" b="0" strike="noStrike" spc="-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Токмакова</a:t>
                      </a: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«Маша знала слов немало» 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Н.Юсупов</a:t>
                      </a: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«Простите» 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Беседа, подбор синонимов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 словам </a:t>
                      </a: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«спасибо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», «</a:t>
                      </a: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простите»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Мотивация</a:t>
                      </a:r>
                      <a:endParaRPr lang="en-US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Определение  темы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урока.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Постановка учебной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задачи 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Скажите, пожалуйста, почему  слова «простите»,  «извините» автор стихотворения называет чудесными? 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Table 1"/>
          <p:cNvGraphicFramePr/>
          <p:nvPr>
            <p:extLst>
              <p:ext uri="{D42A27DB-BD31-4B8C-83A1-F6EECF244321}">
                <p14:modId xmlns:p14="http://schemas.microsoft.com/office/powerpoint/2010/main" val="91414040"/>
              </p:ext>
            </p:extLst>
          </p:nvPr>
        </p:nvGraphicFramePr>
        <p:xfrm>
          <a:off x="302400" y="1219200"/>
          <a:ext cx="8643960" cy="4671720"/>
        </p:xfrm>
        <a:graphic>
          <a:graphicData uri="http://schemas.openxmlformats.org/drawingml/2006/table">
            <a:tbl>
              <a:tblPr/>
              <a:tblGrid>
                <a:gridCol w="21862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89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68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554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Целеполагание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Постановка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цели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Научиться употреблять вежливые слова в различных жизненных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ситуациях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17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Планирование</a:t>
                      </a:r>
                      <a:endParaRPr lang="en-US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720" indent="-342720" algn="l">
                        <a:lnSpc>
                          <a:spcPct val="115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Знакомство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обучающихся</a:t>
                      </a:r>
                      <a:r>
                        <a:rPr lang="ru-RU" sz="2000" b="0" strike="noStrike" spc="-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готовым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планом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720" indent="-342720" algn="ctr">
                        <a:lnSpc>
                          <a:spcPct val="115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План</a:t>
                      </a: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15000"/>
                        </a:lnSpc>
                      </a:pPr>
                      <a:r>
                        <a:rPr lang="ru-RU" sz="2000" b="0" i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2000" b="0" i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выносится </a:t>
                      </a:r>
                      <a:r>
                        <a:rPr lang="ru-RU" sz="2000" b="0" i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доску)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00000"/>
                        </a:lnSpc>
                        <a:spcBef>
                          <a:spcPts val="499"/>
                        </a:spcBef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1) вспомнить вежливые слова;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00000"/>
                        </a:lnSpc>
                        <a:spcBef>
                          <a:spcPts val="499"/>
                        </a:spcBef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2) узнать, когда и почему стали говорить вежливые слова;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00000"/>
                        </a:lnSpc>
                        <a:spcBef>
                          <a:spcPts val="499"/>
                        </a:spcBef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3)  разыграть жизненные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ситуации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CustomShape 1"/>
          <p:cNvSpPr/>
          <p:nvPr/>
        </p:nvSpPr>
        <p:spPr>
          <a:xfrm>
            <a:off x="0" y="77760"/>
            <a:ext cx="9248760" cy="64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 учебной деятельности на уроке</a:t>
            </a:r>
            <a:endParaRPr lang="en-US" sz="3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Table 1"/>
          <p:cNvGraphicFramePr/>
          <p:nvPr>
            <p:extLst>
              <p:ext uri="{D42A27DB-BD31-4B8C-83A1-F6EECF244321}">
                <p14:modId xmlns:p14="http://schemas.microsoft.com/office/powerpoint/2010/main" val="772120686"/>
              </p:ext>
            </p:extLst>
          </p:nvPr>
        </p:nvGraphicFramePr>
        <p:xfrm>
          <a:off x="521675" y="838200"/>
          <a:ext cx="8213760" cy="5516760"/>
        </p:xfrm>
        <a:graphic>
          <a:graphicData uri="http://schemas.openxmlformats.org/drawingml/2006/table">
            <a:tbl>
              <a:tblPr/>
              <a:tblGrid>
                <a:gridCol w="1817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57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40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321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Выполнение действий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Выполнение действий по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плану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72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Мозговой штурм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Работа с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учебником (</a:t>
                      </a: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истории языка: происхождение слов «благодарю», «спасибо», «извините»);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Коллективная работа. Анализ ситуации.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Работа в группах. Инсценировка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ситуаций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95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b="1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Анализ результата</a:t>
                      </a:r>
                      <a:endParaRPr lang="en-US" sz="2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72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Презентация работы в группах;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Оценивание по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критериям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15000"/>
                        </a:lnSpc>
                      </a:pP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72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Главный критерий – наличие вежливых </a:t>
                      </a:r>
                      <a:r>
                        <a:rPr lang="ru-RU" sz="2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слов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Игра «Аплодисменты»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15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Рефлексия «Закончи предложение»</a:t>
                      </a: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2720" indent="-342720">
                        <a:lnSpc>
                          <a:spcPct val="115000"/>
                        </a:lnSpc>
                      </a:pPr>
                      <a:endParaRPr lang="en-US" sz="20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CustomShape 1"/>
          <p:cNvSpPr/>
          <p:nvPr/>
        </p:nvSpPr>
        <p:spPr>
          <a:xfrm>
            <a:off x="4175" y="0"/>
            <a:ext cx="9248760" cy="64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 учебной деятельности на уроке</a:t>
            </a:r>
            <a:endParaRPr lang="en-US" sz="3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2"/>
          <p:cNvPicPr/>
          <p:nvPr/>
        </p:nvPicPr>
        <p:blipFill>
          <a:blip r:embed="rId2"/>
          <a:stretch/>
        </p:blipFill>
        <p:spPr>
          <a:xfrm>
            <a:off x="4680" y="0"/>
            <a:ext cx="9134640" cy="685800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838200" y="304800"/>
            <a:ext cx="6931080" cy="1143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6000" b="1" strike="noStrike" spc="-1" dirty="0">
                <a:solidFill>
                  <a:srgbClr val="000000"/>
                </a:solidFill>
                <a:latin typeface="Calibri Light"/>
                <a:ea typeface="Arial"/>
              </a:rPr>
              <a:t> </a:t>
            </a: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Система оценивания</a:t>
            </a:r>
            <a:endParaRPr lang="en-US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7" name="Table 2"/>
          <p:cNvGraphicFramePr/>
          <p:nvPr>
            <p:extLst>
              <p:ext uri="{D42A27DB-BD31-4B8C-83A1-F6EECF244321}">
                <p14:modId xmlns:p14="http://schemas.microsoft.com/office/powerpoint/2010/main" val="3315362674"/>
              </p:ext>
            </p:extLst>
          </p:nvPr>
        </p:nvGraphicFramePr>
        <p:xfrm>
          <a:off x="1066800" y="1143000"/>
          <a:ext cx="7169040" cy="5303880"/>
        </p:xfrm>
        <a:graphic>
          <a:graphicData uri="http://schemas.openxmlformats.org/drawingml/2006/table">
            <a:tbl>
              <a:tblPr/>
              <a:tblGrid>
                <a:gridCol w="3303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656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Действия учеников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Способы и критерии оценивания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5760">
                      <a:solidFill>
                        <a:srgbClr val="FFFFFF"/>
                      </a:solidFill>
                    </a:lnT>
                    <a:lnB w="1872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80920">
                <a:tc>
                  <a:txBody>
                    <a:bodyPr/>
                    <a:lstStyle/>
                    <a:p>
                      <a:pPr marL="28548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называют этикетные формулы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подбирают синонимы 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</a:pP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составляют диалог с употреблением в </a:t>
                      </a:r>
                      <a:r>
                        <a:rPr lang="ru-RU" sz="2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нём </a:t>
                      </a:r>
                      <a:r>
                        <a:rPr lang="ru-RU" sz="2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вежливых </a:t>
                      </a:r>
                      <a:r>
                        <a:rPr lang="ru-RU" sz="2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слов;</a:t>
                      </a:r>
                      <a:r>
                        <a:rPr lang="ru-RU" sz="2400" b="0" strike="noStrike" spc="-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инсценировка (презентация</a:t>
                      </a:r>
                      <a:r>
                        <a:rPr lang="ru-RU" sz="2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28548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наблюдение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imes New Roman"/>
                        <a:buAutoNum type="arabicPeriod"/>
                      </a:pP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Times New Roman"/>
                        <a:buAutoNum type="arabicPeriod"/>
                      </a:pP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наблюдение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ru-RU" sz="2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Критерии</a:t>
                      </a:r>
                      <a:r>
                        <a:rPr lang="ru-RU" sz="2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: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</a:pPr>
                      <a:r>
                        <a:rPr lang="ru-RU" sz="2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наличие /отсутствие в диалоге  вежливых слов  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85480" indent="-285480">
                        <a:lnSpc>
                          <a:spcPct val="100000"/>
                        </a:lnSpc>
                      </a:pPr>
                      <a:r>
                        <a:rPr lang="ru-RU" sz="24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артистизм</a:t>
                      </a:r>
                      <a:endParaRPr lang="en-US" sz="24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5760">
                      <a:solidFill>
                        <a:srgbClr val="FFFFFF"/>
                      </a:solidFill>
                    </a:lnL>
                    <a:lnR w="5760">
                      <a:solidFill>
                        <a:srgbClr val="FFFFFF"/>
                      </a:solidFill>
                    </a:lnR>
                    <a:lnT w="18720">
                      <a:solidFill>
                        <a:srgbClr val="FFFFFF"/>
                      </a:solidFill>
                    </a:lnT>
                    <a:lnB w="5760">
                      <a:solidFill>
                        <a:srgbClr val="FFFFFF"/>
                      </a:solidFill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Рисунок 2"/>
          <p:cNvPicPr/>
          <p:nvPr/>
        </p:nvPicPr>
        <p:blipFill>
          <a:blip r:embed="rId2"/>
          <a:stretch/>
        </p:blipFill>
        <p:spPr>
          <a:xfrm>
            <a:off x="4680" y="0"/>
            <a:ext cx="9134640" cy="6858000"/>
          </a:xfrm>
          <a:prstGeom prst="rect">
            <a:avLst/>
          </a:prstGeom>
          <a:ln>
            <a:noFill/>
          </a:ln>
        </p:spPr>
      </p:pic>
      <p:sp>
        <p:nvSpPr>
          <p:cNvPr id="59" name="CustomShape 1"/>
          <p:cNvSpPr/>
          <p:nvPr/>
        </p:nvSpPr>
        <p:spPr>
          <a:xfrm>
            <a:off x="3953520" y="574560"/>
            <a:ext cx="1692360" cy="100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000" b="1" strike="noStrike" spc="-1">
                <a:solidFill>
                  <a:srgbClr val="000000"/>
                </a:solidFill>
                <a:latin typeface="Calibri"/>
                <a:ea typeface="Arial"/>
              </a:rPr>
              <a:t>УМК</a:t>
            </a:r>
            <a:endParaRPr lang="en-US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817560" y="1600200"/>
            <a:ext cx="7508880" cy="3505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Методическое обеспечение (технологическая карта урока)</a:t>
            </a:r>
            <a:endParaRPr lang="en-US" sz="2000" b="0" strike="noStrike" spc="-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1" strike="noStrike" spc="-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Дидактическое обеспечение (презентация, медиа средства, наглядные, демонстрационные, раздаточные пособия</a:t>
            </a:r>
            <a:r>
              <a:rPr lang="ru-RU" sz="2000" b="1" strike="noStrike" spc="-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28600" indent="-228600">
              <a:lnSpc>
                <a:spcPct val="90000"/>
              </a:lnSpc>
              <a:spcBef>
                <a:spcPts val="998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1" spc="-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Русский родной язык 1 класс/Учебное пособие для общеобразовательных организаций под редакцией </a:t>
            </a:r>
            <a:r>
              <a:rPr lang="ru-RU" sz="2000" b="1" spc="-1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О.М</a:t>
            </a:r>
            <a:r>
              <a:rPr lang="ru-RU" sz="2000" b="1" spc="-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Александровой</a:t>
            </a:r>
            <a:r>
              <a:rPr lang="ru-RU" sz="2000" b="1" spc="-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​</a:t>
            </a:r>
            <a:endParaRPr lang="en-US" sz="2000" b="0" strike="noStrike" spc="-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380</Words>
  <Application>Microsoft Office PowerPoint</Application>
  <PresentationFormat>Экран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Любовь Алексеевна Гусева</cp:lastModifiedBy>
  <cp:revision>149</cp:revision>
  <cp:lastPrinted>2019-12-10T16:25:03Z</cp:lastPrinted>
  <dcterms:created xsi:type="dcterms:W3CDTF">2013-11-19T08:52:05Z</dcterms:created>
  <dcterms:modified xsi:type="dcterms:W3CDTF">2019-12-26T09:55:06Z</dcterms:modified>
  <dc:language>en-US</dc:language>
</cp:coreProperties>
</file>