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Уровень достижения </a:t>
            </a:r>
            <a:r>
              <a:rPr lang="ru-RU" dirty="0" err="1"/>
              <a:t>образоватльных</a:t>
            </a:r>
            <a:r>
              <a:rPr lang="ru-RU" dirty="0"/>
              <a:t> результатов (по детям</a:t>
            </a:r>
            <a:r>
              <a:rPr lang="ru-RU" dirty="0" smtClean="0"/>
              <a:t>) Группы 1-2</a:t>
            </a:r>
            <a:endParaRPr lang="ru-RU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'!$B$4:$B$13</c:f>
              <c:strCache>
                <c:ptCount val="10"/>
                <c:pt idx="0">
                  <c:v>Наташа К.</c:v>
                </c:pt>
                <c:pt idx="1">
                  <c:v>Кирилл М.</c:v>
                </c:pt>
                <c:pt idx="2">
                  <c:v>Александр К.</c:v>
                </c:pt>
                <c:pt idx="3">
                  <c:v>Прохор С.</c:v>
                </c:pt>
                <c:pt idx="4">
                  <c:v>Полина М</c:v>
                </c:pt>
                <c:pt idx="5">
                  <c:v>Ермил С.</c:v>
                </c:pt>
                <c:pt idx="6">
                  <c:v>Николай И.</c:v>
                </c:pt>
                <c:pt idx="7">
                  <c:v>Олег Ш</c:v>
                </c:pt>
                <c:pt idx="8">
                  <c:v>Роман Т.</c:v>
                </c:pt>
                <c:pt idx="9">
                  <c:v>Артем С.</c:v>
                </c:pt>
              </c:strCache>
            </c:strRef>
          </c:cat>
          <c:val>
            <c:numRef>
              <c:f>'ОЦЕНКА РЕЗУЛЬТАТИВНОСТИ '!$M$4:$M$13</c:f>
              <c:numCache>
                <c:formatCode>General</c:formatCode>
                <c:ptCount val="10"/>
                <c:pt idx="0">
                  <c:v>3</c:v>
                </c:pt>
                <c:pt idx="1">
                  <c:v>1.8</c:v>
                </c:pt>
                <c:pt idx="2">
                  <c:v>2</c:v>
                </c:pt>
                <c:pt idx="3">
                  <c:v>2.4</c:v>
                </c:pt>
                <c:pt idx="4">
                  <c:v>1.4</c:v>
                </c:pt>
                <c:pt idx="5">
                  <c:v>1.6</c:v>
                </c:pt>
                <c:pt idx="6">
                  <c:v>1.4</c:v>
                </c:pt>
                <c:pt idx="7">
                  <c:v>1.6</c:v>
                </c:pt>
                <c:pt idx="8">
                  <c:v>2.8</c:v>
                </c:pt>
                <c:pt idx="9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109264"/>
        <c:axId val="1825113072"/>
      </c:lineChart>
      <c:catAx>
        <c:axId val="182510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13072"/>
        <c:crosses val="autoZero"/>
        <c:auto val="1"/>
        <c:lblAlgn val="ctr"/>
        <c:lblOffset val="100"/>
        <c:noMultiLvlLbl val="0"/>
      </c:catAx>
      <c:valAx>
        <c:axId val="1825113072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09264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Уровень достижения </a:t>
            </a:r>
            <a:r>
              <a:rPr lang="ru-RU" dirty="0" err="1"/>
              <a:t>образоватльных</a:t>
            </a:r>
            <a:r>
              <a:rPr lang="ru-RU" dirty="0"/>
              <a:t> результатов (по детям</a:t>
            </a:r>
            <a:r>
              <a:rPr lang="ru-RU" dirty="0" smtClean="0"/>
              <a:t>) Группы 3-4</a:t>
            </a:r>
            <a:endParaRPr lang="ru-RU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'!$B$4:$B$13</c:f>
              <c:strCache>
                <c:ptCount val="10"/>
                <c:pt idx="0">
                  <c:v>Иван Г.</c:v>
                </c:pt>
                <c:pt idx="1">
                  <c:v>Николай М.</c:v>
                </c:pt>
                <c:pt idx="2">
                  <c:v>Александр Б.</c:v>
                </c:pt>
                <c:pt idx="3">
                  <c:v>Анна С.</c:v>
                </c:pt>
                <c:pt idx="4">
                  <c:v>Дарья Т.</c:v>
                </c:pt>
                <c:pt idx="5">
                  <c:v>Милана М. </c:v>
                </c:pt>
                <c:pt idx="6">
                  <c:v>Анна Ш.</c:v>
                </c:pt>
                <c:pt idx="7">
                  <c:v>Ксения С.</c:v>
                </c:pt>
                <c:pt idx="8">
                  <c:v>Ольга С.</c:v>
                </c:pt>
                <c:pt idx="9">
                  <c:v>Ольга К..</c:v>
                </c:pt>
              </c:strCache>
            </c:strRef>
          </c:cat>
          <c:val>
            <c:numRef>
              <c:f>'ОЦЕНКА РЕЗУЛЬТАТИВНОСТИ '!$M$4:$M$13</c:f>
              <c:numCache>
                <c:formatCode>General</c:formatCode>
                <c:ptCount val="10"/>
                <c:pt idx="0">
                  <c:v>1.2</c:v>
                </c:pt>
                <c:pt idx="1">
                  <c:v>2.6</c:v>
                </c:pt>
                <c:pt idx="2">
                  <c:v>2.8</c:v>
                </c:pt>
                <c:pt idx="3">
                  <c:v>2.4</c:v>
                </c:pt>
                <c:pt idx="4">
                  <c:v>1.8</c:v>
                </c:pt>
                <c:pt idx="5">
                  <c:v>2.4</c:v>
                </c:pt>
                <c:pt idx="6">
                  <c:v>1.6</c:v>
                </c:pt>
                <c:pt idx="7">
                  <c:v>1.8</c:v>
                </c:pt>
                <c:pt idx="8">
                  <c:v>2.8</c:v>
                </c:pt>
                <c:pt idx="9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111984"/>
        <c:axId val="1825107088"/>
      </c:lineChart>
      <c:catAx>
        <c:axId val="182511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07088"/>
        <c:crosses val="autoZero"/>
        <c:auto val="1"/>
        <c:lblAlgn val="ctr"/>
        <c:lblOffset val="100"/>
        <c:noMultiLvlLbl val="0"/>
      </c:catAx>
      <c:valAx>
        <c:axId val="1825107088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11984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 </a:t>
            </a:r>
            <a:r>
              <a:rPr lang="ru-RU" dirty="0"/>
              <a:t>результатов (по результату</a:t>
            </a:r>
            <a:r>
              <a:rPr lang="ru-RU" dirty="0" smtClean="0"/>
              <a:t>) Группы 1-2</a:t>
            </a:r>
            <a:endParaRPr lang="ru-RU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'!$C$3:$L$3</c:f>
              <c:strCache>
                <c:ptCount val="10"/>
                <c:pt idx="0">
                  <c:v> знают главный  признак поля (поле – это природное сообщество,  созданное человеком)</c:v>
                </c:pt>
                <c:pt idx="1">
                  <c:v>понимают, что человек  создаёт поле для выращивания продуктов питания </c:v>
                </c:pt>
                <c:pt idx="2">
                  <c:v>проводят классификацию, сравнение объектов, анализ, устанавливают причинно-следственные связи</c:v>
                </c:pt>
                <c:pt idx="3">
                  <c:v> владеют навыками смыслового чтения  посредством перевода  текста в схемы, таблицы</c:v>
                </c:pt>
                <c:pt idx="4">
                  <c:v> высказывают личное отношение к необходимости возделывания поля человеком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  <c:pt idx="9">
                  <c:v> </c:v>
                </c:pt>
              </c:strCache>
            </c:strRef>
          </c:cat>
          <c:val>
            <c:numRef>
              <c:f>'ОЦЕНКА РЕЗУЛЬТАТИВНОСТИ '!$C$14:$L$14</c:f>
              <c:numCache>
                <c:formatCode>General</c:formatCode>
                <c:ptCount val="10"/>
                <c:pt idx="0">
                  <c:v>1.8</c:v>
                </c:pt>
                <c:pt idx="1">
                  <c:v>1.6</c:v>
                </c:pt>
                <c:pt idx="2">
                  <c:v>2.1</c:v>
                </c:pt>
                <c:pt idx="3">
                  <c:v>2</c:v>
                </c:pt>
                <c:pt idx="4">
                  <c:v>2.2999999999999998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110352"/>
        <c:axId val="1825115248"/>
      </c:lineChart>
      <c:catAx>
        <c:axId val="182511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15248"/>
        <c:crosses val="autoZero"/>
        <c:auto val="1"/>
        <c:lblAlgn val="ctr"/>
        <c:lblOffset val="100"/>
        <c:noMultiLvlLbl val="0"/>
      </c:catAx>
      <c:valAx>
        <c:axId val="1825115248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10352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Уровень достижения </a:t>
            </a:r>
            <a:r>
              <a:rPr lang="ru-RU" dirty="0" smtClean="0"/>
              <a:t>образовательных </a:t>
            </a:r>
            <a:r>
              <a:rPr lang="ru-RU" dirty="0"/>
              <a:t>результатов (по результату</a:t>
            </a:r>
            <a:r>
              <a:rPr lang="ru-RU" dirty="0" smtClean="0"/>
              <a:t>) Группы 3-4</a:t>
            </a:r>
            <a:endParaRPr lang="ru-RU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'!$C$3:$L$3</c:f>
              <c:strCache>
                <c:ptCount val="10"/>
                <c:pt idx="0">
                  <c:v> знают главный  признак поля (поле – это природное сообщество,  созданное человеком)</c:v>
                </c:pt>
                <c:pt idx="1">
                  <c:v>понимают, что человек  создаёт поле для выращивания продуктов питания </c:v>
                </c:pt>
                <c:pt idx="2">
                  <c:v>проводят классификацию, сравнение объектов, анализ, устанавливают причинно-следственные связи</c:v>
                </c:pt>
                <c:pt idx="3">
                  <c:v> владеют навыками смыслового чтения  посредством перевода  текста в схемы, таблицы</c:v>
                </c:pt>
                <c:pt idx="4">
                  <c:v> высказывают личное отношение к необходимости возделывания поля человеком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  <c:pt idx="9">
                  <c:v> </c:v>
                </c:pt>
              </c:strCache>
            </c:strRef>
          </c:cat>
          <c:val>
            <c:numRef>
              <c:f>'ОЦЕНКА РЕЗУЛЬТАТИВНОСТИ '!$C$14:$L$14</c:f>
              <c:numCache>
                <c:formatCode>General</c:formatCode>
                <c:ptCount val="10"/>
                <c:pt idx="0">
                  <c:v>2.2999999999999998</c:v>
                </c:pt>
                <c:pt idx="1">
                  <c:v>1.9</c:v>
                </c:pt>
                <c:pt idx="2">
                  <c:v>2.4</c:v>
                </c:pt>
                <c:pt idx="3">
                  <c:v>1.9</c:v>
                </c:pt>
                <c:pt idx="4">
                  <c:v>2.1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5107632"/>
        <c:axId val="1825114160"/>
      </c:lineChart>
      <c:catAx>
        <c:axId val="182510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14160"/>
        <c:crosses val="autoZero"/>
        <c:auto val="1"/>
        <c:lblAlgn val="ctr"/>
        <c:lblOffset val="100"/>
        <c:noMultiLvlLbl val="0"/>
      </c:catAx>
      <c:valAx>
        <c:axId val="1825114160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25107632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92;&#1086;&#1088;&#1084;&#1072;&#1094;&#1080;&#1086;&#1085;&#1085;&#1072;&#1103;%20&#1082;&#1072;&#1088;&#1090;&#1072;.jpg" TargetMode="External"/><Relationship Id="rId2" Type="http://schemas.openxmlformats.org/officeDocument/2006/relationships/hyperlink" Target="&#1087;&#1086;&#1083;&#1077;.flip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2;&#1088;&#1080;&#1090;&#1077;&#1088;&#1080;&#1080;%20&#1086;&#1094;&#1077;&#1085;&#1080;&#1074;&#1072;&#1085;&#1080;&#1103;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72;&#1074;&#1080;&#1083;&#1072;%20&#1088;&#1072;&#1073;&#1086;&#1090;&#1099;%20&#1074;%20&#1075;&#1088;&#1091;&#1087;&#1087;&#1077;.jpg" TargetMode="External"/><Relationship Id="rId2" Type="http://schemas.openxmlformats.org/officeDocument/2006/relationships/hyperlink" Target="&#1087;&#1088;&#1086;&#1073;&#1083;&#1077;&#1084;&#1085;&#1099;&#1077;%20&#1074;&#1086;&#1087;&#1088;&#1086;&#1089;&#1099;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2;&#1073;&#1086;&#1090;&#1072;%20&#1074;%20&#1075;&#1088;&#1091;&#1087;&#1087;&#1072;&#1093;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89;&#1086;&#1074;&#1088;&#1077;&#1084;&#1077;&#1085;&#1085;&#1099;&#1081;%20&#1087;&#1083;&#1091;&#1075;.jpg" TargetMode="External"/><Relationship Id="rId3" Type="http://schemas.openxmlformats.org/officeDocument/2006/relationships/hyperlink" Target="&#1087;&#1086;&#1083;&#1077;.flipchart" TargetMode="External"/><Relationship Id="rId7" Type="http://schemas.openxmlformats.org/officeDocument/2006/relationships/hyperlink" Target="&#1089;&#1090;&#1072;&#1088;&#1080;&#1085;&#1085;&#1099;&#1081;%20&#1087;&#1083;&#1091;&#1075;%20&#1090;&#1077;&#1082;&#1089;&#1090;.jpg" TargetMode="External"/><Relationship Id="rId2" Type="http://schemas.openxmlformats.org/officeDocument/2006/relationships/hyperlink" Target="&#1050;&#1086;&#1085;&#1089;&#1087;&#1077;&#1082;&#1090;%20&#1091;&#1088;&#1086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9;&#1086;&#1074;&#1088;&#1077;&#1084;&#1077;&#1085;&#1085;&#1099;&#1081;%20&#1087;&#1083;&#1091;&#1075;%20&#1090;&#1077;&#1082;&#1089;&#1090;.jpg" TargetMode="External"/><Relationship Id="rId5" Type="http://schemas.openxmlformats.org/officeDocument/2006/relationships/hyperlink" Target="&#1076;&#1077;&#1088;&#1077;&#1074;&#1103;&#1085;&#1085;&#1072;&#1103;%20&#1089;&#1086;&#1093;&#1072;%20&#1090;&#1077;&#1082;&#1089;&#1090;.jpg" TargetMode="External"/><Relationship Id="rId4" Type="http://schemas.openxmlformats.org/officeDocument/2006/relationships/hyperlink" Target="&#1075;&#1088;&#1091;&#1087;&#1087;&#1072;%20&#1041;&#1086;&#1090;&#1072;&#1085;&#1080;&#1082;&#1080;%20&#1090;&#1077;&#1082;&#1089;&#1090;%20&#1076;&#1083;&#1103;%20&#1095;&#1090;&#1077;&#1085;&#1080;&#1103;.jpg" TargetMode="External"/><Relationship Id="rId9" Type="http://schemas.openxmlformats.org/officeDocument/2006/relationships/hyperlink" Target="&#1089;&#1090;&#1072;&#1088;&#1080;&#1085;&#1085;&#1099;&#1081;%20&#1087;&#1083;&#1091;&#1075;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278812" cy="2403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Тема урока: 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i="1" dirty="0" smtClean="0">
                <a:solidFill>
                  <a:srgbClr val="CC3399"/>
                </a:solidFill>
              </a:rPr>
              <a:t>Природное сообщество - поле.</a:t>
            </a:r>
            <a:br>
              <a:rPr lang="ru-RU" altLang="ru-RU" b="1" i="1" dirty="0" smtClean="0">
                <a:solidFill>
                  <a:srgbClr val="CC3399"/>
                </a:solidFill>
              </a:rPr>
            </a:b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Окружающий мир</a:t>
            </a:r>
            <a:r>
              <a:rPr lang="ru-RU" alt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3 класс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(Программа Л.В. </a:t>
            </a:r>
            <a:r>
              <a:rPr lang="ru-RU" alt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Занкова</a:t>
            </a: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6696744" cy="273630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CC3399"/>
                </a:solidFill>
              </a:rPr>
              <a:t> </a:t>
            </a:r>
            <a:r>
              <a:rPr lang="ru-RU" sz="2400" b="1" dirty="0" smtClean="0">
                <a:solidFill>
                  <a:srgbClr val="CC3399"/>
                </a:solidFill>
              </a:rPr>
              <a:t>Авторы работы: </a:t>
            </a:r>
          </a:p>
          <a:p>
            <a:pPr lvl="0">
              <a:defRPr/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 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Галкина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О. В., учитель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Ординской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ООШ,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Белянчикова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И. Л., учитель Отрадновской ООШ, 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Кошкина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О. Н., учитель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Климатинской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ООШ,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Кукушкина Ю. В., учитель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Ниноровской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ООШ,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Телегина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С. Ю., учитель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Плоскинской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ООШ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ru-RU" b="1" dirty="0" smtClean="0"/>
              <a:t>Результативность работы</a:t>
            </a:r>
            <a:br>
              <a:rPr lang="ru-RU" altLang="ru-RU" b="1" dirty="0" smtClean="0"/>
            </a:b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Фото материалы </a:t>
            </a:r>
          </a:p>
        </p:txBody>
      </p:sp>
      <p:pic>
        <p:nvPicPr>
          <p:cNvPr id="1027" name="Picture 3" descr="J:\Поле\Работа групп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936641" cy="173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:\Поле\Работа группы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29796"/>
            <a:ext cx="3038844" cy="170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Галкина О.В\Desktop\урок\SAM_49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68185"/>
            <a:ext cx="2695728" cy="2021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89776" cy="147002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C3399"/>
                </a:solidFill>
              </a:rPr>
              <a:t>Спасибо за внимание!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2852936"/>
            <a:ext cx="542928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Контактная информация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E-mail: kyw01071@rambler.ru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4982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Предполагаемые результаты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69325" cy="3816424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altLang="ru-RU" sz="7200" b="1" dirty="0" smtClean="0">
                <a:latin typeface="Times New Roman" pitchFamily="18" charset="0"/>
                <a:cs typeface="Times New Roman" pitchFamily="18" charset="0"/>
              </a:rPr>
              <a:t>Предметные:            </a:t>
            </a:r>
            <a:r>
              <a:rPr lang="ru-RU" alt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- </a:t>
            </a:r>
            <a:r>
              <a:rPr lang="ru-RU" alt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назыв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ают 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главный  признак поля (поле – это природное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сообщество,  созданное человеком)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- 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объясняют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, что человек  создаёт поле для выращивания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7200" kern="150" dirty="0" smtClean="0"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 продуктов питания</a:t>
            </a:r>
            <a:endParaRPr lang="ru-RU" sz="7200" kern="15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altLang="ru-RU" sz="7200" b="1" dirty="0" smtClean="0">
                <a:latin typeface="Times New Roman" pitchFamily="18" charset="0"/>
                <a:cs typeface="Times New Roman" pitchFamily="18" charset="0"/>
              </a:rPr>
              <a:t>Метапредметные:    </a:t>
            </a:r>
            <a:r>
              <a:rPr lang="ru-RU" sz="7200" kern="150" dirty="0" smtClean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-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проводят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классификацию, </a:t>
            </a:r>
            <a:r>
              <a:rPr lang="ru-RU" sz="7200" kern="150" dirty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сравнение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объектов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анализ</a:t>
            </a:r>
            <a:r>
              <a:rPr lang="ru-RU" sz="7200" kern="150" dirty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7200" kern="150" dirty="0" smtClean="0">
                <a:solidFill>
                  <a:srgbClr val="00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  устанавливают причинно-следственные связи</a:t>
            </a:r>
            <a:endParaRPr lang="ru-RU" sz="7200" kern="15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 smtClean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 - владеют </a:t>
            </a:r>
            <a:r>
              <a:rPr lang="ru-RU" sz="7200" kern="150" dirty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навыками смыслового </a:t>
            </a:r>
            <a:r>
              <a:rPr lang="ru-RU" sz="7200" kern="150" dirty="0" smtClean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чтения  посредством перевода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7200" kern="150" dirty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7200" kern="150" dirty="0" smtClean="0">
                <a:solidFill>
                  <a:srgbClr val="1C1C1C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                                     текста в схемы, таблицы</a:t>
            </a:r>
            <a:endParaRPr lang="ru-RU" sz="7200" kern="15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 eaLnBrk="1" hangingPunct="1">
              <a:buFontTx/>
              <a:buChar char="-"/>
            </a:pPr>
            <a:endParaRPr lang="ru-RU" alt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15"/>
              </a:spcAft>
              <a:buNone/>
            </a:pPr>
            <a:r>
              <a:rPr lang="ru-RU" altLang="ru-RU" sz="7200" b="1" dirty="0" smtClean="0">
                <a:latin typeface="Times New Roman" pitchFamily="18" charset="0"/>
                <a:cs typeface="Times New Roman" pitchFamily="18" charset="0"/>
              </a:rPr>
              <a:t>Личностные:             -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высказывают личное отношение к необходимости  </a:t>
            </a:r>
          </a:p>
          <a:p>
            <a:pPr marL="0" indent="0">
              <a:spcAft>
                <a:spcPts val="15"/>
              </a:spcAft>
              <a:buNone/>
            </a:pPr>
            <a:r>
              <a:rPr lang="ru-RU" alt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200" dirty="0" smtClean="0">
                <a:latin typeface="Times New Roman" pitchFamily="18" charset="0"/>
                <a:cs typeface="Times New Roman" pitchFamily="18" charset="0"/>
              </a:rPr>
              <a:t>                                      возделывания поля человеком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7200" dirty="0" smtClean="0"/>
              <a:t>                            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7200" dirty="0" smtClean="0"/>
              <a:t>                                   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5773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Цель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95536" y="1599053"/>
            <a:ext cx="8229600" cy="1728192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buNone/>
            </a:pPr>
            <a:r>
              <a:rPr lang="ru-RU" altLang="ru-RU" dirty="0" smtClean="0"/>
              <a:t>Создать условия, способствующие личному пониманию школьниками, что  поле - природное сообщество, созданное человеком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17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12974"/>
          </a:xfrm>
        </p:spPr>
        <p:txBody>
          <a:bodyPr/>
          <a:lstStyle/>
          <a:p>
            <a:r>
              <a:rPr lang="ru-RU" b="1" dirty="0" smtClean="0"/>
              <a:t>Содержание деятельности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09067"/>
              </p:ext>
            </p:extLst>
          </p:nvPr>
        </p:nvGraphicFramePr>
        <p:xfrm>
          <a:off x="539552" y="1124744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Методы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Ф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ормирование потребности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проблемной ситуации.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флипчартом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образа желаемого результата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Информационная карта «Поле»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критериев оценивания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4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20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800" kern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к контрольной работе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Стимулирование целеполагания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информационной карты «Поле» для подготовки к контрольной работе.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5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12974"/>
          </a:xfrm>
        </p:spPr>
        <p:txBody>
          <a:bodyPr/>
          <a:lstStyle/>
          <a:p>
            <a:r>
              <a:rPr lang="ru-RU" b="1" dirty="0" smtClean="0"/>
              <a:t>Содержание деятельности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997003"/>
              </p:ext>
            </p:extLst>
          </p:nvPr>
        </p:nvGraphicFramePr>
        <p:xfrm>
          <a:off x="467544" y="1196752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Методы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последовательности действий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плана работы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ыполнение действий по достижению результата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Работа в группах.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Смысловое чтение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Соотнесение полученного результата с желаемым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результатов деятельности с выбранными критериями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Нахождение ошибок с последующим исправлением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7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УМК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81642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dirty="0" smtClean="0"/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Методическое обеспечение: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конспект урока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(программа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Л.В.Занкова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ru-RU" altLang="ru-RU" sz="2800" dirty="0" smtClean="0"/>
          </a:p>
          <a:p>
            <a:pPr eaLnBrk="1" hangingPunct="1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Дидактическое обеспечение и оборудование:</a:t>
            </a:r>
          </a:p>
          <a:p>
            <a:pPr marL="0" indent="0" eaLnBrk="1" hangingPunct="1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флипчарт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раздаточный материал (натуральные   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продукты: хлеб, подсолнечное масло, макароны,  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крупы, овсяное печенье;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дополнительные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тексты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   для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чтения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иллюстративный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материал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eaLnBrk="1" hangingPunct="1">
              <a:buNone/>
            </a:pPr>
            <a:endParaRPr lang="ru-RU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5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altLang="ru-RU" sz="4900" b="1" dirty="0" smtClean="0"/>
              <a:t>Результативность работы</a:t>
            </a:r>
            <a:br>
              <a:rPr lang="ru-RU" altLang="ru-RU" sz="4900" b="1" dirty="0" smtClean="0"/>
            </a:br>
            <a:r>
              <a:rPr lang="ru-RU" sz="31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 достижения образовательных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altLang="ru-RU" dirty="0" smtClean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787889"/>
              </p:ext>
            </p:extLst>
          </p:nvPr>
        </p:nvGraphicFramePr>
        <p:xfrm>
          <a:off x="1691680" y="1124744"/>
          <a:ext cx="56166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948925"/>
              </p:ext>
            </p:extLst>
          </p:nvPr>
        </p:nvGraphicFramePr>
        <p:xfrm>
          <a:off x="1835696" y="3573016"/>
          <a:ext cx="561662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33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12912"/>
          </a:xfrm>
        </p:spPr>
        <p:txBody>
          <a:bodyPr>
            <a:normAutofit fontScale="90000"/>
          </a:bodyPr>
          <a:lstStyle/>
          <a:p>
            <a:r>
              <a:rPr lang="ru-RU" altLang="ru-RU" sz="4900" b="1" dirty="0" smtClean="0"/>
              <a:t>Результативность работы</a:t>
            </a:r>
            <a:br>
              <a:rPr lang="ru-RU" altLang="ru-RU" sz="4900" b="1" dirty="0" smtClean="0"/>
            </a:br>
            <a:r>
              <a:rPr lang="ru-RU" sz="31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 достижения образовательных результатов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altLang="ru-RU" sz="3100" dirty="0" smtClean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393339"/>
              </p:ext>
            </p:extLst>
          </p:nvPr>
        </p:nvGraphicFramePr>
        <p:xfrm>
          <a:off x="1475656" y="1124744"/>
          <a:ext cx="6148536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719409"/>
              </p:ext>
            </p:extLst>
          </p:nvPr>
        </p:nvGraphicFramePr>
        <p:xfrm>
          <a:off x="1475656" y="3429000"/>
          <a:ext cx="61926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96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49466" y="18864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b="1" dirty="0" smtClean="0"/>
              <a:t>Результативность работы</a:t>
            </a:r>
            <a:br>
              <a:rPr lang="ru-RU" altLang="ru-RU" b="1" dirty="0" smtClean="0"/>
            </a:b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Представление результатов работы в группах</a:t>
            </a:r>
          </a:p>
        </p:txBody>
      </p:sp>
      <p:pic>
        <p:nvPicPr>
          <p:cNvPr id="4" name="Picture 2" descr="J:\Поле\группа Зоолог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87850"/>
            <a:ext cx="2511496" cy="172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J:\Поле\группа Исследовател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37" y="3716095"/>
            <a:ext cx="3040587" cy="199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Поле\группа Агрономы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17476"/>
            <a:ext cx="2304256" cy="167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Поле\группа Ботаники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9" y="1470735"/>
            <a:ext cx="2511496" cy="159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7226" y="3162097"/>
            <a:ext cx="1241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Ботаники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06905" y="3330544"/>
            <a:ext cx="99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Зоологи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84715" y="3346763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Агрономы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41284" y="5836622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Исследователи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4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448</TotalTime>
  <Words>347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SimSun</vt:lpstr>
      <vt:lpstr>Arial</vt:lpstr>
      <vt:lpstr>Calibri</vt:lpstr>
      <vt:lpstr>Times New Roman</vt:lpstr>
      <vt:lpstr>TS101908700</vt:lpstr>
      <vt:lpstr>Тема урока:  Природное сообщество - поле. Окружающий мир          3 класс (Программа Л.В. Занкова)</vt:lpstr>
      <vt:lpstr>Предполагаемые результаты</vt:lpstr>
      <vt:lpstr>Цель</vt:lpstr>
      <vt:lpstr>Содержание деятельности </vt:lpstr>
      <vt:lpstr>Содержание деятельности </vt:lpstr>
      <vt:lpstr>УМК</vt:lpstr>
      <vt:lpstr>Результативность работы Уровень достижения образовательных результатов </vt:lpstr>
      <vt:lpstr>Результативность работы Уровень достижения образовательных результатов </vt:lpstr>
      <vt:lpstr>Результативность работы Представление результатов работы в группах</vt:lpstr>
      <vt:lpstr>Результативность работы Фото материалы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со-бытия:  Откуда берутся снег и лед? 1 класс</dc:title>
  <dc:creator>Юлия Кукушкина</dc:creator>
  <cp:lastModifiedBy>Лариса Юрьевна Сысуева</cp:lastModifiedBy>
  <cp:revision>33</cp:revision>
  <dcterms:created xsi:type="dcterms:W3CDTF">2017-03-24T20:26:57Z</dcterms:created>
  <dcterms:modified xsi:type="dcterms:W3CDTF">2017-12-18T07:25:23Z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