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5.jpeg" ContentType="image/jpeg"/>
  <Override PartName="/ppt/media/image14.jpeg" ContentType="image/jpeg"/>
  <Override PartName="/ppt/media/image27.png" ContentType="image/png"/>
  <Override PartName="/ppt/media/image4.png" ContentType="image/png"/>
  <Override PartName="/ppt/media/image23.png" ContentType="image/png"/>
  <Override PartName="/ppt/media/image13.jpeg" ContentType="image/jpeg"/>
  <Override PartName="/ppt/media/image17.png" ContentType="image/png"/>
  <Override PartName="/ppt/media/image12.jpeg" ContentType="image/jpeg"/>
  <Override PartName="/ppt/media/image9.jpeg" ContentType="image/jpeg"/>
  <Override PartName="/ppt/media/image10.jpeg" ContentType="image/jpeg"/>
  <Override PartName="/ppt/media/image8.jpeg" ContentType="image/jpeg"/>
  <Override PartName="/ppt/media/image24.png" ContentType="image/png"/>
  <Override PartName="/ppt/media/image1.png" ContentType="image/png"/>
  <Override PartName="/ppt/media/image20.png" ContentType="image/png"/>
  <Override PartName="/ppt/media/image18.png" ContentType="image/png"/>
  <Override PartName="/ppt/media/image7.jpeg" ContentType="image/jpeg"/>
  <Override PartName="/ppt/media/image6.jpeg" ContentType="image/jpeg"/>
  <Override PartName="/ppt/media/image5.jpeg" ContentType="image/jpeg"/>
  <Override PartName="/ppt/media/image25.png" ContentType="image/png"/>
  <Override PartName="/ppt/media/image2.png" ContentType="image/png"/>
  <Override PartName="/ppt/media/image21.png" ContentType="image/png"/>
  <Override PartName="/ppt/media/image19.png" ContentType="image/png"/>
  <Override PartName="/ppt/media/image28.jpeg" ContentType="image/jpeg"/>
  <Override PartName="/ppt/media/image11.png" ContentType="image/png"/>
  <Override PartName="/ppt/media/image26.png" ContentType="image/png"/>
  <Override PartName="/ppt/media/image3.png" ContentType="image/png"/>
  <Override PartName="/ppt/media/image22.png" ContentType="image/png"/>
  <Override PartName="/ppt/media/image16.jpeg" ContentType="image/jpe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4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720" y="3963240"/>
            <a:ext cx="2704680" cy="2158200"/>
          </a:xfrm>
          <a:prstGeom prst="rect">
            <a:avLst/>
          </a:prstGeom>
          <a:ln>
            <a:noFill/>
          </a:ln>
        </p:spPr>
      </p:pic>
      <p:pic>
        <p:nvPicPr>
          <p:cNvPr descr="" id="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12400" y="3963240"/>
            <a:ext cx="2704680" cy="2158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720" y="3963240"/>
            <a:ext cx="2704680" cy="2158200"/>
          </a:xfrm>
          <a:prstGeom prst="rect">
            <a:avLst/>
          </a:prstGeom>
          <a:ln>
            <a:noFill/>
          </a:ln>
        </p:spPr>
      </p:pic>
      <p:pic>
        <p:nvPicPr>
          <p:cNvPr descr="" id="7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12400" y="3963240"/>
            <a:ext cx="2704680" cy="2158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27.4.17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D5383A3-EF86-4753-A002-1C4C00878F3C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27.4.17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4841272-1172-4A22-93F3-A9446825298F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79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/>
            <a:endParaRPr/>
          </a:p>
        </p:txBody>
      </p:sp>
      <p:pic>
        <p:nvPicPr>
          <p:cNvPr descr="" id="8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4760"/>
            <a:ext cx="9123840" cy="6842880"/>
          </a:xfrm>
          <a:prstGeom prst="rect">
            <a:avLst/>
          </a:prstGeom>
          <a:ln>
            <a:noFill/>
          </a:ln>
        </p:spPr>
      </p:pic>
      <p:sp>
        <p:nvSpPr>
          <p:cNvPr id="81" name="CustomShape 3"/>
          <p:cNvSpPr/>
          <p:nvPr/>
        </p:nvSpPr>
        <p:spPr>
          <a:xfrm>
            <a:off x="1763640" y="1412640"/>
            <a:ext cx="6480360" cy="13093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4000">
                <a:solidFill>
                  <a:srgbClr val="c00000"/>
                </a:solidFill>
                <a:latin typeface="Calibri"/>
              </a:rPr>
              <a:t>Смысловое чтение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4000">
                <a:solidFill>
                  <a:srgbClr val="c00000"/>
                </a:solidFill>
                <a:latin typeface="Calibri"/>
              </a:rPr>
              <a:t>в начальной школе</a:t>
            </a:r>
            <a:endParaRPr/>
          </a:p>
        </p:txBody>
      </p:sp>
      <p:sp>
        <p:nvSpPr>
          <p:cNvPr id="82" name="CustomShape 4"/>
          <p:cNvSpPr/>
          <p:nvPr/>
        </p:nvSpPr>
        <p:spPr>
          <a:xfrm>
            <a:off x="4644000" y="3436560"/>
            <a:ext cx="4248000" cy="14619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r"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Мягченкова С. Ю.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Михайлова Е. В.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учителя начальных классов</a:t>
            </a:r>
            <a:endParaRPr/>
          </a:p>
          <a:p>
            <a:pPr algn="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83" name="CustomShape 5"/>
          <p:cNvSpPr/>
          <p:nvPr/>
        </p:nvSpPr>
        <p:spPr>
          <a:xfrm>
            <a:off x="1331640" y="332640"/>
            <a:ext cx="6624360" cy="8218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000000"/>
                </a:solidFill>
                <a:latin typeface="Calibri"/>
              </a:rPr>
              <a:t>МОУ Нагорьевская СОШ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000000"/>
                </a:solidFill>
                <a:latin typeface="Calibri"/>
              </a:rPr>
              <a:t>Переславского района Ярославской области</a:t>
            </a:r>
            <a:endParaRPr/>
          </a:p>
        </p:txBody>
      </p:sp>
      <p:sp>
        <p:nvSpPr>
          <p:cNvPr id="84" name="CustomShape 6"/>
          <p:cNvSpPr/>
          <p:nvPr/>
        </p:nvSpPr>
        <p:spPr>
          <a:xfrm>
            <a:off x="3852000" y="4725000"/>
            <a:ext cx="1151640" cy="4561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2017 г.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descr="" id="12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554840" y="1600200"/>
            <a:ext cx="6034320" cy="4525560"/>
          </a:xfrm>
          <a:prstGeom prst="rect">
            <a:avLst/>
          </a:prstGeom>
          <a:ln>
            <a:noFill/>
          </a:ln>
        </p:spPr>
      </p:pic>
      <p:pic>
        <p:nvPicPr>
          <p:cNvPr descr="" id="12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1880" y="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126" name="CustomShape 2"/>
          <p:cNvSpPr/>
          <p:nvPr/>
        </p:nvSpPr>
        <p:spPr>
          <a:xfrm>
            <a:off x="2267640" y="980640"/>
            <a:ext cx="5112360" cy="6390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 sz="3600">
                <a:solidFill>
                  <a:srgbClr val="c00000"/>
                </a:solidFill>
                <a:latin typeface="Calibri"/>
              </a:rPr>
              <a:t>      – </a:t>
            </a:r>
            <a:r>
              <a:rPr b="1" lang="ru-RU" sz="3600">
                <a:solidFill>
                  <a:srgbClr val="c00000"/>
                </a:solidFill>
                <a:latin typeface="Calibri"/>
              </a:rPr>
              <a:t>«Синквейн» </a:t>
            </a:r>
            <a:endParaRPr/>
          </a:p>
        </p:txBody>
      </p:sp>
      <p:graphicFrame>
        <p:nvGraphicFramePr>
          <p:cNvPr id="127" name="Table 3"/>
          <p:cNvGraphicFramePr/>
          <p:nvPr/>
        </p:nvGraphicFramePr>
        <p:xfrm>
          <a:off x="899640" y="1917000"/>
          <a:ext cx="7848360" cy="2088000"/>
        </p:xfrm>
        <a:graphic>
          <a:graphicData uri="http://schemas.openxmlformats.org/drawingml/2006/table">
            <a:tbl>
              <a:tblPr/>
              <a:tblGrid>
                <a:gridCol w="4079160"/>
                <a:gridCol w="3769200"/>
              </a:tblGrid>
              <a:tr h="2088000">
                <a:tc>
                  <a:txBody>
                    <a:bodyPr bIns="0" lIns="68400" rIns="684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800" u="sng">
                          <a:solidFill>
                            <a:srgbClr val="000000"/>
                          </a:solidFill>
                          <a:latin typeface="Calibri"/>
                        </a:rPr>
                        <a:t>Собака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</a:rPr>
                        <a:t>Верная, смелая.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</a:rPr>
                        <a:t>Лает, кусает, охраняет.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</a:rPr>
                        <a:t>Самый лучший друг человека.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</a:rPr>
                        <a:t>Верность.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800" u="sng">
                          <a:solidFill>
                            <a:srgbClr val="000000"/>
                          </a:solidFill>
                          <a:latin typeface="Calibri"/>
                        </a:rPr>
                        <a:t>Медведь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</a:rPr>
                        <a:t>Большой, бурый.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</a:rPr>
                        <a:t>Спит, рычит, плавает.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</a:rPr>
                        <a:t>Большой опасный хищник.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</a:rPr>
                        <a:t>Зверь.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8" name="CustomShape 4"/>
          <p:cNvSpPr/>
          <p:nvPr/>
        </p:nvSpPr>
        <p:spPr>
          <a:xfrm>
            <a:off x="1835640" y="4005000"/>
            <a:ext cx="6120360" cy="19191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2400">
                <a:solidFill>
                  <a:srgbClr val="000000"/>
                </a:solidFill>
                <a:latin typeface="Calibri"/>
              </a:rPr>
              <a:t>……………………</a:t>
            </a:r>
            <a:r>
              <a:rPr lang="ru-RU" sz="2400">
                <a:solidFill>
                  <a:srgbClr val="000000"/>
                </a:solidFill>
                <a:latin typeface="Calibri"/>
              </a:rPr>
              <a:t>..?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Ясная, пасмурная.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Портится, меняется, составляется.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Состояние природы в определенное время.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Природа.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descr="" id="13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554840" y="1600200"/>
            <a:ext cx="6034320" cy="4525560"/>
          </a:xfrm>
          <a:prstGeom prst="rect">
            <a:avLst/>
          </a:prstGeom>
          <a:ln>
            <a:noFill/>
          </a:ln>
        </p:spPr>
      </p:pic>
      <p:pic>
        <p:nvPicPr>
          <p:cNvPr descr="" id="13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972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32" name="CustomShape 2"/>
          <p:cNvSpPr/>
          <p:nvPr/>
        </p:nvSpPr>
        <p:spPr>
          <a:xfrm>
            <a:off x="2771640" y="1052640"/>
            <a:ext cx="5112360" cy="6390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 sz="3600">
                <a:solidFill>
                  <a:srgbClr val="c00000"/>
                </a:solidFill>
                <a:latin typeface="Calibri"/>
              </a:rPr>
              <a:t>       </a:t>
            </a:r>
            <a:r>
              <a:rPr b="1" lang="ru-RU" sz="3600">
                <a:solidFill>
                  <a:srgbClr val="c00000"/>
                </a:solidFill>
                <a:latin typeface="Calibri"/>
              </a:rPr>
              <a:t>- «Кластер» </a:t>
            </a:r>
            <a:endParaRPr/>
          </a:p>
        </p:txBody>
      </p:sp>
      <p:sp>
        <p:nvSpPr>
          <p:cNvPr id="133" name="CustomShape 3"/>
          <p:cNvSpPr/>
          <p:nvPr/>
        </p:nvSpPr>
        <p:spPr>
          <a:xfrm>
            <a:off x="1043640" y="1989000"/>
            <a:ext cx="7416360" cy="39600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3200">
                <a:solidFill>
                  <a:srgbClr val="17375e"/>
                </a:solidFill>
                <a:latin typeface="Calibri"/>
              </a:rPr>
              <a:t>ЖИВОТНЫЕ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3200">
                <a:solidFill>
                  <a:srgbClr val="7030a0"/>
                </a:solidFill>
                <a:latin typeface="Calibri"/>
              </a:rPr>
              <a:t>Домашние                                   Дикие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>
                <a:solidFill>
                  <a:srgbClr val="7030a0"/>
                </a:solidFill>
                <a:latin typeface="Calibri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800">
                <a:solidFill>
                  <a:srgbClr val="000000"/>
                </a:solidFill>
                <a:latin typeface="Calibri"/>
              </a:rPr>
              <a:t>корова                                                   медведь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800">
                <a:solidFill>
                  <a:srgbClr val="000000"/>
                </a:solidFill>
                <a:latin typeface="Calibri"/>
              </a:rPr>
              <a:t>лошадь                                                  лось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800">
                <a:solidFill>
                  <a:srgbClr val="000000"/>
                </a:solidFill>
                <a:latin typeface="Calibri"/>
              </a:rPr>
              <a:t>коза                                                         волк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800">
                <a:solidFill>
                  <a:srgbClr val="000000"/>
                </a:solidFill>
                <a:latin typeface="Calibri"/>
              </a:rPr>
              <a:t>свинья                                                    кабан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800">
                <a:solidFill>
                  <a:srgbClr val="000000"/>
                </a:solidFill>
                <a:latin typeface="Calibri"/>
              </a:rPr>
              <a:t>                                                                                    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6200" y="3780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135" name="CustomShape 1"/>
          <p:cNvSpPr/>
          <p:nvPr/>
        </p:nvSpPr>
        <p:spPr>
          <a:xfrm>
            <a:off x="3564000" y="692640"/>
            <a:ext cx="2814120" cy="6390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 sz="3600">
                <a:solidFill>
                  <a:srgbClr val="c00000"/>
                </a:solidFill>
                <a:latin typeface="Calibri"/>
              </a:rPr>
              <a:t>Урок-проект</a:t>
            </a:r>
            <a:endParaRPr/>
          </a:p>
        </p:txBody>
      </p:sp>
      <p:sp>
        <p:nvSpPr>
          <p:cNvPr id="136" name="CustomShape 2"/>
          <p:cNvSpPr/>
          <p:nvPr/>
        </p:nvSpPr>
        <p:spPr>
          <a:xfrm>
            <a:off x="1403640" y="1484640"/>
            <a:ext cx="6480360" cy="26499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i="1" lang="ru-RU" sz="2800">
                <a:solidFill>
                  <a:srgbClr val="000000"/>
                </a:solidFill>
                <a:latin typeface="Calibri"/>
              </a:rPr>
              <a:t>Алгоритм работы: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b="1" lang="ru-RU" sz="2800">
                <a:solidFill>
                  <a:srgbClr val="000000"/>
                </a:solidFill>
                <a:latin typeface="Calibri"/>
              </a:rPr>
              <a:t>Читаем текст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b="1" lang="ru-RU" sz="2800">
                <a:solidFill>
                  <a:srgbClr val="000000"/>
                </a:solidFill>
                <a:latin typeface="Calibri"/>
              </a:rPr>
              <a:t>Выделяем главную мысль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b="1" lang="ru-RU" sz="2800">
                <a:solidFill>
                  <a:srgbClr val="000000"/>
                </a:solidFill>
                <a:latin typeface="Calibri"/>
              </a:rPr>
              <a:t>Выбираем рубрику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b="1" lang="ru-RU" sz="2800">
                <a:solidFill>
                  <a:srgbClr val="000000"/>
                </a:solidFill>
                <a:latin typeface="Calibri"/>
              </a:rPr>
              <a:t>Заглавие текста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b="1" lang="ru-RU" sz="2800">
                <a:solidFill>
                  <a:srgbClr val="000000"/>
                </a:solidFill>
                <a:latin typeface="Calibri"/>
              </a:rPr>
              <a:t>Составляем задание «Проверь себя»</a:t>
            </a:r>
            <a:endParaRPr/>
          </a:p>
        </p:txBody>
      </p:sp>
    </p:spTree>
  </p:cSld>
  <p:timing>
    <p:tnLst>
      <p:par>
        <p:cTn dur="indefinite" id="11" nodeType="tmRoot" restart="never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descr="" id="13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39240" y="-29520"/>
            <a:ext cx="9182880" cy="6887160"/>
          </a:xfrm>
          <a:prstGeom prst="rect">
            <a:avLst/>
          </a:prstGeom>
          <a:ln>
            <a:noFill/>
          </a:ln>
        </p:spPr>
      </p:pic>
      <p:sp>
        <p:nvSpPr>
          <p:cNvPr id="139" name="CustomShape 2"/>
          <p:cNvSpPr/>
          <p:nvPr/>
        </p:nvSpPr>
        <p:spPr>
          <a:xfrm>
            <a:off x="1043640" y="1305360"/>
            <a:ext cx="7704360" cy="44794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   </a:t>
            </a:r>
            <a:r>
              <a:rPr lang="ru-RU" sz="2400">
                <a:solidFill>
                  <a:srgbClr val="000000"/>
                </a:solidFill>
                <a:latin typeface="Calibri"/>
              </a:rPr>
              <a:t>Жемчужина Ярославской области – Плещеево озеро.   Наибольшая длина – 9 км, а ширина – 6 км. Озеро очень прозрачное. Весной сквозь толщу воды видно на 9-10 м. 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   </a:t>
            </a:r>
            <a:r>
              <a:rPr lang="ru-RU" sz="2400">
                <a:solidFill>
                  <a:srgbClr val="000000"/>
                </a:solidFill>
                <a:latin typeface="Calibri"/>
              </a:rPr>
              <a:t>В озеро приносят свои воды 19 рек. Самая большая река – Трубеж.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Озеро считается отличным местом для рыбалки. В его пресных водах водится 16 видов рыб. Это – плотва, ерш, окунь.  Ценную промысловую рыбу ряпушку на крючок здесь не ловят. 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   </a:t>
            </a:r>
            <a:r>
              <a:rPr lang="ru-RU" sz="2400">
                <a:solidFill>
                  <a:srgbClr val="000000"/>
                </a:solidFill>
                <a:latin typeface="Calibri"/>
              </a:rPr>
              <a:t>По берегам озера живут 14 видов птиц и 3 вида млекопитающих, внесенных как исчезающие в Красную книгу России.</a:t>
            </a:r>
            <a:endParaRPr/>
          </a:p>
        </p:txBody>
      </p:sp>
      <p:sp>
        <p:nvSpPr>
          <p:cNvPr id="140" name="CustomShape 3"/>
          <p:cNvSpPr/>
          <p:nvPr/>
        </p:nvSpPr>
        <p:spPr>
          <a:xfrm>
            <a:off x="3780000" y="548640"/>
            <a:ext cx="1872000" cy="6390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 sz="3600">
                <a:solidFill>
                  <a:srgbClr val="000000"/>
                </a:solidFill>
                <a:latin typeface="Calibri"/>
              </a:rPr>
              <a:t>Текст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440" y="0"/>
            <a:ext cx="9142200" cy="6856200"/>
          </a:xfrm>
          <a:prstGeom prst="rect">
            <a:avLst/>
          </a:prstGeom>
          <a:ln>
            <a:noFill/>
          </a:ln>
        </p:spPr>
      </p:pic>
      <p:pic>
        <p:nvPicPr>
          <p:cNvPr descr="" id="142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00360" y="980640"/>
            <a:ext cx="7823520" cy="5088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3" nodeType="tmRoot" restart="never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440"/>
            <a:ext cx="9153000" cy="6864480"/>
          </a:xfrm>
          <a:prstGeom prst="rect">
            <a:avLst/>
          </a:prstGeom>
          <a:ln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755640" y="1845000"/>
            <a:ext cx="7776360" cy="37472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 sz="4000">
                <a:solidFill>
                  <a:srgbClr val="0070c0"/>
                </a:solidFill>
                <a:latin typeface="Calibri"/>
              </a:rPr>
              <a:t>   </a:t>
            </a:r>
            <a:r>
              <a:rPr b="1" lang="ru-RU" sz="4000">
                <a:solidFill>
                  <a:srgbClr val="0070c0"/>
                </a:solidFill>
                <a:latin typeface="Calibri"/>
              </a:rPr>
              <a:t>«Решить задачу –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4000">
                <a:solidFill>
                  <a:srgbClr val="0070c0"/>
                </a:solidFill>
                <a:latin typeface="Calibri"/>
              </a:rPr>
              <a:t>  </a:t>
            </a:r>
            <a:r>
              <a:rPr b="1" lang="ru-RU" sz="4000">
                <a:solidFill>
                  <a:srgbClr val="0070c0"/>
                </a:solidFill>
                <a:latin typeface="Calibri"/>
              </a:rPr>
              <a:t>значит выиграть сражение,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4000">
                <a:solidFill>
                  <a:srgbClr val="0070c0"/>
                </a:solidFill>
                <a:latin typeface="Calibri"/>
              </a:rPr>
              <a:t>    </a:t>
            </a:r>
            <a:r>
              <a:rPr b="1" lang="ru-RU" sz="4000">
                <a:solidFill>
                  <a:srgbClr val="0070c0"/>
                </a:solidFill>
                <a:latin typeface="Calibri"/>
              </a:rPr>
              <a:t>Но выиграть сражение не значит решить задачу!»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4000">
                <a:solidFill>
                  <a:srgbClr val="0070c0"/>
                </a:solidFill>
                <a:latin typeface="Calibri"/>
              </a:rPr>
              <a:t>                                                                                         </a:t>
            </a:r>
            <a:r>
              <a:rPr b="1" i="1" lang="ru-RU" sz="4000">
                <a:solidFill>
                  <a:srgbClr val="0070c0"/>
                </a:solidFill>
                <a:latin typeface="Calibri"/>
              </a:rPr>
              <a:t>Декарт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11960"/>
            <a:ext cx="9153000" cy="686448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899640" y="836640"/>
            <a:ext cx="6840360" cy="10652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 sz="3200">
                <a:solidFill>
                  <a:srgbClr val="0070c0"/>
                </a:solidFill>
                <a:latin typeface="Calibri"/>
              </a:rPr>
              <a:t>Приемы смыслового чтения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3200">
                <a:solidFill>
                  <a:srgbClr val="0070c0"/>
                </a:solidFill>
                <a:latin typeface="Calibri"/>
              </a:rPr>
              <a:t>на уроке математики :</a:t>
            </a:r>
            <a:endParaRPr/>
          </a:p>
        </p:txBody>
      </p:sp>
      <p:sp>
        <p:nvSpPr>
          <p:cNvPr id="89" name="CustomShape 2"/>
          <p:cNvSpPr/>
          <p:nvPr/>
        </p:nvSpPr>
        <p:spPr>
          <a:xfrm>
            <a:off x="611640" y="2277000"/>
            <a:ext cx="6422040" cy="22233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 sz="2800">
                <a:solidFill>
                  <a:srgbClr val="000000"/>
                </a:solidFill>
                <a:latin typeface="Calibri"/>
              </a:rPr>
              <a:t>-    «Тонкие и толстые вопросы»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b="1" lang="ru-RU" sz="2800">
                <a:solidFill>
                  <a:srgbClr val="000000"/>
                </a:solidFill>
                <a:latin typeface="Calibri"/>
              </a:rPr>
              <a:t>«Работа с информацией»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b="1" lang="ru-RU" sz="2800">
                <a:solidFill>
                  <a:srgbClr val="000000"/>
                </a:solidFill>
                <a:latin typeface="Calibri"/>
              </a:rPr>
              <a:t>«Перенос информации в таблицу»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b="1" lang="ru-RU" sz="2800">
                <a:solidFill>
                  <a:srgbClr val="000000"/>
                </a:solidFill>
                <a:latin typeface="Calibri"/>
              </a:rPr>
              <a:t>«Верное утверждение»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b="1" lang="ru-RU" sz="2800">
                <a:solidFill>
                  <a:srgbClr val="000000"/>
                </a:solidFill>
                <a:latin typeface="Calibri"/>
              </a:rPr>
              <a:t>«Продолжи предложение»</a:t>
            </a:r>
            <a:endParaRPr/>
          </a:p>
        </p:txBody>
      </p:sp>
      <p:sp>
        <p:nvSpPr>
          <p:cNvPr id="90" name="CustomShape 3"/>
          <p:cNvSpPr/>
          <p:nvPr/>
        </p:nvSpPr>
        <p:spPr>
          <a:xfrm>
            <a:off x="5454000" y="3192840"/>
            <a:ext cx="903240" cy="4561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91" name="CustomShape 4"/>
          <p:cNvSpPr/>
          <p:nvPr/>
        </p:nvSpPr>
        <p:spPr>
          <a:xfrm flipV="1">
            <a:off x="1907640" y="3462480"/>
            <a:ext cx="5040360" cy="4561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92" name="CustomShape 5"/>
          <p:cNvSpPr/>
          <p:nvPr/>
        </p:nvSpPr>
        <p:spPr>
          <a:xfrm>
            <a:off x="2282400" y="5589360"/>
            <a:ext cx="4074480" cy="4561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93" name="CustomShape 6"/>
          <p:cNvSpPr/>
          <p:nvPr/>
        </p:nvSpPr>
        <p:spPr>
          <a:xfrm>
            <a:off x="1691640" y="4106520"/>
            <a:ext cx="4074480" cy="4561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pic>
        <p:nvPicPr>
          <p:cNvPr descr="" id="9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454000" y="4047120"/>
            <a:ext cx="3689640" cy="2615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440"/>
            <a:ext cx="9153000" cy="686448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539640" y="980640"/>
            <a:ext cx="5112360" cy="5169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800">
                <a:solidFill>
                  <a:srgbClr val="000000"/>
                </a:solidFill>
                <a:latin typeface="Calibri"/>
              </a:rPr>
              <a:t>«Работа с информацией»</a:t>
            </a:r>
            <a:endParaRPr/>
          </a:p>
        </p:txBody>
      </p:sp>
      <p:sp>
        <p:nvSpPr>
          <p:cNvPr id="97" name="CustomShape 2"/>
          <p:cNvSpPr/>
          <p:nvPr/>
        </p:nvSpPr>
        <p:spPr>
          <a:xfrm>
            <a:off x="467640" y="1700640"/>
            <a:ext cx="5472360" cy="22849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ru-RU">
                <a:solidFill>
                  <a:srgbClr val="000000"/>
                </a:solidFill>
                <a:latin typeface="Calibri"/>
              </a:rPr>
              <a:t> </a:t>
            </a:r>
            <a:r>
              <a:rPr i="1" lang="ru-RU" sz="2400">
                <a:solidFill>
                  <a:srgbClr val="000000"/>
                </a:solidFill>
                <a:latin typeface="Calibri"/>
              </a:rPr>
              <a:t>Условие задачи</a:t>
            </a:r>
            <a:r>
              <a:rPr lang="ru-RU" sz="2400">
                <a:solidFill>
                  <a:srgbClr val="000000"/>
                </a:solidFill>
                <a:latin typeface="Calibri"/>
              </a:rPr>
              <a:t>: 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«Пеппи отправила на «Попрыгунью» почтового голубя с сообщением о нападении разбойников. За 4 часа голубь пролетел 120 км. С какой скоростью он летел?»</a:t>
            </a:r>
            <a:endParaRPr/>
          </a:p>
        </p:txBody>
      </p:sp>
      <p:pic>
        <p:nvPicPr>
          <p:cNvPr descr="" id="9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940000" y="180360"/>
            <a:ext cx="3203640" cy="2124000"/>
          </a:xfrm>
          <a:prstGeom prst="rect">
            <a:avLst/>
          </a:prstGeom>
          <a:ln>
            <a:noFill/>
          </a:ln>
        </p:spPr>
      </p:pic>
      <p:pic>
        <p:nvPicPr>
          <p:cNvPr descr="" id="99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853800" y="3645000"/>
            <a:ext cx="3596400" cy="3004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5" nodeType="tmRoot" restart="never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9360" y="1440"/>
            <a:ext cx="9153000" cy="6864480"/>
          </a:xfrm>
          <a:prstGeom prst="rect">
            <a:avLst/>
          </a:prstGeom>
          <a:ln>
            <a:noFill/>
          </a:ln>
        </p:spPr>
      </p:pic>
      <p:sp>
        <p:nvSpPr>
          <p:cNvPr id="101" name="CustomShape 1"/>
          <p:cNvSpPr/>
          <p:nvPr/>
        </p:nvSpPr>
        <p:spPr>
          <a:xfrm>
            <a:off x="971640" y="908640"/>
            <a:ext cx="5400360" cy="5169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 sz="2800">
                <a:solidFill>
                  <a:srgbClr val="000000"/>
                </a:solidFill>
                <a:latin typeface="Calibri"/>
              </a:rPr>
              <a:t>  </a:t>
            </a:r>
            <a:r>
              <a:rPr b="1" lang="ru-RU" sz="2800">
                <a:solidFill>
                  <a:srgbClr val="000000"/>
                </a:solidFill>
                <a:latin typeface="Calibri"/>
              </a:rPr>
              <a:t>«Выбери верное утверждение»</a:t>
            </a:r>
            <a:endParaRPr/>
          </a:p>
        </p:txBody>
      </p:sp>
      <p:sp>
        <p:nvSpPr>
          <p:cNvPr id="102" name="CustomShape 2"/>
          <p:cNvSpPr/>
          <p:nvPr/>
        </p:nvSpPr>
        <p:spPr>
          <a:xfrm>
            <a:off x="683640" y="1700640"/>
            <a:ext cx="7776360" cy="15534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А) скорость – это расстояние между двумя точками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Б) скорость – это расстояние, пройденное телом за единицу времени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В) скорость – это быстрая езда</a:t>
            </a:r>
            <a:endParaRPr/>
          </a:p>
        </p:txBody>
      </p:sp>
      <p:pic>
        <p:nvPicPr>
          <p:cNvPr descr="" id="10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077000"/>
            <a:ext cx="2618640" cy="2241000"/>
          </a:xfrm>
          <a:prstGeom prst="rect">
            <a:avLst/>
          </a:prstGeom>
          <a:ln>
            <a:noFill/>
          </a:ln>
        </p:spPr>
      </p:pic>
      <p:pic>
        <p:nvPicPr>
          <p:cNvPr descr="" id="10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940000" y="4077000"/>
            <a:ext cx="2898360" cy="2241000"/>
          </a:xfrm>
          <a:prstGeom prst="rect">
            <a:avLst/>
          </a:prstGeom>
          <a:ln>
            <a:noFill/>
          </a:ln>
        </p:spPr>
      </p:pic>
      <p:pic>
        <p:nvPicPr>
          <p:cNvPr descr="" id="10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2626560" y="4077000"/>
            <a:ext cx="3313080" cy="2241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7" nodeType="tmRoot" restart="never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graphicFrame>
        <p:nvGraphicFramePr>
          <p:cNvPr id="107" name="Table 2"/>
          <p:cNvGraphicFramePr/>
          <p:nvPr/>
        </p:nvGraphicFramePr>
        <p:xfrm>
          <a:off x="457200" y="1600200"/>
          <a:ext cx="8229240" cy="74124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2840"/>
              </a:tblGrid>
              <a:tr h="434880">
                <a:tc>
                  <a:tcPr/>
                </a:tc>
                <a:tc>
                  <a:tcPr/>
                </a:tc>
                <a:tc>
                  <a:tcPr/>
                </a:tc>
              </a:tr>
              <a:tr h="434880">
                <a:tc>
                  <a:tcPr/>
                </a:tc>
                <a:tc>
                  <a:tcPr/>
                </a:tc>
                <a:tc>
                  <a:tcPr/>
                </a:tc>
              </a:tr>
            </a:tbl>
          </a:graphicData>
        </a:graphic>
      </p:graphicFrame>
      <p:pic>
        <p:nvPicPr>
          <p:cNvPr descr="" id="10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9360" y="1440"/>
            <a:ext cx="9153000" cy="6864480"/>
          </a:xfrm>
          <a:prstGeom prst="rect">
            <a:avLst/>
          </a:prstGeom>
          <a:ln>
            <a:noFill/>
          </a:ln>
        </p:spPr>
      </p:pic>
      <p:sp>
        <p:nvSpPr>
          <p:cNvPr id="109" name="CustomShape 3"/>
          <p:cNvSpPr/>
          <p:nvPr/>
        </p:nvSpPr>
        <p:spPr>
          <a:xfrm>
            <a:off x="1043640" y="980640"/>
            <a:ext cx="6365880" cy="5169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 sz="2800">
                <a:solidFill>
                  <a:srgbClr val="000000"/>
                </a:solidFill>
                <a:latin typeface="Calibri"/>
              </a:rPr>
              <a:t>«Перенос информации в таблицу»</a:t>
            </a:r>
            <a:endParaRPr/>
          </a:p>
        </p:txBody>
      </p:sp>
      <p:graphicFrame>
        <p:nvGraphicFramePr>
          <p:cNvPr id="110" name="Table 4"/>
          <p:cNvGraphicFramePr/>
          <p:nvPr/>
        </p:nvGraphicFramePr>
        <p:xfrm>
          <a:off x="539640" y="2277000"/>
          <a:ext cx="6986880" cy="2736000"/>
        </p:xfrm>
        <a:graphic>
          <a:graphicData uri="http://schemas.openxmlformats.org/drawingml/2006/table">
            <a:tbl>
              <a:tblPr/>
              <a:tblGrid>
                <a:gridCol w="2328840"/>
                <a:gridCol w="2328840"/>
                <a:gridCol w="2329200"/>
              </a:tblGrid>
              <a:tr h="136800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800">
                          <a:solidFill>
                            <a:srgbClr val="ffffff"/>
                          </a:solidFill>
                          <a:latin typeface="Calibri"/>
                        </a:rPr>
                        <a:t>Скорость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800">
                          <a:solidFill>
                            <a:srgbClr val="ffffff"/>
                          </a:solidFill>
                          <a:latin typeface="Calibri"/>
                        </a:rPr>
                        <a:t>Время</a:t>
                      </a:r>
                      <a:r>
                        <a:rPr b="1" lang="ru-RU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800">
                          <a:solidFill>
                            <a:srgbClr val="ffffff"/>
                          </a:solidFill>
                          <a:latin typeface="Calibri"/>
                        </a:rPr>
                        <a:t>Расстояние</a:t>
                      </a:r>
                      <a:endParaRPr/>
                    </a:p>
                  </a:txBody>
                  <a:tcPr/>
                </a:tc>
              </a:tr>
              <a:tr h="136800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800">
                          <a:solidFill>
                            <a:srgbClr val="000000"/>
                          </a:solidFill>
                          <a:latin typeface="Calibri"/>
                        </a:rPr>
                        <a:t>? Км/ч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800">
                          <a:solidFill>
                            <a:srgbClr val="000000"/>
                          </a:solidFill>
                          <a:latin typeface="Calibri"/>
                        </a:rPr>
                        <a:t>4ч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800">
                          <a:solidFill>
                            <a:srgbClr val="000000"/>
                          </a:solidFill>
                          <a:latin typeface="Calibri"/>
                        </a:rPr>
                        <a:t>120 км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11880" y="0"/>
            <a:ext cx="9155520" cy="6865920"/>
          </a:xfrm>
          <a:prstGeom prst="rect">
            <a:avLst/>
          </a:prstGeom>
          <a:ln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2915640" y="836640"/>
            <a:ext cx="5760360" cy="1552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 sz="3200">
                <a:solidFill>
                  <a:srgbClr val="000000"/>
                </a:solidFill>
                <a:latin typeface="Calibri"/>
              </a:rPr>
              <a:t>«Читать и не понимать, то же, что совсем не читать»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                            </a:t>
            </a:r>
            <a:r>
              <a:rPr lang="ru-RU" sz="3200">
                <a:solidFill>
                  <a:srgbClr val="000000"/>
                </a:solidFill>
                <a:latin typeface="Calibri"/>
              </a:rPr>
              <a:t>Я. А. Коменский</a:t>
            </a:r>
            <a:endParaRPr/>
          </a:p>
        </p:txBody>
      </p:sp>
      <p:sp>
        <p:nvSpPr>
          <p:cNvPr id="113" name="CustomShape 2"/>
          <p:cNvSpPr/>
          <p:nvPr/>
        </p:nvSpPr>
        <p:spPr>
          <a:xfrm>
            <a:off x="755640" y="2709000"/>
            <a:ext cx="7560360" cy="26499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i="1" lang="ru-RU" sz="2800">
                <a:solidFill>
                  <a:srgbClr val="ff0000"/>
                </a:solidFill>
                <a:latin typeface="Calibri"/>
              </a:rPr>
              <a:t>Смысловое чтение </a:t>
            </a:r>
            <a:r>
              <a:rPr lang="ru-RU" sz="2800">
                <a:solidFill>
                  <a:srgbClr val="000000"/>
                </a:solidFill>
                <a:latin typeface="Calibri"/>
              </a:rPr>
              <a:t>– вид деятельности, 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при котором происходит смысловое восприятие прочитанного материала.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ru-RU" sz="2800">
                <a:solidFill>
                  <a:srgbClr val="ff0000"/>
                </a:solidFill>
                <a:latin typeface="Calibri"/>
              </a:rPr>
              <a:t>    </a:t>
            </a:r>
            <a:r>
              <a:rPr b="1" i="1" lang="ru-RU" sz="2800">
                <a:solidFill>
                  <a:srgbClr val="ff0000"/>
                </a:solidFill>
                <a:latin typeface="Calibri"/>
              </a:rPr>
              <a:t>Цель</a:t>
            </a:r>
            <a:r>
              <a:rPr lang="ru-RU" sz="2800">
                <a:solidFill>
                  <a:srgbClr val="000000"/>
                </a:solidFill>
                <a:latin typeface="Calibri"/>
              </a:rPr>
              <a:t> – получение информации и дальнейшая её переработка.</a:t>
            </a:r>
            <a:endParaRPr/>
          </a:p>
        </p:txBody>
      </p:sp>
    </p:spTree>
  </p:cSld>
  <p:timing>
    <p:tnLst>
      <p:par>
        <p:cTn dur="indefinite" id="9" nodeType="tmRoot" restart="never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descr="" id="11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0800" y="1692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16" name="CustomShape 2"/>
          <p:cNvSpPr/>
          <p:nvPr/>
        </p:nvSpPr>
        <p:spPr>
          <a:xfrm>
            <a:off x="899640" y="1340640"/>
            <a:ext cx="7992360" cy="33822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3600">
                <a:solidFill>
                  <a:srgbClr val="c00000"/>
                </a:solidFill>
                <a:latin typeface="Calibri"/>
              </a:rPr>
              <a:t>- «тонкие» и «толстые» вопросы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3600">
                <a:solidFill>
                  <a:srgbClr val="c00000"/>
                </a:solidFill>
                <a:latin typeface="Calibri"/>
              </a:rPr>
              <a:t>- ромашка Блума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3600">
                <a:solidFill>
                  <a:srgbClr val="c00000"/>
                </a:solidFill>
                <a:latin typeface="Calibri"/>
              </a:rPr>
              <a:t>- «верные и неверные утверждения»</a:t>
            </a:r>
            <a:endParaRPr/>
          </a:p>
        </p:txBody>
      </p:sp>
      <p:sp>
        <p:nvSpPr>
          <p:cNvPr id="117" name="CustomShape 3"/>
          <p:cNvSpPr/>
          <p:nvPr/>
        </p:nvSpPr>
        <p:spPr>
          <a:xfrm>
            <a:off x="1043640" y="548640"/>
            <a:ext cx="7200360" cy="11876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3600">
                <a:solidFill>
                  <a:srgbClr val="002060"/>
                </a:solidFill>
                <a:latin typeface="Calibri"/>
              </a:rPr>
              <a:t>Приёмы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3600">
                <a:solidFill>
                  <a:srgbClr val="002060"/>
                </a:solidFill>
                <a:latin typeface="Calibri"/>
              </a:rPr>
              <a:t>на урок окружающего мира: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descr="" id="11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554840" y="1600200"/>
            <a:ext cx="6034320" cy="4525560"/>
          </a:xfrm>
          <a:prstGeom prst="rect">
            <a:avLst/>
          </a:prstGeom>
          <a:ln>
            <a:noFill/>
          </a:ln>
        </p:spPr>
      </p:pic>
      <p:pic>
        <p:nvPicPr>
          <p:cNvPr descr="" id="12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1880" y="-27360"/>
            <a:ext cx="9142200" cy="6856200"/>
          </a:xfrm>
          <a:prstGeom prst="rect">
            <a:avLst/>
          </a:prstGeom>
          <a:ln>
            <a:noFill/>
          </a:ln>
        </p:spPr>
      </p:pic>
      <p:graphicFrame>
        <p:nvGraphicFramePr>
          <p:cNvPr id="121" name="Table 2"/>
          <p:cNvGraphicFramePr/>
          <p:nvPr/>
        </p:nvGraphicFramePr>
        <p:xfrm>
          <a:off x="539640" y="2349000"/>
          <a:ext cx="8136720" cy="2988360"/>
        </p:xfrm>
        <a:graphic>
          <a:graphicData uri="http://schemas.openxmlformats.org/drawingml/2006/table">
            <a:tbl>
              <a:tblPr/>
              <a:tblGrid>
                <a:gridCol w="2712240"/>
                <a:gridCol w="2712240"/>
                <a:gridCol w="2712240"/>
              </a:tblGrid>
              <a:tr h="714600"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800">
                          <a:solidFill>
                            <a:srgbClr val="ffffff"/>
                          </a:solidFill>
                          <a:latin typeface="Calibri"/>
                        </a:rPr>
                        <a:t>Знаю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800">
                          <a:solidFill>
                            <a:srgbClr val="ffffff"/>
                          </a:solidFill>
                          <a:latin typeface="Calibri"/>
                        </a:rPr>
                        <a:t>Хочу узнать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800">
                          <a:solidFill>
                            <a:srgbClr val="ffffff"/>
                          </a:solidFill>
                          <a:latin typeface="Calibri"/>
                        </a:rPr>
                        <a:t>Узнал</a:t>
                      </a:r>
                      <a:endParaRPr/>
                    </a:p>
                  </a:txBody>
                  <a:tcPr/>
                </a:tc>
              </a:tr>
              <a:tr h="2273760">
                <a:tc>
                  <a:txBody>
                    <a:bodyPr bIns="0" lIns="68400" rIns="68400" tIns="0" wrap="none"/>
                    <a:p>
                      <a:pPr>
                        <a:lnSpc>
                          <a:spcPct val="100000"/>
                        </a:lnSpc>
                        <a:buFont typeface="Calibri"/>
                        <a:buAutoNum type="arabicPeriod"/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</a:rPr>
                        <a:t>Африка – большой материк и часть света.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typeface="Calibri"/>
                        <a:buAutoNum type="arabicPeriod"/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</a:rPr>
                        <a:t>Есть пустыня Сахара и река Нил.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typeface="Calibri"/>
                        <a:buAutoNum type="arabicPeriod"/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>
                        <a:lnSpc>
                          <a:spcPct val="100000"/>
                        </a:lnSpc>
                        <a:buFont typeface="Calibri"/>
                        <a:buAutoNum type="arabicPeriod"/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</a:rPr>
                        <a:t>Какие страны входят в состав Африки?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typeface="Calibri"/>
                        <a:buAutoNum type="arabicPeriod"/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</a:rPr>
                        <a:t>Какие национальности живут?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typeface="Calibri"/>
                        <a:buAutoNum type="arabicPeriod"/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</a:rPr>
                        <a:t>Ответы на поставленные вопросы учащиеся находят в тексте учебника в течение урока.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2" name="CustomShape 3"/>
          <p:cNvSpPr/>
          <p:nvPr/>
        </p:nvSpPr>
        <p:spPr>
          <a:xfrm>
            <a:off x="1475640" y="1165320"/>
            <a:ext cx="6624360" cy="6390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 sz="3600">
                <a:solidFill>
                  <a:srgbClr val="c00000"/>
                </a:solidFill>
                <a:latin typeface="Calibri"/>
              </a:rPr>
              <a:t> </a:t>
            </a:r>
            <a:r>
              <a:rPr b="1" lang="ru-RU" sz="3600">
                <a:solidFill>
                  <a:srgbClr val="c00000"/>
                </a:solidFill>
                <a:latin typeface="Calibri"/>
              </a:rPr>
              <a:t>«Знаю. Хочу узнать. Узнал.»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