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3" r:id="rId5"/>
    <p:sldId id="279" r:id="rId6"/>
    <p:sldId id="278" r:id="rId7"/>
    <p:sldId id="274" r:id="rId8"/>
    <p:sldId id="267" r:id="rId9"/>
    <p:sldId id="264" r:id="rId10"/>
    <p:sldId id="265" r:id="rId11"/>
    <p:sldId id="271" r:id="rId12"/>
    <p:sldId id="266" r:id="rId13"/>
    <p:sldId id="268" r:id="rId14"/>
    <p:sldId id="261" r:id="rId15"/>
    <p:sldId id="269" r:id="rId16"/>
    <p:sldId id="270" r:id="rId17"/>
    <p:sldId id="272" r:id="rId18"/>
    <p:sldId id="259" r:id="rId19"/>
    <p:sldId id="262" r:id="rId20"/>
    <p:sldId id="263" r:id="rId21"/>
    <p:sldId id="275" r:id="rId22"/>
    <p:sldId id="276" r:id="rId23"/>
    <p:sldId id="277" r:id="rId2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9900"/>
    <a:srgbClr val="CCCCFF"/>
    <a:srgbClr val="FFFFCC"/>
    <a:srgbClr val="3399FF"/>
    <a:srgbClr val="0080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569" autoAdjust="0"/>
  </p:normalViewPr>
  <p:slideViewPr>
    <p:cSldViewPr>
      <p:cViewPr>
        <p:scale>
          <a:sx n="80" d="100"/>
          <a:sy n="80" d="100"/>
        </p:scale>
        <p:origin x="-1674"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B4C71EC6-210F-42DE-9C53-41977AD35B3D}" type="datetimeFigureOut">
              <a:rPr lang="ru-RU" smtClean="0"/>
              <a:t>26.01.2016</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26.01.2016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26.01.2016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t>26.01.2016</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B4C71EC6-210F-42DE-9C53-41977AD35B3D}" type="datetimeFigureOut">
              <a:rPr lang="ru-RU" smtClean="0"/>
              <a:t>26.01.2016</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19B0651-EE4F-4900-A07F-96A6BFA9D0F0}"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B4C71EC6-210F-42DE-9C53-41977AD35B3D}" type="datetimeFigureOut">
              <a:rPr lang="ru-RU" smtClean="0"/>
              <a:t>26.01.2016</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B4C71EC6-210F-42DE-9C53-41977AD35B3D}" type="datetimeFigureOut">
              <a:rPr lang="ru-RU" smtClean="0"/>
              <a:t>26.01.2016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B19B0651-EE4F-4900-A07F-96A6BFA9D0F0}"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4C71EC6-210F-42DE-9C53-41977AD35B3D}" type="datetimeFigureOut">
              <a:rPr lang="ru-RU" smtClean="0"/>
              <a:t>26.01.2016</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t>26.01.2016</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t>26.01.2016</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B4C71EC6-210F-42DE-9C53-41977AD35B3D}" type="datetimeFigureOut">
              <a:rPr lang="ru-RU" smtClean="0"/>
              <a:t>26.01.2016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4C71EC6-210F-42DE-9C53-41977AD35B3D}" type="datetimeFigureOut">
              <a:rPr lang="ru-RU" smtClean="0"/>
              <a:t>26.01.2016</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9B0651-EE4F-4900-A07F-96A6BFA9D0F0}"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6.wdp"/><Relationship Id="rId2" Type="http://schemas.openxmlformats.org/officeDocument/2006/relationships/image" Target="../media/image3.jpeg"/><Relationship Id="rId1" Type="http://schemas.openxmlformats.org/officeDocument/2006/relationships/slideLayout" Target="../slideLayouts/slideLayout1.xml"/><Relationship Id="rId6" Type="http://schemas.microsoft.com/office/2007/relationships/hdphoto" Target="../media/hdphoto3.wdp"/><Relationship Id="rId11" Type="http://schemas.openxmlformats.org/officeDocument/2006/relationships/image" Target="../media/image10.png"/><Relationship Id="rId5" Type="http://schemas.openxmlformats.org/officeDocument/2006/relationships/image" Target="../media/image7.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6.xml"/><Relationship Id="rId4" Type="http://schemas.microsoft.com/office/2007/relationships/hdphoto" Target="../media/hdphoto7.wdp"/></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eg"/><Relationship Id="rId1" Type="http://schemas.openxmlformats.org/officeDocument/2006/relationships/slideLayout" Target="../slideLayouts/slideLayout1.xml"/><Relationship Id="rId4" Type="http://schemas.microsoft.com/office/2007/relationships/hdphoto" Target="../media/hdphoto8.wdp"/></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2204864"/>
            <a:ext cx="8458200" cy="4032448"/>
          </a:xfrm>
          <a:noFill/>
          <a:ln>
            <a:noFill/>
          </a:ln>
          <a:effectLst/>
        </p:spPr>
        <p:style>
          <a:lnRef idx="1">
            <a:schemeClr val="accent1"/>
          </a:lnRef>
          <a:fillRef idx="2">
            <a:schemeClr val="accent1"/>
          </a:fillRef>
          <a:effectRef idx="1">
            <a:schemeClr val="accent1"/>
          </a:effectRef>
          <a:fontRef idx="minor">
            <a:schemeClr val="dk1"/>
          </a:fontRef>
        </p:style>
        <p:txBody>
          <a:bodyPr>
            <a:normAutofit/>
          </a:bodyPr>
          <a:lstStyle/>
          <a:p>
            <a:pPr lvl="0" algn="ctr">
              <a:spcBef>
                <a:spcPct val="20000"/>
              </a:spcBef>
            </a:pPr>
            <a:r>
              <a:rPr lang="ru-RU" sz="3100" b="1" cap="none" dirty="0" smtClean="0">
                <a:solidFill>
                  <a:srgbClr val="00B0F0"/>
                </a:solidFill>
                <a:effectLst/>
                <a:latin typeface="Comic Sans MS" panose="030F0702030302020204" pitchFamily="66" charset="0"/>
                <a:cs typeface="Times New Roman" pitchFamily="18" charset="0"/>
              </a:rPr>
              <a:t>Антонова Наталья Алексеевна</a:t>
            </a:r>
            <a:r>
              <a:rPr lang="ru-RU" sz="3100" b="1" cap="none" dirty="0">
                <a:solidFill>
                  <a:srgbClr val="00B0F0"/>
                </a:solidFill>
                <a:effectLst/>
                <a:latin typeface="Comic Sans MS" panose="030F0702030302020204" pitchFamily="66" charset="0"/>
                <a:cs typeface="Times New Roman" pitchFamily="18" charset="0"/>
              </a:rPr>
              <a:t/>
            </a:r>
            <a:br>
              <a:rPr lang="ru-RU" sz="3100" b="1" cap="none" dirty="0">
                <a:solidFill>
                  <a:srgbClr val="00B0F0"/>
                </a:solidFill>
                <a:effectLst/>
                <a:latin typeface="Comic Sans MS" panose="030F0702030302020204" pitchFamily="66" charset="0"/>
                <a:cs typeface="Times New Roman" pitchFamily="18" charset="0"/>
              </a:rPr>
            </a:br>
            <a:r>
              <a:rPr lang="ru-RU" sz="3100" b="1" cap="none" dirty="0" smtClean="0">
                <a:solidFill>
                  <a:srgbClr val="00B0F0"/>
                </a:solidFill>
                <a:effectLst/>
                <a:latin typeface="Comic Sans MS" panose="030F0702030302020204" pitchFamily="66" charset="0"/>
                <a:cs typeface="Times New Roman" pitchFamily="18" charset="0"/>
              </a:rPr>
              <a:t/>
            </a:r>
            <a:br>
              <a:rPr lang="ru-RU" sz="3100" b="1" cap="none" dirty="0" smtClean="0">
                <a:solidFill>
                  <a:srgbClr val="00B0F0"/>
                </a:solidFill>
                <a:effectLst/>
                <a:latin typeface="Comic Sans MS" panose="030F0702030302020204" pitchFamily="66" charset="0"/>
                <a:cs typeface="Times New Roman" pitchFamily="18" charset="0"/>
              </a:rPr>
            </a:br>
            <a:r>
              <a:rPr lang="ru-RU" sz="3100" b="1" cap="none" dirty="0" smtClean="0">
                <a:solidFill>
                  <a:srgbClr val="00B0F0"/>
                </a:solidFill>
                <a:effectLst/>
                <a:latin typeface="Comic Sans MS" panose="030F0702030302020204" pitchFamily="66" charset="0"/>
                <a:cs typeface="Times New Roman" pitchFamily="18" charset="0"/>
              </a:rPr>
              <a:t>учитель </a:t>
            </a:r>
            <a:r>
              <a:rPr lang="ru-RU" sz="3100" b="1" cap="none" dirty="0">
                <a:solidFill>
                  <a:srgbClr val="00B0F0"/>
                </a:solidFill>
                <a:effectLst/>
                <a:latin typeface="Comic Sans MS" panose="030F0702030302020204" pitchFamily="66" charset="0"/>
                <a:cs typeface="Times New Roman" pitchFamily="18" charset="0"/>
              </a:rPr>
              <a:t>начальных классов</a:t>
            </a:r>
            <a:br>
              <a:rPr lang="ru-RU" sz="3100" b="1" cap="none" dirty="0">
                <a:solidFill>
                  <a:srgbClr val="00B0F0"/>
                </a:solidFill>
                <a:effectLst/>
                <a:latin typeface="Comic Sans MS" panose="030F0702030302020204" pitchFamily="66" charset="0"/>
                <a:cs typeface="Times New Roman" pitchFamily="18" charset="0"/>
              </a:rPr>
            </a:br>
            <a:r>
              <a:rPr lang="ru-RU" sz="3100" b="1" cap="none" dirty="0">
                <a:solidFill>
                  <a:srgbClr val="00B0F0"/>
                </a:solidFill>
                <a:effectLst/>
                <a:latin typeface="Comic Sans MS" panose="030F0702030302020204" pitchFamily="66" charset="0"/>
                <a:cs typeface="Times New Roman" pitchFamily="18" charset="0"/>
              </a:rPr>
              <a:t/>
            </a:r>
            <a:br>
              <a:rPr lang="ru-RU" sz="3100" b="1" cap="none" dirty="0">
                <a:solidFill>
                  <a:srgbClr val="00B0F0"/>
                </a:solidFill>
                <a:effectLst/>
                <a:latin typeface="Comic Sans MS" panose="030F0702030302020204" pitchFamily="66" charset="0"/>
                <a:cs typeface="Times New Roman" pitchFamily="18" charset="0"/>
              </a:rPr>
            </a:br>
            <a:r>
              <a:rPr lang="ru-RU" sz="2800" b="1" cap="none" dirty="0">
                <a:solidFill>
                  <a:schemeClr val="accent2">
                    <a:lumMod val="75000"/>
                  </a:schemeClr>
                </a:solidFill>
                <a:effectLst/>
                <a:latin typeface="Times New Roman" pitchFamily="18" charset="0"/>
                <a:cs typeface="Times New Roman" pitchFamily="18" charset="0"/>
              </a:rPr>
              <a:t/>
            </a:r>
            <a:br>
              <a:rPr lang="ru-RU" sz="2800" b="1" cap="none" dirty="0">
                <a:solidFill>
                  <a:schemeClr val="accent2">
                    <a:lumMod val="75000"/>
                  </a:schemeClr>
                </a:solidFill>
                <a:effectLst/>
                <a:latin typeface="Times New Roman" pitchFamily="18" charset="0"/>
                <a:cs typeface="Times New Roman" pitchFamily="18" charset="0"/>
              </a:rPr>
            </a:br>
            <a:endParaRPr lang="ru-RU" dirty="0">
              <a:solidFill>
                <a:schemeClr val="accent2">
                  <a:lumMod val="75000"/>
                </a:schemeClr>
              </a:solidFill>
            </a:endParaRPr>
          </a:p>
        </p:txBody>
      </p:sp>
      <p:sp>
        <p:nvSpPr>
          <p:cNvPr id="3" name="Подзаголовок 2"/>
          <p:cNvSpPr>
            <a:spLocks noGrp="1"/>
          </p:cNvSpPr>
          <p:nvPr>
            <p:ph type="subTitle" idx="1"/>
          </p:nvPr>
        </p:nvSpPr>
        <p:spPr>
          <a:xfrm>
            <a:off x="251520" y="404664"/>
            <a:ext cx="8640960" cy="1080120"/>
          </a:xfr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a:noAutofit/>
          </a:bodyPr>
          <a:lstStyle/>
          <a:p>
            <a:pPr algn="ctr"/>
            <a:r>
              <a:rPr lang="ru-RU" sz="3200" b="1" dirty="0" smtClean="0">
                <a:solidFill>
                  <a:srgbClr val="0070C0"/>
                </a:solidFill>
                <a:latin typeface="Comic Sans MS" panose="030F0702030302020204" pitchFamily="66" charset="0"/>
              </a:rPr>
              <a:t>МОУ Воскресенская средняя общеобразовательная школа</a:t>
            </a:r>
            <a:endParaRPr lang="ru-RU" sz="3200" b="1"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40193670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82280" y="260648"/>
            <a:ext cx="5976664" cy="864096"/>
          </a:xfr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200" b="1" dirty="0">
                <a:solidFill>
                  <a:srgbClr val="0070C0"/>
                </a:solidFill>
                <a:latin typeface="Comic Sans MS" panose="030F0702030302020204" pitchFamily="66" charset="0"/>
              </a:rPr>
              <a:t>По уровню контактов:</a:t>
            </a:r>
            <a:br>
              <a:rPr lang="ru-RU" sz="3200" b="1" dirty="0">
                <a:solidFill>
                  <a:srgbClr val="0070C0"/>
                </a:solidFill>
                <a:latin typeface="Comic Sans MS" panose="030F0702030302020204" pitchFamily="66" charset="0"/>
              </a:rPr>
            </a:br>
            <a:endParaRPr lang="ru-RU" sz="3200" b="1" dirty="0">
              <a:solidFill>
                <a:srgbClr val="0070C0"/>
              </a:solidFill>
              <a:latin typeface="Comic Sans MS" panose="030F0702030302020204" pitchFamily="66" charset="0"/>
            </a:endParaRPr>
          </a:p>
        </p:txBody>
      </p:sp>
      <p:pic>
        <p:nvPicPr>
          <p:cNvPr id="2051" name="Picture 3"/>
          <p:cNvPicPr>
            <a:picLocks noChangeAspect="1" noChangeArrowheads="1"/>
          </p:cNvPicPr>
          <p:nvPr/>
        </p:nvPicPr>
        <p:blipFill>
          <a:blip r:embed="rId3" cstate="print">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3668924" y="2564904"/>
            <a:ext cx="1558250" cy="1558250"/>
          </a:xfrm>
          <a:prstGeom prst="roundRect">
            <a:avLst>
              <a:gd name="adj" fmla="val 16667"/>
            </a:avLst>
          </a:prstGeom>
          <a:ln w="9525">
            <a:solidFill>
              <a:schemeClr val="tx1"/>
            </a:solidFill>
            <a:miter lim="800000"/>
            <a:headEnd/>
            <a:tailEnd/>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5" cstate="print">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6109789" y="2432828"/>
            <a:ext cx="2644695" cy="1490512"/>
          </a:xfrm>
          <a:prstGeom prst="round2DiagRect">
            <a:avLst>
              <a:gd name="adj1" fmla="val 16667"/>
              <a:gd name="adj2" fmla="val 0"/>
            </a:avLst>
          </a:prstGeom>
          <a:ln w="9525">
            <a:solidFill>
              <a:schemeClr val="tx1"/>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6219105" y="3461675"/>
            <a:ext cx="2448272" cy="461665"/>
          </a:xfrm>
          <a:prstGeom prst="rect">
            <a:avLst/>
          </a:prstGeom>
          <a:noFill/>
        </p:spPr>
        <p:txBody>
          <a:bodyPr wrap="square" rtlCol="0">
            <a:spAutoFit/>
          </a:bodyPr>
          <a:lstStyle/>
          <a:p>
            <a:r>
              <a:rPr lang="ru-RU" sz="2400" b="1" dirty="0" err="1" smtClean="0">
                <a:solidFill>
                  <a:srgbClr val="0070C0"/>
                </a:solidFill>
              </a:rPr>
              <a:t>Внутришкольные</a:t>
            </a:r>
            <a:endParaRPr lang="ru-RU" sz="2400" b="1" dirty="0">
              <a:solidFill>
                <a:srgbClr val="0070C0"/>
              </a:solidFill>
            </a:endParaRPr>
          </a:p>
        </p:txBody>
      </p:sp>
      <p:pic>
        <p:nvPicPr>
          <p:cNvPr id="9"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323528" y="2432828"/>
            <a:ext cx="2448272" cy="1576189"/>
          </a:xfrm>
          <a:prstGeom prst="round2DiagRect">
            <a:avLst>
              <a:gd name="adj1" fmla="val 16667"/>
              <a:gd name="adj2" fmla="val 0"/>
            </a:avLst>
          </a:prstGeom>
          <a:ln w="9525">
            <a:solidFill>
              <a:schemeClr val="tx1"/>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 name="Picture 4"/>
          <p:cNvPicPr>
            <a:picLocks noChangeAspect="1" noChangeArrowheads="1"/>
          </p:cNvPicPr>
          <p:nvPr/>
        </p:nvPicPr>
        <p:blipFill>
          <a:blip r:embed="rId9" cstate="print">
            <a:extLst>
              <a:ext uri="{BEBA8EAE-BF5A-486C-A8C5-ECC9F3942E4B}">
                <a14:imgProps xmlns:a14="http://schemas.microsoft.com/office/drawing/2010/main">
                  <a14:imgLayer r:embed="rId10">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1547664" y="4653036"/>
            <a:ext cx="2587308" cy="1665700"/>
          </a:xfrm>
          <a:prstGeom prst="round2DiagRect">
            <a:avLst>
              <a:gd name="adj1" fmla="val 16667"/>
              <a:gd name="adj2" fmla="val 0"/>
            </a:avLst>
          </a:prstGeom>
          <a:ln w="9525">
            <a:solidFill>
              <a:schemeClr val="tx1"/>
            </a:solidFill>
            <a:miter lim="800000"/>
            <a:headEnd/>
            <a:tailEnd/>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323528" y="3547352"/>
            <a:ext cx="2380395" cy="461665"/>
          </a:xfrm>
          <a:prstGeom prst="rect">
            <a:avLst/>
          </a:prstGeom>
          <a:noFill/>
        </p:spPr>
        <p:txBody>
          <a:bodyPr wrap="none" rtlCol="0">
            <a:spAutoFit/>
          </a:bodyPr>
          <a:lstStyle/>
          <a:p>
            <a:r>
              <a:rPr lang="ru-RU" sz="2400" b="1" dirty="0" err="1" smtClean="0">
                <a:solidFill>
                  <a:srgbClr val="0070C0"/>
                </a:solidFill>
              </a:rPr>
              <a:t>Внутриклассные</a:t>
            </a:r>
            <a:endParaRPr lang="ru-RU" sz="2400" b="1" dirty="0">
              <a:solidFill>
                <a:srgbClr val="0070C0"/>
              </a:solidFill>
            </a:endParaRPr>
          </a:p>
        </p:txBody>
      </p:sp>
      <p:sp>
        <p:nvSpPr>
          <p:cNvPr id="7" name="TextBox 6"/>
          <p:cNvSpPr txBox="1"/>
          <p:nvPr/>
        </p:nvSpPr>
        <p:spPr>
          <a:xfrm>
            <a:off x="1796737" y="5661248"/>
            <a:ext cx="2089162" cy="461665"/>
          </a:xfrm>
          <a:prstGeom prst="rect">
            <a:avLst/>
          </a:prstGeom>
          <a:noFill/>
        </p:spPr>
        <p:txBody>
          <a:bodyPr wrap="none" rtlCol="0">
            <a:spAutoFit/>
          </a:bodyPr>
          <a:lstStyle/>
          <a:p>
            <a:r>
              <a:rPr lang="ru-RU" sz="2400" b="1" dirty="0" smtClean="0">
                <a:solidFill>
                  <a:srgbClr val="0070C0"/>
                </a:solidFill>
              </a:rPr>
              <a:t>Региональные</a:t>
            </a:r>
            <a:endParaRPr lang="ru-RU" sz="2400" b="1" dirty="0">
              <a:solidFill>
                <a:srgbClr val="0070C0"/>
              </a:solidFill>
            </a:endParaRPr>
          </a:p>
        </p:txBody>
      </p:sp>
      <p:pic>
        <p:nvPicPr>
          <p:cNvPr id="13" name="Picture 4"/>
          <p:cNvPicPr>
            <a:picLocks noChangeAspect="1" noChangeArrowheads="1"/>
          </p:cNvPicPr>
          <p:nvPr/>
        </p:nvPicPr>
        <p:blipFill>
          <a:blip r:embed="rId11">
            <a:extLst>
              <a:ext uri="{BEBA8EAE-BF5A-486C-A8C5-ECC9F3942E4B}">
                <a14:imgProps xmlns:a14="http://schemas.microsoft.com/office/drawing/2010/main">
                  <a14:imgLayer r:embed="rId12">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4598925" y="4387195"/>
            <a:ext cx="3240360" cy="2197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832061" y="5646091"/>
            <a:ext cx="2621230" cy="461665"/>
          </a:xfrm>
          <a:prstGeom prst="rect">
            <a:avLst/>
          </a:prstGeom>
          <a:noFill/>
        </p:spPr>
        <p:txBody>
          <a:bodyPr wrap="none" rtlCol="0">
            <a:spAutoFit/>
          </a:bodyPr>
          <a:lstStyle/>
          <a:p>
            <a:r>
              <a:rPr lang="ru-RU" sz="2400" dirty="0" smtClean="0">
                <a:solidFill>
                  <a:srgbClr val="0070C0"/>
                </a:solidFill>
                <a:latin typeface="Comic Sans MS" panose="030F0702030302020204" pitchFamily="66" charset="0"/>
              </a:rPr>
              <a:t>Международные</a:t>
            </a:r>
            <a:endParaRPr lang="ru-RU" sz="2400"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491031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ru-RU" sz="3200" dirty="0" smtClean="0">
                <a:solidFill>
                  <a:srgbClr val="0070C0"/>
                </a:solidFill>
                <a:latin typeface="Comic Sans MS" panose="030F0702030302020204" pitchFamily="66" charset="0"/>
              </a:rPr>
              <a:t>По числу участников :</a:t>
            </a:r>
            <a:endParaRPr lang="ru-RU" sz="3200" dirty="0">
              <a:solidFill>
                <a:srgbClr val="0070C0"/>
              </a:solidFill>
              <a:latin typeface="Comic Sans MS" panose="030F0702030302020204" pitchFamily="66" charset="0"/>
            </a:endParaRPr>
          </a:p>
        </p:txBody>
      </p:sp>
      <p:sp>
        <p:nvSpPr>
          <p:cNvPr id="3" name="TextBox 2"/>
          <p:cNvSpPr txBox="1"/>
          <p:nvPr/>
        </p:nvSpPr>
        <p:spPr>
          <a:xfrm>
            <a:off x="179512" y="2432624"/>
            <a:ext cx="3296095" cy="523220"/>
          </a:xfrm>
          <a:prstGeom prst="rect">
            <a:avLst/>
          </a:prstGeom>
          <a:noFill/>
        </p:spPr>
        <p:txBody>
          <a:bodyPr wrap="none" rtlCol="0">
            <a:spAutoFit/>
          </a:bodyPr>
          <a:lstStyle/>
          <a:p>
            <a:r>
              <a:rPr lang="ru-RU" sz="2800" b="1" dirty="0" smtClean="0">
                <a:solidFill>
                  <a:srgbClr val="002060"/>
                </a:solidFill>
                <a:latin typeface="Comic Sans MS" panose="030F0702030302020204" pitchFamily="66" charset="0"/>
              </a:rPr>
              <a:t>Индивидуальный</a:t>
            </a:r>
            <a:r>
              <a:rPr lang="ru-RU" dirty="0" smtClean="0"/>
              <a:t> </a:t>
            </a:r>
            <a:endParaRPr lang="ru-RU" dirty="0"/>
          </a:p>
        </p:txBody>
      </p:sp>
      <p:sp>
        <p:nvSpPr>
          <p:cNvPr id="4" name="TextBox 3"/>
          <p:cNvSpPr txBox="1"/>
          <p:nvPr/>
        </p:nvSpPr>
        <p:spPr>
          <a:xfrm>
            <a:off x="6588224" y="2438396"/>
            <a:ext cx="1614545" cy="523220"/>
          </a:xfrm>
          <a:prstGeom prst="rect">
            <a:avLst/>
          </a:prstGeom>
          <a:noFill/>
        </p:spPr>
        <p:txBody>
          <a:bodyPr wrap="none" rtlCol="0">
            <a:spAutoFit/>
          </a:bodyPr>
          <a:lstStyle/>
          <a:p>
            <a:r>
              <a:rPr lang="ru-RU" sz="2800" b="1" dirty="0">
                <a:solidFill>
                  <a:srgbClr val="002060"/>
                </a:solidFill>
                <a:latin typeface="Comic Sans MS" panose="030F0702030302020204" pitchFamily="66" charset="0"/>
              </a:rPr>
              <a:t>П</a:t>
            </a:r>
            <a:r>
              <a:rPr lang="ru-RU" sz="2800" b="1" dirty="0" smtClean="0">
                <a:solidFill>
                  <a:srgbClr val="002060"/>
                </a:solidFill>
                <a:latin typeface="Comic Sans MS" panose="030F0702030302020204" pitchFamily="66" charset="0"/>
              </a:rPr>
              <a:t>арный</a:t>
            </a:r>
            <a:endParaRPr lang="ru-RU" sz="2800" b="1" dirty="0">
              <a:solidFill>
                <a:srgbClr val="002060"/>
              </a:solidFill>
              <a:latin typeface="Comic Sans MS" panose="030F0702030302020204" pitchFamily="66" charset="0"/>
            </a:endParaRPr>
          </a:p>
        </p:txBody>
      </p:sp>
      <p:sp>
        <p:nvSpPr>
          <p:cNvPr id="5" name="TextBox 4"/>
          <p:cNvSpPr txBox="1"/>
          <p:nvPr/>
        </p:nvSpPr>
        <p:spPr>
          <a:xfrm>
            <a:off x="3677570" y="5981171"/>
            <a:ext cx="2071401" cy="523220"/>
          </a:xfrm>
          <a:prstGeom prst="rect">
            <a:avLst/>
          </a:prstGeom>
          <a:noFill/>
        </p:spPr>
        <p:txBody>
          <a:bodyPr wrap="none" rtlCol="0">
            <a:spAutoFit/>
          </a:bodyPr>
          <a:lstStyle/>
          <a:p>
            <a:r>
              <a:rPr lang="ru-RU" sz="2800" b="1" dirty="0">
                <a:solidFill>
                  <a:srgbClr val="002060"/>
                </a:solidFill>
                <a:latin typeface="Comic Sans MS" panose="030F0702030302020204" pitchFamily="66" charset="0"/>
              </a:rPr>
              <a:t>Г</a:t>
            </a:r>
            <a:r>
              <a:rPr lang="ru-RU" sz="2800" b="1" dirty="0" smtClean="0">
                <a:solidFill>
                  <a:srgbClr val="002060"/>
                </a:solidFill>
                <a:latin typeface="Comic Sans MS" panose="030F0702030302020204" pitchFamily="66" charset="0"/>
              </a:rPr>
              <a:t>рупповой</a:t>
            </a:r>
            <a:endParaRPr lang="ru-RU" sz="2800" b="1" dirty="0">
              <a:solidFill>
                <a:srgbClr val="002060"/>
              </a:solidFill>
              <a:latin typeface="Comic Sans MS" panose="030F0702030302020204" pitchFamily="66" charset="0"/>
            </a:endParaRPr>
          </a:p>
        </p:txBody>
      </p:sp>
      <p:pic>
        <p:nvPicPr>
          <p:cNvPr id="2050"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8463" b="96459" l="1981" r="97524"/>
                    </a14:imgEffect>
                  </a14:imgLayer>
                </a14:imgProps>
              </a:ext>
              <a:ext uri="{28A0092B-C50C-407E-A947-70E740481C1C}">
                <a14:useLocalDpi xmlns:a14="http://schemas.microsoft.com/office/drawing/2010/main" val="0"/>
              </a:ext>
            </a:extLst>
          </a:blip>
          <a:srcRect/>
          <a:stretch>
            <a:fillRect/>
          </a:stretch>
        </p:blipFill>
        <p:spPr bwMode="auto">
          <a:xfrm>
            <a:off x="2616260" y="2700006"/>
            <a:ext cx="4392488" cy="3294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403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03648" y="476672"/>
            <a:ext cx="6120680" cy="914400"/>
          </a:xfr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55000" lnSpcReduction="20000"/>
          </a:bodyPr>
          <a:lstStyle/>
          <a:p>
            <a:pPr algn="ctr">
              <a:spcBef>
                <a:spcPct val="0"/>
              </a:spcBef>
            </a:pPr>
            <a:endParaRPr lang="ru-RU" sz="3000" cap="all" dirty="0" smtClean="0">
              <a:solidFill>
                <a:srgbClr val="002060"/>
              </a:solidFill>
              <a:effectLst>
                <a:reflection blurRad="12700" stA="48000" endA="300" endPos="55000" dir="5400000" sy="-90000" algn="bl" rotWithShape="0"/>
              </a:effectLst>
              <a:latin typeface="Comic Sans MS" panose="030F0702030302020204" pitchFamily="66" charset="0"/>
              <a:ea typeface="+mj-ea"/>
              <a:cs typeface="+mj-cs"/>
            </a:endParaRPr>
          </a:p>
          <a:p>
            <a:pPr algn="ctr">
              <a:spcBef>
                <a:spcPct val="0"/>
              </a:spcBef>
            </a:pPr>
            <a:endParaRPr lang="ru-RU" sz="3000" cap="all" dirty="0">
              <a:solidFill>
                <a:srgbClr val="002060"/>
              </a:solidFill>
              <a:effectLst>
                <a:reflection blurRad="12700" stA="48000" endA="300" endPos="55000" dir="5400000" sy="-90000" algn="bl" rotWithShape="0"/>
              </a:effectLst>
              <a:latin typeface="Comic Sans MS" panose="030F0702030302020204" pitchFamily="66" charset="0"/>
              <a:ea typeface="+mj-ea"/>
              <a:cs typeface="+mj-cs"/>
            </a:endParaRPr>
          </a:p>
          <a:p>
            <a:pPr algn="ctr">
              <a:spcBef>
                <a:spcPct val="0"/>
              </a:spcBef>
            </a:pPr>
            <a:r>
              <a:rPr lang="ru-RU" sz="5800" b="1" cap="all" dirty="0" smtClean="0">
                <a:solidFill>
                  <a:srgbClr val="0070C0"/>
                </a:solidFill>
                <a:effectLst>
                  <a:reflection blurRad="12700" stA="48000" endA="300" endPos="55000" dir="5400000" sy="-90000" algn="bl" rotWithShape="0"/>
                </a:effectLst>
                <a:latin typeface="Comic Sans MS" panose="030F0702030302020204" pitchFamily="66" charset="0"/>
                <a:ea typeface="+mj-ea"/>
                <a:cs typeface="+mj-cs"/>
              </a:rPr>
              <a:t>По профилю знаний :</a:t>
            </a:r>
            <a:endParaRPr lang="ru-RU" sz="5800" b="1" cap="all" dirty="0">
              <a:solidFill>
                <a:srgbClr val="0070C0"/>
              </a:solidFill>
              <a:effectLst>
                <a:reflection blurRad="12700" stA="48000" endA="300" endPos="55000" dir="5400000" sy="-90000" algn="bl" rotWithShape="0"/>
              </a:effectLst>
              <a:latin typeface="Comic Sans MS" panose="030F0702030302020204" pitchFamily="66" charset="0"/>
              <a:ea typeface="+mj-ea"/>
              <a:cs typeface="+mj-cs"/>
            </a:endParaRPr>
          </a:p>
          <a:p>
            <a:pPr algn="ctr">
              <a:spcBef>
                <a:spcPct val="0"/>
              </a:spcBef>
            </a:pPr>
            <a:endParaRPr lang="ru-RU" sz="3000" cap="all" dirty="0">
              <a:solidFill>
                <a:srgbClr val="002060"/>
              </a:solidFill>
              <a:effectLst>
                <a:reflection blurRad="12700" stA="48000" endA="300" endPos="55000" dir="5400000" sy="-90000" algn="bl" rotWithShape="0"/>
              </a:effectLst>
              <a:latin typeface="Comic Sans MS" panose="030F0702030302020204" pitchFamily="66" charset="0"/>
              <a:ea typeface="+mj-ea"/>
              <a:cs typeface="+mj-cs"/>
            </a:endParaRPr>
          </a:p>
        </p:txBody>
      </p:sp>
      <p:pic>
        <p:nvPicPr>
          <p:cNvPr id="3076"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91" b="98145" l="586" r="98047"/>
                    </a14:imgEffect>
                  </a14:imgLayer>
                </a14:imgProps>
              </a:ext>
              <a:ext uri="{28A0092B-C50C-407E-A947-70E740481C1C}">
                <a14:useLocalDpi xmlns:a14="http://schemas.microsoft.com/office/drawing/2010/main" val="0"/>
              </a:ext>
            </a:extLst>
          </a:blip>
          <a:srcRect/>
          <a:stretch>
            <a:fillRect/>
          </a:stretch>
        </p:blipFill>
        <p:spPr bwMode="auto">
          <a:xfrm>
            <a:off x="2987824" y="1772816"/>
            <a:ext cx="3300264" cy="3300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6349" y="3225974"/>
            <a:ext cx="2729813" cy="523220"/>
          </a:xfrm>
          <a:prstGeom prst="rect">
            <a:avLst/>
          </a:prstGeom>
          <a:blipFill>
            <a:blip r:embed="rId2"/>
            <a:tile tx="0" ty="0" sx="100000" sy="100000" flip="none" algn="tl"/>
          </a:blipFill>
          <a:effectLst>
            <a:glow rad="228600">
              <a:schemeClr val="accent6">
                <a:satMod val="175000"/>
                <a:alpha val="40000"/>
              </a:schemeClr>
            </a:glow>
          </a:effectLst>
        </p:spPr>
        <p:txBody>
          <a:bodyPr wrap="square" rtlCol="0">
            <a:spAutoFit/>
          </a:bodyPr>
          <a:lstStyle/>
          <a:p>
            <a:pPr algn="ctr"/>
            <a:r>
              <a:rPr lang="ru-RU" sz="2800" b="1" dirty="0" smtClean="0">
                <a:solidFill>
                  <a:srgbClr val="002060"/>
                </a:solidFill>
                <a:latin typeface="Comic Sans MS" panose="030F0702030302020204" pitchFamily="66" charset="0"/>
              </a:rPr>
              <a:t>Монопроекты</a:t>
            </a:r>
            <a:endParaRPr lang="ru-RU" sz="2800" b="1" dirty="0">
              <a:solidFill>
                <a:srgbClr val="002060"/>
              </a:solidFill>
              <a:latin typeface="Comic Sans MS" panose="030F0702030302020204" pitchFamily="66" charset="0"/>
            </a:endParaRPr>
          </a:p>
        </p:txBody>
      </p:sp>
      <p:sp>
        <p:nvSpPr>
          <p:cNvPr id="6" name="TextBox 5"/>
          <p:cNvSpPr txBox="1"/>
          <p:nvPr/>
        </p:nvSpPr>
        <p:spPr>
          <a:xfrm>
            <a:off x="6288088" y="3287529"/>
            <a:ext cx="2672526" cy="461665"/>
          </a:xfrm>
          <a:prstGeom prst="rect">
            <a:avLst/>
          </a:prstGeom>
          <a:blipFill>
            <a:blip r:embed="rId2"/>
            <a:tile tx="0" ty="0" sx="100000" sy="100000" flip="none" algn="tl"/>
          </a:blipFill>
          <a:effectLst>
            <a:glow rad="228600">
              <a:schemeClr val="accent6">
                <a:satMod val="175000"/>
                <a:alpha val="40000"/>
              </a:schemeClr>
            </a:glow>
          </a:effectLst>
        </p:spPr>
        <p:txBody>
          <a:bodyPr wrap="none" rtlCol="0">
            <a:spAutoFit/>
          </a:bodyPr>
          <a:lstStyle/>
          <a:p>
            <a:pPr algn="ctr"/>
            <a:r>
              <a:rPr lang="ru-RU" sz="2400" b="1" dirty="0" err="1" smtClean="0">
                <a:solidFill>
                  <a:srgbClr val="002060"/>
                </a:solidFill>
                <a:latin typeface="Comic Sans MS" panose="030F0702030302020204" pitchFamily="66" charset="0"/>
              </a:rPr>
              <a:t>Межпредметные</a:t>
            </a:r>
            <a:endParaRPr lang="ru-RU" sz="2400" b="1" dirty="0">
              <a:solidFill>
                <a:srgbClr val="002060"/>
              </a:solidFill>
              <a:latin typeface="Comic Sans MS" panose="030F0702030302020204" pitchFamily="66" charset="0"/>
            </a:endParaRPr>
          </a:p>
        </p:txBody>
      </p:sp>
      <p:sp>
        <p:nvSpPr>
          <p:cNvPr id="7" name="TextBox 6"/>
          <p:cNvSpPr txBox="1"/>
          <p:nvPr/>
        </p:nvSpPr>
        <p:spPr>
          <a:xfrm>
            <a:off x="3203666" y="4842247"/>
            <a:ext cx="2736485" cy="461665"/>
          </a:xfrm>
          <a:prstGeom prst="rect">
            <a:avLst/>
          </a:prstGeom>
          <a:blipFill>
            <a:blip r:embed="rId2"/>
            <a:tile tx="0" ty="0" sx="100000" sy="100000" flip="none" algn="tl"/>
          </a:blipFill>
          <a:effectLst>
            <a:glow rad="228600">
              <a:schemeClr val="accent6">
                <a:satMod val="175000"/>
                <a:alpha val="40000"/>
              </a:schemeClr>
            </a:glow>
          </a:effectLst>
        </p:spPr>
        <p:txBody>
          <a:bodyPr wrap="square" rtlCol="0">
            <a:spAutoFit/>
          </a:bodyPr>
          <a:lstStyle/>
          <a:p>
            <a:r>
              <a:rPr lang="ru-RU" sz="2400" b="1" dirty="0" err="1" smtClean="0">
                <a:solidFill>
                  <a:srgbClr val="002060"/>
                </a:solidFill>
                <a:latin typeface="Comic Sans MS" panose="030F0702030302020204" pitchFamily="66" charset="0"/>
              </a:rPr>
              <a:t>Надпредметные</a:t>
            </a:r>
            <a:endParaRPr lang="ru-RU" sz="2400" b="1"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4074943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16632"/>
            <a:ext cx="8155632" cy="936104"/>
          </a:xfr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200" b="1" dirty="0">
                <a:solidFill>
                  <a:srgbClr val="0070C0"/>
                </a:solidFill>
                <a:latin typeface="Comic Sans MS" panose="030F0702030302020204" pitchFamily="66" charset="0"/>
              </a:rPr>
              <a:t>Сходство всех видов проектов</a:t>
            </a:r>
          </a:p>
        </p:txBody>
      </p:sp>
      <p:sp>
        <p:nvSpPr>
          <p:cNvPr id="3" name="Объект 2"/>
          <p:cNvSpPr>
            <a:spLocks noGrp="1"/>
          </p:cNvSpPr>
          <p:nvPr>
            <p:ph idx="1"/>
          </p:nvPr>
        </p:nvSpPr>
        <p:spPr>
          <a:effectLst>
            <a:glow rad="228600">
              <a:schemeClr val="accent1">
                <a:satMod val="175000"/>
                <a:alpha val="40000"/>
              </a:schemeClr>
            </a:glow>
          </a:effectLst>
        </p:spPr>
        <p:txBody>
          <a:bodyPr>
            <a:normAutofit lnSpcReduction="10000"/>
          </a:bodyPr>
          <a:lstStyle/>
          <a:p>
            <a:pPr marL="0" indent="0" algn="ctr">
              <a:buClr>
                <a:srgbClr val="002060"/>
              </a:buClr>
              <a:buNone/>
            </a:pPr>
            <a:r>
              <a:rPr lang="ru-RU" sz="2800" b="1" dirty="0" smtClean="0">
                <a:solidFill>
                  <a:srgbClr val="002060"/>
                </a:solidFill>
                <a:latin typeface="Comic Sans MS" panose="030F0702030302020204" pitchFamily="66" charset="0"/>
              </a:rPr>
              <a:t>Проект- это </a:t>
            </a:r>
            <a:r>
              <a:rPr lang="ru-RU" sz="2800" b="1" dirty="0" smtClean="0">
                <a:solidFill>
                  <a:srgbClr val="00B0F0"/>
                </a:solidFill>
                <a:latin typeface="Comic Sans MS" panose="030F0702030302020204" pitchFamily="66" charset="0"/>
              </a:rPr>
              <a:t>«шесть П»</a:t>
            </a:r>
          </a:p>
          <a:p>
            <a:pPr marL="0" indent="0" algn="ctr">
              <a:buClr>
                <a:srgbClr val="002060"/>
              </a:buClr>
              <a:buNone/>
            </a:pPr>
            <a:endParaRPr lang="ru-RU" sz="2800" b="1" dirty="0" smtClean="0">
              <a:solidFill>
                <a:srgbClr val="00B0F0"/>
              </a:solidFill>
              <a:latin typeface="Comic Sans MS" panose="030F0702030302020204" pitchFamily="66" charset="0"/>
            </a:endParaRPr>
          </a:p>
          <a:p>
            <a:pPr>
              <a:buClr>
                <a:srgbClr val="002060"/>
              </a:buClr>
              <a:buFont typeface="Courier New" panose="02070309020205020404" pitchFamily="49" charset="0"/>
              <a:buChar char="o"/>
            </a:pPr>
            <a:r>
              <a:rPr lang="ru-RU" sz="2800" b="1" dirty="0" smtClean="0">
                <a:solidFill>
                  <a:srgbClr val="00B0F0"/>
                </a:solidFill>
                <a:latin typeface="Comic Sans MS" panose="030F0702030302020204" pitchFamily="66" charset="0"/>
              </a:rPr>
              <a:t>П</a:t>
            </a:r>
            <a:r>
              <a:rPr lang="ru-RU" sz="2800" b="1" dirty="0" smtClean="0">
                <a:solidFill>
                  <a:srgbClr val="002060"/>
                </a:solidFill>
                <a:latin typeface="Comic Sans MS" panose="030F0702030302020204" pitchFamily="66" charset="0"/>
              </a:rPr>
              <a:t>роблема</a:t>
            </a:r>
          </a:p>
          <a:p>
            <a:pPr>
              <a:buClr>
                <a:srgbClr val="002060"/>
              </a:buClr>
              <a:buFont typeface="Courier New" panose="02070309020205020404" pitchFamily="49" charset="0"/>
              <a:buChar char="o"/>
            </a:pPr>
            <a:r>
              <a:rPr lang="ru-RU" sz="2800" b="1" dirty="0" smtClean="0">
                <a:solidFill>
                  <a:srgbClr val="00B0F0"/>
                </a:solidFill>
                <a:latin typeface="Comic Sans MS" panose="030F0702030302020204" pitchFamily="66" charset="0"/>
              </a:rPr>
              <a:t>П</a:t>
            </a:r>
            <a:r>
              <a:rPr lang="ru-RU" sz="2800" b="1" dirty="0" smtClean="0">
                <a:solidFill>
                  <a:srgbClr val="002060"/>
                </a:solidFill>
                <a:latin typeface="Comic Sans MS" panose="030F0702030302020204" pitchFamily="66" charset="0"/>
              </a:rPr>
              <a:t>роектирование(планирование)</a:t>
            </a:r>
          </a:p>
          <a:p>
            <a:pPr>
              <a:buClr>
                <a:srgbClr val="002060"/>
              </a:buClr>
              <a:buFont typeface="Courier New" panose="02070309020205020404" pitchFamily="49" charset="0"/>
              <a:buChar char="o"/>
            </a:pPr>
            <a:r>
              <a:rPr lang="ru-RU" sz="2800" b="1" dirty="0" smtClean="0">
                <a:solidFill>
                  <a:srgbClr val="00B0F0"/>
                </a:solidFill>
                <a:latin typeface="Comic Sans MS" panose="030F0702030302020204" pitchFamily="66" charset="0"/>
              </a:rPr>
              <a:t>П</a:t>
            </a:r>
            <a:r>
              <a:rPr lang="ru-RU" sz="2800" b="1" dirty="0" smtClean="0">
                <a:solidFill>
                  <a:srgbClr val="002060"/>
                </a:solidFill>
                <a:latin typeface="Comic Sans MS" panose="030F0702030302020204" pitchFamily="66" charset="0"/>
              </a:rPr>
              <a:t>оиск информации</a:t>
            </a:r>
          </a:p>
          <a:p>
            <a:pPr>
              <a:buClr>
                <a:srgbClr val="002060"/>
              </a:buClr>
              <a:buFont typeface="Courier New" panose="02070309020205020404" pitchFamily="49" charset="0"/>
              <a:buChar char="o"/>
            </a:pPr>
            <a:r>
              <a:rPr lang="ru-RU" sz="2800" b="1" dirty="0" smtClean="0">
                <a:solidFill>
                  <a:srgbClr val="00B0F0"/>
                </a:solidFill>
                <a:latin typeface="Comic Sans MS" panose="030F0702030302020204" pitchFamily="66" charset="0"/>
              </a:rPr>
              <a:t>П</a:t>
            </a:r>
            <a:r>
              <a:rPr lang="ru-RU" sz="2800" b="1" dirty="0" smtClean="0">
                <a:solidFill>
                  <a:srgbClr val="002060"/>
                </a:solidFill>
                <a:latin typeface="Comic Sans MS" panose="030F0702030302020204" pitchFamily="66" charset="0"/>
              </a:rPr>
              <a:t>родукт</a:t>
            </a:r>
          </a:p>
          <a:p>
            <a:pPr>
              <a:buClr>
                <a:srgbClr val="002060"/>
              </a:buClr>
              <a:buFont typeface="Courier New" panose="02070309020205020404" pitchFamily="49" charset="0"/>
              <a:buChar char="o"/>
            </a:pPr>
            <a:r>
              <a:rPr lang="ru-RU" sz="2800" b="1" dirty="0" smtClean="0">
                <a:solidFill>
                  <a:srgbClr val="00B0F0"/>
                </a:solidFill>
                <a:latin typeface="Comic Sans MS" panose="030F0702030302020204" pitchFamily="66" charset="0"/>
              </a:rPr>
              <a:t>П</a:t>
            </a:r>
            <a:r>
              <a:rPr lang="ru-RU" sz="2800" b="1" dirty="0" smtClean="0">
                <a:solidFill>
                  <a:srgbClr val="002060"/>
                </a:solidFill>
                <a:latin typeface="Comic Sans MS" panose="030F0702030302020204" pitchFamily="66" charset="0"/>
              </a:rPr>
              <a:t>резентация</a:t>
            </a:r>
          </a:p>
          <a:p>
            <a:pPr>
              <a:buClr>
                <a:srgbClr val="002060"/>
              </a:buClr>
              <a:buFont typeface="Courier New" panose="02070309020205020404" pitchFamily="49" charset="0"/>
              <a:buChar char="o"/>
            </a:pPr>
            <a:r>
              <a:rPr lang="ru-RU" sz="2800" b="1" dirty="0" smtClean="0">
                <a:solidFill>
                  <a:srgbClr val="00B0F0"/>
                </a:solidFill>
                <a:latin typeface="Comic Sans MS" panose="030F0702030302020204" pitchFamily="66" charset="0"/>
              </a:rPr>
              <a:t>П</a:t>
            </a:r>
            <a:r>
              <a:rPr lang="ru-RU" sz="2800" b="1" dirty="0" smtClean="0">
                <a:solidFill>
                  <a:srgbClr val="002060"/>
                </a:solidFill>
                <a:latin typeface="Comic Sans MS" panose="030F0702030302020204" pitchFamily="66" charset="0"/>
              </a:rPr>
              <a:t>ортфолио(папка с рабочими материалами проекта)</a:t>
            </a:r>
          </a:p>
          <a:p>
            <a:endParaRPr lang="ru-RU" dirty="0"/>
          </a:p>
        </p:txBody>
      </p:sp>
    </p:spTree>
    <p:extLst>
      <p:ext uri="{BB962C8B-B14F-4D97-AF65-F5344CB8AC3E}">
        <p14:creationId xmlns:p14="http://schemas.microsoft.com/office/powerpoint/2010/main" val="2342509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88640"/>
            <a:ext cx="8092008" cy="838200"/>
          </a:xfr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pPr algn="ctr"/>
            <a:r>
              <a:rPr lang="ru-RU" dirty="0" smtClean="0">
                <a:solidFill>
                  <a:srgbClr val="0070C0"/>
                </a:solidFill>
                <a:latin typeface="Comic Sans MS" panose="030F0702030302020204" pitchFamily="66" charset="0"/>
              </a:rPr>
              <a:t/>
            </a:r>
            <a:br>
              <a:rPr lang="ru-RU" dirty="0" smtClean="0">
                <a:solidFill>
                  <a:srgbClr val="0070C0"/>
                </a:solidFill>
                <a:latin typeface="Comic Sans MS" panose="030F0702030302020204" pitchFamily="66" charset="0"/>
              </a:rPr>
            </a:br>
            <a:r>
              <a:rPr lang="ru-RU" b="1" dirty="0" smtClean="0">
                <a:solidFill>
                  <a:srgbClr val="0070C0"/>
                </a:solidFill>
                <a:latin typeface="Comic Sans MS" panose="030F0702030302020204" pitchFamily="66" charset="0"/>
              </a:rPr>
              <a:t>этапы </a:t>
            </a:r>
            <a:r>
              <a:rPr lang="ru-RU" b="1" dirty="0">
                <a:solidFill>
                  <a:srgbClr val="0070C0"/>
                </a:solidFill>
                <a:latin typeface="Comic Sans MS" panose="030F0702030302020204" pitchFamily="66" charset="0"/>
              </a:rPr>
              <a:t>работы над  </a:t>
            </a:r>
            <a:r>
              <a:rPr lang="ru-RU" b="1" dirty="0" smtClean="0">
                <a:solidFill>
                  <a:srgbClr val="0070C0"/>
                </a:solidFill>
                <a:latin typeface="Comic Sans MS" panose="030F0702030302020204" pitchFamily="66" charset="0"/>
              </a:rPr>
              <a:t>проектом</a:t>
            </a:r>
            <a:r>
              <a:rPr lang="ru-RU" dirty="0" smtClean="0">
                <a:solidFill>
                  <a:srgbClr val="0070C0"/>
                </a:solidFill>
                <a:latin typeface="Comic Sans MS" panose="030F0702030302020204" pitchFamily="66" charset="0"/>
              </a:rPr>
              <a:t> </a:t>
            </a:r>
            <a:r>
              <a:rPr lang="ru-RU" dirty="0"/>
              <a:t/>
            </a:r>
            <a:br>
              <a:rPr lang="ru-RU" dirty="0"/>
            </a:br>
            <a:endParaRPr lang="ru-RU" dirty="0"/>
          </a:p>
        </p:txBody>
      </p:sp>
      <p:sp>
        <p:nvSpPr>
          <p:cNvPr id="3" name="Объект 2"/>
          <p:cNvSpPr>
            <a:spLocks noGrp="1"/>
          </p:cNvSpPr>
          <p:nvPr>
            <p:ph idx="1"/>
          </p:nvPr>
        </p:nvSpPr>
        <p:spPr>
          <a:xfrm>
            <a:off x="179512" y="1340768"/>
            <a:ext cx="8812088" cy="5256584"/>
          </a:xfrm>
          <a:blipFill>
            <a:blip r:embed="rId2"/>
            <a:tile tx="0" ty="0" sx="100000" sy="100000" flip="none" algn="tl"/>
          </a:blipFill>
          <a:effectLst>
            <a:glow rad="228600">
              <a:schemeClr val="accent6">
                <a:satMod val="175000"/>
                <a:alpha val="40000"/>
              </a:schemeClr>
            </a:glow>
          </a:effectLst>
        </p:spPr>
        <p:txBody>
          <a:bodyPr>
            <a:normAutofit/>
          </a:bodyPr>
          <a:lstStyle/>
          <a:p>
            <a:pPr marL="0" indent="0">
              <a:buNone/>
            </a:pPr>
            <a:endParaRPr lang="ru-RU" dirty="0"/>
          </a:p>
          <a:p>
            <a:pPr marL="0" indent="0">
              <a:lnSpc>
                <a:spcPct val="110000"/>
              </a:lnSpc>
              <a:buClr>
                <a:srgbClr val="002060"/>
              </a:buClr>
              <a:buNone/>
            </a:pPr>
            <a:r>
              <a:rPr lang="ru-RU" sz="2800" b="1" dirty="0" smtClean="0">
                <a:solidFill>
                  <a:srgbClr val="00B0F0"/>
                </a:solidFill>
                <a:latin typeface="Comic Sans MS" panose="030F0702030302020204" pitchFamily="66" charset="0"/>
                <a:cs typeface="Times New Roman" pitchFamily="18" charset="0"/>
              </a:rPr>
              <a:t>              </a:t>
            </a:r>
            <a:r>
              <a:rPr lang="en-US" sz="2800" b="1" dirty="0" smtClean="0">
                <a:solidFill>
                  <a:srgbClr val="00B0F0"/>
                </a:solidFill>
                <a:latin typeface="Comic Sans MS" panose="030F0702030302020204" pitchFamily="66" charset="0"/>
                <a:cs typeface="Times New Roman" pitchFamily="18" charset="0"/>
              </a:rPr>
              <a:t>I </a:t>
            </a:r>
            <a:r>
              <a:rPr lang="ru-RU" sz="2800" b="1" dirty="0">
                <a:solidFill>
                  <a:srgbClr val="00B0F0"/>
                </a:solidFill>
                <a:latin typeface="Comic Sans MS" panose="030F0702030302020204" pitchFamily="66" charset="0"/>
                <a:cs typeface="Times New Roman" pitchFamily="18" charset="0"/>
              </a:rPr>
              <a:t>этап </a:t>
            </a:r>
            <a:r>
              <a:rPr lang="ru-RU" sz="2800" b="1" u="sng" dirty="0" smtClean="0">
                <a:solidFill>
                  <a:srgbClr val="00B0F0"/>
                </a:solidFill>
                <a:latin typeface="Comic Sans MS" panose="030F0702030302020204" pitchFamily="66" charset="0"/>
              </a:rPr>
              <a:t>Мотивационный</a:t>
            </a:r>
          </a:p>
          <a:p>
            <a:pPr marL="0" indent="0">
              <a:lnSpc>
                <a:spcPct val="110000"/>
              </a:lnSpc>
              <a:buClr>
                <a:srgbClr val="002060"/>
              </a:buClr>
              <a:buNone/>
            </a:pPr>
            <a:endParaRPr lang="ru-RU" u="sng" dirty="0" smtClean="0">
              <a:solidFill>
                <a:srgbClr val="00B0F0"/>
              </a:solidFill>
            </a:endParaRPr>
          </a:p>
          <a:p>
            <a:pPr marL="0" indent="0">
              <a:lnSpc>
                <a:spcPct val="110000"/>
              </a:lnSpc>
              <a:buClr>
                <a:srgbClr val="002060"/>
              </a:buClr>
              <a:buNone/>
            </a:pPr>
            <a:r>
              <a:rPr lang="ru-RU" sz="2400" b="1" dirty="0" smtClean="0">
                <a:solidFill>
                  <a:srgbClr val="002060"/>
                </a:solidFill>
              </a:rPr>
              <a:t>    </a:t>
            </a:r>
            <a:r>
              <a:rPr lang="ru-RU" sz="2800" b="1" i="1" dirty="0" smtClean="0">
                <a:solidFill>
                  <a:srgbClr val="002060"/>
                </a:solidFill>
                <a:latin typeface="Comic Sans MS" panose="030F0702030302020204" pitchFamily="66" charset="0"/>
              </a:rPr>
              <a:t>у ч и т е л ь</a:t>
            </a:r>
            <a:r>
              <a:rPr lang="ru-RU" sz="2800" b="1" i="1" dirty="0">
                <a:solidFill>
                  <a:srgbClr val="002060"/>
                </a:solidFill>
                <a:latin typeface="Comic Sans MS" panose="030F0702030302020204" pitchFamily="66" charset="0"/>
              </a:rPr>
              <a:t>:</a:t>
            </a:r>
            <a:r>
              <a:rPr lang="ru-RU" sz="2800" b="1" dirty="0">
                <a:solidFill>
                  <a:srgbClr val="002060"/>
                </a:solidFill>
                <a:latin typeface="Comic Sans MS" panose="030F0702030302020204" pitchFamily="66" charset="0"/>
              </a:rPr>
              <a:t>    заявляет общий замысел, создает положительный мотивационный   настрой; </a:t>
            </a:r>
            <a:endParaRPr lang="ru-RU" sz="2800" b="1" dirty="0" smtClean="0">
              <a:solidFill>
                <a:srgbClr val="002060"/>
              </a:solidFill>
              <a:latin typeface="Comic Sans MS" panose="030F0702030302020204" pitchFamily="66" charset="0"/>
            </a:endParaRPr>
          </a:p>
          <a:p>
            <a:pPr marL="812800" lvl="0" indent="-812800">
              <a:buClr>
                <a:srgbClr val="B83D68"/>
              </a:buClr>
              <a:buSzPct val="100000"/>
              <a:buNone/>
            </a:pPr>
            <a:r>
              <a:rPr lang="ru-RU" sz="2800" b="1" dirty="0" smtClean="0">
                <a:solidFill>
                  <a:srgbClr val="002060"/>
                </a:solidFill>
              </a:rPr>
              <a:t>   </a:t>
            </a:r>
            <a:r>
              <a:rPr lang="ru-RU" sz="2800" b="1" i="1" dirty="0" smtClean="0">
                <a:solidFill>
                  <a:srgbClr val="002060"/>
                </a:solidFill>
                <a:latin typeface="Comic Sans MS" panose="030F0702030302020204" pitchFamily="66" charset="0"/>
                <a:cs typeface="Times New Roman" pitchFamily="18" charset="0"/>
              </a:rPr>
              <a:t>у ч е н и к и</a:t>
            </a:r>
            <a:r>
              <a:rPr lang="ru-RU" sz="2800" b="1" dirty="0">
                <a:solidFill>
                  <a:srgbClr val="002060"/>
                </a:solidFill>
                <a:latin typeface="Comic Sans MS" panose="030F0702030302020204" pitchFamily="66" charset="0"/>
                <a:cs typeface="Times New Roman" pitchFamily="18" charset="0"/>
              </a:rPr>
              <a:t>: </a:t>
            </a:r>
            <a:r>
              <a:rPr lang="en-US" sz="2800" b="1" dirty="0">
                <a:solidFill>
                  <a:srgbClr val="002060"/>
                </a:solidFill>
                <a:latin typeface="Comic Sans MS" panose="030F0702030302020204" pitchFamily="66" charset="0"/>
                <a:cs typeface="Times New Roman" pitchFamily="18" charset="0"/>
              </a:rPr>
              <a:t>   </a:t>
            </a:r>
            <a:r>
              <a:rPr lang="ru-RU" sz="2800" b="1" dirty="0">
                <a:solidFill>
                  <a:srgbClr val="002060"/>
                </a:solidFill>
                <a:latin typeface="Comic Sans MS" panose="030F0702030302020204" pitchFamily="66" charset="0"/>
                <a:cs typeface="Times New Roman" pitchFamily="18" charset="0"/>
              </a:rPr>
              <a:t>обсуждают задание, предлагают</a:t>
            </a:r>
            <a:r>
              <a:rPr lang="en-US" sz="2800" b="1" dirty="0">
                <a:solidFill>
                  <a:srgbClr val="002060"/>
                </a:solidFill>
                <a:latin typeface="Comic Sans MS" panose="030F0702030302020204" pitchFamily="66" charset="0"/>
                <a:cs typeface="Times New Roman" pitchFamily="18" charset="0"/>
              </a:rPr>
              <a:t> </a:t>
            </a:r>
            <a:r>
              <a:rPr lang="ru-RU" sz="2800" b="1" dirty="0">
                <a:solidFill>
                  <a:srgbClr val="002060"/>
                </a:solidFill>
                <a:latin typeface="Comic Sans MS" panose="030F0702030302020204" pitchFamily="66" charset="0"/>
                <a:cs typeface="Times New Roman" pitchFamily="18" charset="0"/>
              </a:rPr>
              <a:t>собственные идеи; создают рабочие</a:t>
            </a:r>
            <a:r>
              <a:rPr lang="en-US" sz="2800" b="1" dirty="0">
                <a:solidFill>
                  <a:srgbClr val="002060"/>
                </a:solidFill>
                <a:latin typeface="Comic Sans MS" panose="030F0702030302020204" pitchFamily="66" charset="0"/>
                <a:cs typeface="Times New Roman" pitchFamily="18" charset="0"/>
              </a:rPr>
              <a:t> </a:t>
            </a:r>
            <a:r>
              <a:rPr lang="ru-RU" sz="2800" b="1" dirty="0">
                <a:solidFill>
                  <a:srgbClr val="002060"/>
                </a:solidFill>
                <a:latin typeface="Comic Sans MS" panose="030F0702030302020204" pitchFamily="66" charset="0"/>
                <a:cs typeface="Times New Roman" pitchFamily="18" charset="0"/>
              </a:rPr>
              <a:t>группы;</a:t>
            </a:r>
          </a:p>
          <a:p>
            <a:pPr>
              <a:lnSpc>
                <a:spcPct val="110000"/>
              </a:lnSpc>
              <a:buClr>
                <a:srgbClr val="002060"/>
              </a:buClr>
              <a:buFont typeface="Courier New" panose="02070309020205020404" pitchFamily="49" charset="0"/>
              <a:buChar char="o"/>
            </a:pPr>
            <a:endParaRPr lang="ru-RU" dirty="0">
              <a:latin typeface="Comic Sans MS" panose="030F0702030302020204" pitchFamily="66" charset="0"/>
            </a:endParaRPr>
          </a:p>
        </p:txBody>
      </p:sp>
    </p:spTree>
    <p:extLst>
      <p:ext uri="{BB962C8B-B14F-4D97-AF65-F5344CB8AC3E}">
        <p14:creationId xmlns:p14="http://schemas.microsoft.com/office/powerpoint/2010/main" val="5836413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686800" cy="1008112"/>
          </a:xfr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en-US" sz="3200" b="1" cap="none" dirty="0">
                <a:solidFill>
                  <a:srgbClr val="0070C0"/>
                </a:solidFill>
                <a:effectLst/>
                <a:latin typeface="Comic Sans MS" panose="030F0702030302020204" pitchFamily="66" charset="0"/>
              </a:rPr>
              <a:t>II</a:t>
            </a:r>
            <a:r>
              <a:rPr lang="ru-RU" sz="3200" b="1" cap="none" dirty="0">
                <a:solidFill>
                  <a:srgbClr val="0070C0"/>
                </a:solidFill>
                <a:effectLst/>
                <a:latin typeface="Comic Sans MS" panose="030F0702030302020204" pitchFamily="66" charset="0"/>
              </a:rPr>
              <a:t> этап – планирование деятельности </a:t>
            </a:r>
            <a:br>
              <a:rPr lang="ru-RU" sz="3200" b="1" cap="none" dirty="0">
                <a:solidFill>
                  <a:srgbClr val="0070C0"/>
                </a:solidFill>
                <a:effectLst/>
                <a:latin typeface="Comic Sans MS" panose="030F0702030302020204" pitchFamily="66" charset="0"/>
              </a:rPr>
            </a:br>
            <a:r>
              <a:rPr lang="ru-RU" sz="3200" b="1" cap="none" dirty="0">
                <a:solidFill>
                  <a:srgbClr val="0070C0"/>
                </a:solidFill>
                <a:effectLst/>
                <a:latin typeface="Comic Sans MS" panose="030F0702030302020204" pitchFamily="66" charset="0"/>
              </a:rPr>
              <a:t>    по выполнению проекта:</a:t>
            </a:r>
            <a:endParaRPr lang="ru-RU" sz="3200" b="1" dirty="0">
              <a:solidFill>
                <a:srgbClr val="0070C0"/>
              </a:solidFill>
              <a:latin typeface="Comic Sans MS" panose="030F0702030302020204" pitchFamily="66" charset="0"/>
            </a:endParaRPr>
          </a:p>
        </p:txBody>
      </p:sp>
      <p:sp>
        <p:nvSpPr>
          <p:cNvPr id="3" name="TextBox 2"/>
          <p:cNvSpPr txBox="1"/>
          <p:nvPr/>
        </p:nvSpPr>
        <p:spPr>
          <a:xfrm>
            <a:off x="323528" y="1988840"/>
            <a:ext cx="8208912" cy="4353499"/>
          </a:xfrm>
          <a:prstGeom prst="rect">
            <a:avLst/>
          </a:prstGeom>
          <a:blipFill>
            <a:blip r:embed="rId2"/>
            <a:tile tx="0" ty="0" sx="100000" sy="100000" flip="none" algn="tl"/>
          </a:blipFill>
          <a:effectLst>
            <a:glow rad="228600">
              <a:schemeClr val="accent6">
                <a:satMod val="175000"/>
                <a:alpha val="40000"/>
              </a:schemeClr>
            </a:glow>
          </a:effectLst>
        </p:spPr>
        <p:txBody>
          <a:bodyPr wrap="square" rtlCol="0">
            <a:spAutoFit/>
          </a:bodyPr>
          <a:lstStyle/>
          <a:p>
            <a:pPr marL="457200" lvl="0" indent="-457200">
              <a:lnSpc>
                <a:spcPct val="105000"/>
              </a:lnSpc>
              <a:spcBef>
                <a:spcPct val="20000"/>
              </a:spcBef>
              <a:buClr>
                <a:srgbClr val="002060"/>
              </a:buClr>
              <a:buSzPct val="100000"/>
              <a:buFont typeface="Courier New" panose="02070309020205020404" pitchFamily="49" charset="0"/>
              <a:buChar char="o"/>
            </a:pPr>
            <a:r>
              <a:rPr lang="ru-RU" sz="2600" b="1" dirty="0">
                <a:solidFill>
                  <a:srgbClr val="002060"/>
                </a:solidFill>
                <a:latin typeface="Times New Roman" pitchFamily="18" charset="0"/>
                <a:cs typeface="Times New Roman" pitchFamily="18" charset="0"/>
              </a:rPr>
              <a:t>определяются тема и цели проекта;</a:t>
            </a:r>
          </a:p>
          <a:p>
            <a:pPr marL="457200" lvl="0" indent="-457200">
              <a:lnSpc>
                <a:spcPct val="105000"/>
              </a:lnSpc>
              <a:spcBef>
                <a:spcPct val="20000"/>
              </a:spcBef>
              <a:buClr>
                <a:srgbClr val="002060"/>
              </a:buClr>
              <a:buSzPct val="100000"/>
              <a:buFont typeface="Courier New" panose="02070309020205020404" pitchFamily="49" charset="0"/>
              <a:buChar char="o"/>
            </a:pPr>
            <a:r>
              <a:rPr lang="ru-RU" sz="2600" b="1" dirty="0">
                <a:solidFill>
                  <a:srgbClr val="002060"/>
                </a:solidFill>
                <a:latin typeface="Times New Roman" pitchFamily="18" charset="0"/>
                <a:cs typeface="Times New Roman" pitchFamily="18" charset="0"/>
              </a:rPr>
              <a:t> формулируются и уточняются задачи;</a:t>
            </a:r>
          </a:p>
          <a:p>
            <a:pPr marL="457200" lvl="0" indent="-457200">
              <a:lnSpc>
                <a:spcPct val="105000"/>
              </a:lnSpc>
              <a:spcBef>
                <a:spcPct val="20000"/>
              </a:spcBef>
              <a:buClr>
                <a:srgbClr val="002060"/>
              </a:buClr>
              <a:buSzPct val="100000"/>
              <a:buFont typeface="Courier New" panose="02070309020205020404" pitchFamily="49" charset="0"/>
              <a:buChar char="o"/>
            </a:pPr>
            <a:r>
              <a:rPr lang="ru-RU" sz="2600" b="1" dirty="0">
                <a:solidFill>
                  <a:srgbClr val="002060"/>
                </a:solidFill>
                <a:latin typeface="Times New Roman" pitchFamily="18" charset="0"/>
                <a:cs typeface="Times New Roman" pitchFamily="18" charset="0"/>
              </a:rPr>
              <a:t>уточняется информация (источники);</a:t>
            </a:r>
          </a:p>
          <a:p>
            <a:pPr marL="457200" lvl="0" indent="-457200">
              <a:lnSpc>
                <a:spcPct val="105000"/>
              </a:lnSpc>
              <a:spcBef>
                <a:spcPct val="20000"/>
              </a:spcBef>
              <a:buClr>
                <a:srgbClr val="002060"/>
              </a:buClr>
              <a:buSzPct val="100000"/>
              <a:buFont typeface="Courier New" panose="02070309020205020404" pitchFamily="49" charset="0"/>
              <a:buChar char="o"/>
            </a:pPr>
            <a:r>
              <a:rPr lang="ru-RU" sz="2600" b="1" dirty="0">
                <a:solidFill>
                  <a:srgbClr val="002060"/>
                </a:solidFill>
                <a:latin typeface="Times New Roman" pitchFamily="18" charset="0"/>
                <a:cs typeface="Times New Roman" pitchFamily="18" charset="0"/>
              </a:rPr>
              <a:t>вырабатывается план действий;</a:t>
            </a:r>
          </a:p>
          <a:p>
            <a:pPr marL="457200" lvl="0" indent="-457200">
              <a:lnSpc>
                <a:spcPct val="105000"/>
              </a:lnSpc>
              <a:spcBef>
                <a:spcPct val="20000"/>
              </a:spcBef>
              <a:buClr>
                <a:srgbClr val="002060"/>
              </a:buClr>
              <a:buSzPct val="100000"/>
              <a:buFont typeface="Courier New" panose="02070309020205020404" pitchFamily="49" charset="0"/>
              <a:buChar char="o"/>
            </a:pPr>
            <a:r>
              <a:rPr lang="ru-RU" sz="2600" b="1" dirty="0">
                <a:solidFill>
                  <a:srgbClr val="002060"/>
                </a:solidFill>
                <a:latin typeface="Times New Roman" pitchFamily="18" charset="0"/>
                <a:cs typeface="Times New Roman" pitchFamily="18" charset="0"/>
              </a:rPr>
              <a:t>определяются средства достижения цели;</a:t>
            </a:r>
          </a:p>
          <a:p>
            <a:pPr marL="457200" lvl="0" indent="-457200">
              <a:lnSpc>
                <a:spcPct val="105000"/>
              </a:lnSpc>
              <a:spcBef>
                <a:spcPct val="20000"/>
              </a:spcBef>
              <a:buClr>
                <a:srgbClr val="002060"/>
              </a:buClr>
              <a:buSzPct val="100000"/>
              <a:buFont typeface="Courier New" panose="02070309020205020404" pitchFamily="49" charset="0"/>
              <a:buChar char="o"/>
            </a:pPr>
            <a:r>
              <a:rPr lang="ru-RU" sz="2600" b="1" dirty="0">
                <a:solidFill>
                  <a:srgbClr val="002060"/>
                </a:solidFill>
                <a:latin typeface="Times New Roman" pitchFamily="18" charset="0"/>
                <a:cs typeface="Times New Roman" pitchFamily="18" charset="0"/>
              </a:rPr>
              <a:t>устанавливаются критерии оценки результата и процесса;</a:t>
            </a:r>
          </a:p>
          <a:p>
            <a:pPr marL="457200" lvl="0" indent="-457200">
              <a:lnSpc>
                <a:spcPct val="105000"/>
              </a:lnSpc>
              <a:spcBef>
                <a:spcPct val="20000"/>
              </a:spcBef>
              <a:buClr>
                <a:srgbClr val="002060"/>
              </a:buClr>
              <a:buSzPct val="100000"/>
              <a:buFont typeface="Courier New" panose="02070309020205020404" pitchFamily="49" charset="0"/>
              <a:buChar char="o"/>
            </a:pPr>
            <a:r>
              <a:rPr lang="ru-RU" sz="2600" b="1" dirty="0">
                <a:solidFill>
                  <a:srgbClr val="002060"/>
                </a:solidFill>
                <a:latin typeface="Times New Roman" pitchFamily="18" charset="0"/>
                <a:cs typeface="Times New Roman" pitchFamily="18" charset="0"/>
              </a:rPr>
              <a:t> согласовываются способы совместной деятельности.</a:t>
            </a:r>
          </a:p>
        </p:txBody>
      </p:sp>
    </p:spTree>
    <p:extLst>
      <p:ext uri="{BB962C8B-B14F-4D97-AF65-F5344CB8AC3E}">
        <p14:creationId xmlns:p14="http://schemas.microsoft.com/office/powerpoint/2010/main" val="3394782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457200"/>
            <a:ext cx="8686800" cy="1099592"/>
          </a:xfr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en-US" sz="3200" b="1" cap="none" dirty="0">
                <a:solidFill>
                  <a:srgbClr val="0070C0"/>
                </a:solidFill>
                <a:effectLst/>
                <a:latin typeface="Comic Sans MS" panose="030F0702030302020204" pitchFamily="66" charset="0"/>
              </a:rPr>
              <a:t>III</a:t>
            </a:r>
            <a:r>
              <a:rPr lang="ru-RU" sz="3200" b="1" cap="none" dirty="0">
                <a:solidFill>
                  <a:srgbClr val="0070C0"/>
                </a:solidFill>
                <a:effectLst/>
                <a:latin typeface="Comic Sans MS" panose="030F0702030302020204" pitchFamily="66" charset="0"/>
              </a:rPr>
              <a:t> этап - информационно-  </a:t>
            </a:r>
            <a:br>
              <a:rPr lang="ru-RU" sz="3200" b="1" cap="none" dirty="0">
                <a:solidFill>
                  <a:srgbClr val="0070C0"/>
                </a:solidFill>
                <a:effectLst/>
                <a:latin typeface="Comic Sans MS" panose="030F0702030302020204" pitchFamily="66" charset="0"/>
              </a:rPr>
            </a:br>
            <a:r>
              <a:rPr lang="ru-RU" sz="3200" b="1" cap="none" dirty="0">
                <a:solidFill>
                  <a:srgbClr val="0070C0"/>
                </a:solidFill>
                <a:effectLst/>
                <a:latin typeface="Comic Sans MS" panose="030F0702030302020204" pitchFamily="66" charset="0"/>
              </a:rPr>
              <a:t>операционный (выполнение проекта)</a:t>
            </a:r>
            <a:endParaRPr lang="ru-RU" sz="3200" b="1" dirty="0">
              <a:solidFill>
                <a:srgbClr val="0070C0"/>
              </a:solidFill>
              <a:latin typeface="Comic Sans MS" panose="030F0702030302020204" pitchFamily="66" charset="0"/>
            </a:endParaRPr>
          </a:p>
        </p:txBody>
      </p:sp>
      <p:sp>
        <p:nvSpPr>
          <p:cNvPr id="3" name="TextBox 2"/>
          <p:cNvSpPr txBox="1"/>
          <p:nvPr/>
        </p:nvSpPr>
        <p:spPr>
          <a:xfrm>
            <a:off x="683568" y="2060848"/>
            <a:ext cx="8136904" cy="4628960"/>
          </a:xfrm>
          <a:prstGeom prst="rect">
            <a:avLst/>
          </a:prstGeom>
          <a:blipFill>
            <a:blip r:embed="rId2"/>
            <a:tile tx="0" ty="0" sx="100000" sy="100000" flip="none" algn="tl"/>
          </a:blipFill>
          <a:ln>
            <a:noFill/>
          </a:ln>
          <a:effectLst>
            <a:glow rad="228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lvl="0">
              <a:lnSpc>
                <a:spcPct val="80000"/>
              </a:lnSpc>
              <a:spcBef>
                <a:spcPct val="20000"/>
              </a:spcBef>
              <a:buClr>
                <a:srgbClr val="002060"/>
              </a:buClr>
              <a:buSzPct val="100000"/>
            </a:pPr>
            <a:r>
              <a:rPr lang="ru-RU" b="1" i="1" dirty="0" smtClean="0">
                <a:solidFill>
                  <a:srgbClr val="002060"/>
                </a:solidFill>
                <a:latin typeface="Comic Sans MS" panose="030F0702030302020204" pitchFamily="66" charset="0"/>
                <a:cs typeface="Times New Roman" pitchFamily="18" charset="0"/>
              </a:rPr>
              <a:t>  </a:t>
            </a:r>
            <a:r>
              <a:rPr lang="ru-RU" b="1" i="1" u="sng" dirty="0" smtClean="0">
                <a:solidFill>
                  <a:srgbClr val="002060"/>
                </a:solidFill>
                <a:latin typeface="Comic Sans MS" panose="030F0702030302020204" pitchFamily="66" charset="0"/>
                <a:cs typeface="Times New Roman" pitchFamily="18" charset="0"/>
              </a:rPr>
              <a:t>Ученики</a:t>
            </a:r>
            <a:r>
              <a:rPr lang="ru-RU" b="1" i="1" u="sng" dirty="0">
                <a:solidFill>
                  <a:srgbClr val="002060"/>
                </a:solidFill>
                <a:latin typeface="Comic Sans MS" panose="030F0702030302020204" pitchFamily="66" charset="0"/>
                <a:cs typeface="Times New Roman" pitchFamily="18" charset="0"/>
              </a:rPr>
              <a:t>: </a:t>
            </a:r>
          </a:p>
          <a:p>
            <a:pPr marL="587693" lvl="1" indent="-285750">
              <a:lnSpc>
                <a:spcPct val="80000"/>
              </a:lnSpc>
              <a:spcBef>
                <a:spcPct val="20000"/>
              </a:spcBef>
              <a:buClr>
                <a:srgbClr val="002060"/>
              </a:buClr>
              <a:buSzPct val="100000"/>
              <a:buFont typeface="Courier New" panose="02070309020205020404" pitchFamily="49" charset="0"/>
              <a:buChar char="o"/>
            </a:pPr>
            <a:r>
              <a:rPr lang="ru-RU" sz="1600" b="1" dirty="0">
                <a:solidFill>
                  <a:srgbClr val="002060"/>
                </a:solidFill>
                <a:latin typeface="Comic Sans MS" panose="030F0702030302020204" pitchFamily="66" charset="0"/>
                <a:cs typeface="Times New Roman" pitchFamily="18" charset="0"/>
              </a:rPr>
              <a:t>собирают материал;</a:t>
            </a:r>
          </a:p>
          <a:p>
            <a:pPr marL="587693" lvl="1" indent="-285750">
              <a:lnSpc>
                <a:spcPct val="80000"/>
              </a:lnSpc>
              <a:spcBef>
                <a:spcPct val="20000"/>
              </a:spcBef>
              <a:buClr>
                <a:srgbClr val="002060"/>
              </a:buClr>
              <a:buSzPct val="100000"/>
              <a:buFont typeface="Courier New" panose="02070309020205020404" pitchFamily="49" charset="0"/>
              <a:buChar char="o"/>
            </a:pPr>
            <a:r>
              <a:rPr lang="ru-RU" sz="1600" b="1" dirty="0">
                <a:solidFill>
                  <a:srgbClr val="002060"/>
                </a:solidFill>
                <a:latin typeface="Comic Sans MS" panose="030F0702030302020204" pitchFamily="66" charset="0"/>
                <a:cs typeface="Times New Roman" pitchFamily="18" charset="0"/>
              </a:rPr>
              <a:t>разрабатывают документацию, технологию изготовления проектного изделия;</a:t>
            </a:r>
          </a:p>
          <a:p>
            <a:pPr marL="587693" lvl="1" indent="-285750">
              <a:lnSpc>
                <a:spcPct val="80000"/>
              </a:lnSpc>
              <a:spcBef>
                <a:spcPct val="20000"/>
              </a:spcBef>
              <a:buClr>
                <a:srgbClr val="002060"/>
              </a:buClr>
              <a:buSzPct val="100000"/>
              <a:buFont typeface="Courier New" panose="02070309020205020404" pitchFamily="49" charset="0"/>
              <a:buChar char="o"/>
            </a:pPr>
            <a:r>
              <a:rPr lang="ru-RU" sz="1600" b="1" dirty="0">
                <a:solidFill>
                  <a:srgbClr val="002060"/>
                </a:solidFill>
                <a:latin typeface="Comic Sans MS" panose="030F0702030302020204" pitchFamily="66" charset="0"/>
                <a:cs typeface="Times New Roman" pitchFamily="18" charset="0"/>
              </a:rPr>
              <a:t>проводят исследование;</a:t>
            </a:r>
          </a:p>
          <a:p>
            <a:pPr marL="587693" lvl="1" indent="-285750">
              <a:lnSpc>
                <a:spcPct val="80000"/>
              </a:lnSpc>
              <a:spcBef>
                <a:spcPct val="20000"/>
              </a:spcBef>
              <a:buClr>
                <a:srgbClr val="002060"/>
              </a:buClr>
              <a:buSzPct val="100000"/>
              <a:buFont typeface="Courier New" panose="02070309020205020404" pitchFamily="49" charset="0"/>
              <a:buChar char="o"/>
            </a:pPr>
            <a:r>
              <a:rPr lang="ru-RU" sz="1600" b="1" dirty="0">
                <a:solidFill>
                  <a:srgbClr val="002060"/>
                </a:solidFill>
                <a:latin typeface="Comic Sans MS" panose="030F0702030302020204" pitchFamily="66" charset="0"/>
                <a:cs typeface="Times New Roman" pitchFamily="18" charset="0"/>
              </a:rPr>
              <a:t> работают с литературой и другими источниками; </a:t>
            </a:r>
          </a:p>
          <a:p>
            <a:pPr marL="587693" lvl="1" indent="-285750">
              <a:lnSpc>
                <a:spcPct val="80000"/>
              </a:lnSpc>
              <a:spcBef>
                <a:spcPct val="20000"/>
              </a:spcBef>
              <a:buClr>
                <a:srgbClr val="002060"/>
              </a:buClr>
              <a:buSzPct val="100000"/>
              <a:buFont typeface="Courier New" panose="02070309020205020404" pitchFamily="49" charset="0"/>
              <a:buChar char="o"/>
            </a:pPr>
            <a:r>
              <a:rPr lang="ru-RU" sz="1600" b="1" dirty="0">
                <a:solidFill>
                  <a:srgbClr val="002060"/>
                </a:solidFill>
                <a:latin typeface="Comic Sans MS" panose="030F0702030302020204" pitchFamily="66" charset="0"/>
                <a:cs typeface="Times New Roman" pitchFamily="18" charset="0"/>
              </a:rPr>
              <a:t>непосредственно выполняют проект;</a:t>
            </a:r>
          </a:p>
          <a:p>
            <a:pPr marL="587693" lvl="1" indent="-285750">
              <a:lnSpc>
                <a:spcPct val="80000"/>
              </a:lnSpc>
              <a:spcBef>
                <a:spcPct val="20000"/>
              </a:spcBef>
              <a:buClr>
                <a:srgbClr val="002060"/>
              </a:buClr>
              <a:buSzPct val="100000"/>
              <a:buFont typeface="Courier New" panose="02070309020205020404" pitchFamily="49" charset="0"/>
              <a:buChar char="o"/>
            </a:pPr>
            <a:r>
              <a:rPr lang="ru-RU" sz="1600" b="1" dirty="0">
                <a:solidFill>
                  <a:srgbClr val="002060"/>
                </a:solidFill>
                <a:latin typeface="Comic Sans MS" panose="030F0702030302020204" pitchFamily="66" charset="0"/>
                <a:cs typeface="Times New Roman" pitchFamily="18" charset="0"/>
              </a:rPr>
              <a:t>оформляют проект;</a:t>
            </a:r>
          </a:p>
          <a:p>
            <a:pPr marL="587693" lvl="1" indent="-285750">
              <a:lnSpc>
                <a:spcPct val="80000"/>
              </a:lnSpc>
              <a:spcBef>
                <a:spcPct val="20000"/>
              </a:spcBef>
              <a:buClr>
                <a:srgbClr val="002060"/>
              </a:buClr>
              <a:buSzPct val="100000"/>
              <a:buFont typeface="Courier New" panose="02070309020205020404" pitchFamily="49" charset="0"/>
              <a:buChar char="o"/>
            </a:pPr>
            <a:r>
              <a:rPr lang="ru-RU" sz="1600" b="1" dirty="0">
                <a:solidFill>
                  <a:srgbClr val="002060"/>
                </a:solidFill>
                <a:latin typeface="Comic Sans MS" panose="030F0702030302020204" pitchFamily="66" charset="0"/>
                <a:cs typeface="Times New Roman" pitchFamily="18" charset="0"/>
              </a:rPr>
              <a:t>составляют план защиты проекта, распределяют роли участников для защиты.</a:t>
            </a:r>
          </a:p>
          <a:p>
            <a:pPr marL="587693" lvl="1" indent="-285750">
              <a:lnSpc>
                <a:spcPct val="80000"/>
              </a:lnSpc>
              <a:spcBef>
                <a:spcPct val="20000"/>
              </a:spcBef>
              <a:buClr>
                <a:srgbClr val="002060"/>
              </a:buClr>
              <a:buSzPct val="100000"/>
              <a:buFont typeface="Courier New" panose="02070309020205020404" pitchFamily="49" charset="0"/>
              <a:buChar char="o"/>
            </a:pPr>
            <a:endParaRPr lang="ru-RU" sz="1600" b="1" dirty="0">
              <a:solidFill>
                <a:srgbClr val="002060"/>
              </a:solidFill>
              <a:latin typeface="Comic Sans MS" panose="030F0702030302020204" pitchFamily="66" charset="0"/>
              <a:cs typeface="Times New Roman" pitchFamily="18" charset="0"/>
            </a:endParaRPr>
          </a:p>
          <a:p>
            <a:pPr lvl="0">
              <a:lnSpc>
                <a:spcPct val="80000"/>
              </a:lnSpc>
              <a:spcBef>
                <a:spcPct val="20000"/>
              </a:spcBef>
              <a:buClr>
                <a:srgbClr val="002060"/>
              </a:buClr>
              <a:buSzPct val="100000"/>
            </a:pPr>
            <a:r>
              <a:rPr lang="ru-RU" sz="1600" b="1" dirty="0">
                <a:solidFill>
                  <a:srgbClr val="002060"/>
                </a:solidFill>
                <a:latin typeface="Comic Sans MS" panose="030F0702030302020204" pitchFamily="66" charset="0"/>
                <a:cs typeface="Times New Roman" pitchFamily="18" charset="0"/>
              </a:rPr>
              <a:t>  </a:t>
            </a:r>
            <a:r>
              <a:rPr lang="ru-RU" sz="1600" b="1" dirty="0" smtClean="0">
                <a:solidFill>
                  <a:srgbClr val="002060"/>
                </a:solidFill>
                <a:latin typeface="Comic Sans MS" panose="030F0702030302020204" pitchFamily="66" charset="0"/>
                <a:cs typeface="Times New Roman" pitchFamily="18" charset="0"/>
              </a:rPr>
              <a:t> </a:t>
            </a:r>
            <a:r>
              <a:rPr lang="ru-RU" b="1" i="1" u="sng" dirty="0" smtClean="0">
                <a:solidFill>
                  <a:srgbClr val="002060"/>
                </a:solidFill>
                <a:latin typeface="Comic Sans MS" panose="030F0702030302020204" pitchFamily="66" charset="0"/>
                <a:cs typeface="Times New Roman" pitchFamily="18" charset="0"/>
              </a:rPr>
              <a:t>Учитель</a:t>
            </a:r>
            <a:r>
              <a:rPr lang="ru-RU" b="1" i="1" u="sng" dirty="0">
                <a:solidFill>
                  <a:srgbClr val="002060"/>
                </a:solidFill>
                <a:latin typeface="Comic Sans MS" panose="030F0702030302020204" pitchFamily="66" charset="0"/>
                <a:cs typeface="Times New Roman" pitchFamily="18" charset="0"/>
              </a:rPr>
              <a:t>:</a:t>
            </a:r>
          </a:p>
          <a:p>
            <a:pPr marL="285750" lvl="0" indent="-285750">
              <a:lnSpc>
                <a:spcPct val="80000"/>
              </a:lnSpc>
              <a:spcBef>
                <a:spcPct val="20000"/>
              </a:spcBef>
              <a:buClr>
                <a:srgbClr val="002060"/>
              </a:buClr>
              <a:buSzPct val="100000"/>
              <a:buFont typeface="Courier New" panose="02070309020205020404" pitchFamily="49" charset="0"/>
              <a:buChar char="o"/>
            </a:pPr>
            <a:r>
              <a:rPr lang="ru-RU" sz="1600" b="1" dirty="0" smtClean="0">
                <a:solidFill>
                  <a:srgbClr val="002060"/>
                </a:solidFill>
                <a:latin typeface="Comic Sans MS" panose="030F0702030302020204" pitchFamily="66" charset="0"/>
                <a:cs typeface="Times New Roman" pitchFamily="18" charset="0"/>
              </a:rPr>
              <a:t> наблюдает </a:t>
            </a:r>
            <a:r>
              <a:rPr lang="ru-RU" sz="1600" b="1" dirty="0">
                <a:solidFill>
                  <a:srgbClr val="002060"/>
                </a:solidFill>
                <a:latin typeface="Comic Sans MS" panose="030F0702030302020204" pitchFamily="66" charset="0"/>
                <a:cs typeface="Times New Roman" pitchFamily="18" charset="0"/>
              </a:rPr>
              <a:t>за ходом выполнения проекта;</a:t>
            </a:r>
          </a:p>
          <a:p>
            <a:pPr marL="285750" lvl="0" indent="-285750">
              <a:lnSpc>
                <a:spcPct val="80000"/>
              </a:lnSpc>
              <a:spcBef>
                <a:spcPct val="20000"/>
              </a:spcBef>
              <a:buClr>
                <a:srgbClr val="002060"/>
              </a:buClr>
              <a:buSzPct val="100000"/>
              <a:buFont typeface="Courier New" panose="02070309020205020404" pitchFamily="49" charset="0"/>
              <a:buChar char="o"/>
            </a:pPr>
            <a:r>
              <a:rPr lang="ru-RU" sz="1600" b="1" dirty="0">
                <a:solidFill>
                  <a:srgbClr val="002060"/>
                </a:solidFill>
                <a:latin typeface="Comic Sans MS" panose="030F0702030302020204" pitchFamily="66" charset="0"/>
                <a:cs typeface="Times New Roman" pitchFamily="18" charset="0"/>
              </a:rPr>
              <a:t>координирует действия руководителей группы и каждого участника проекта;</a:t>
            </a:r>
          </a:p>
          <a:p>
            <a:pPr marL="285750" lvl="0" indent="-285750">
              <a:lnSpc>
                <a:spcPct val="80000"/>
              </a:lnSpc>
              <a:spcBef>
                <a:spcPct val="20000"/>
              </a:spcBef>
              <a:buClr>
                <a:srgbClr val="002060"/>
              </a:buClr>
              <a:buSzPct val="100000"/>
              <a:buFont typeface="Courier New" panose="02070309020205020404" pitchFamily="49" charset="0"/>
              <a:buChar char="o"/>
            </a:pPr>
            <a:r>
              <a:rPr lang="ru-RU" sz="1600" b="1" dirty="0">
                <a:solidFill>
                  <a:srgbClr val="002060"/>
                </a:solidFill>
                <a:latin typeface="Comic Sans MS" panose="030F0702030302020204" pitchFamily="66" charset="0"/>
                <a:cs typeface="Times New Roman" pitchFamily="18" charset="0"/>
              </a:rPr>
              <a:t>поддерживает и помогает тем, кому нужна помощь;</a:t>
            </a:r>
          </a:p>
          <a:p>
            <a:pPr marL="285750" lvl="0" indent="-285750">
              <a:lnSpc>
                <a:spcPct val="80000"/>
              </a:lnSpc>
              <a:spcBef>
                <a:spcPct val="20000"/>
              </a:spcBef>
              <a:buClr>
                <a:srgbClr val="002060"/>
              </a:buClr>
              <a:buSzPct val="100000"/>
              <a:buFont typeface="Courier New" panose="02070309020205020404" pitchFamily="49" charset="0"/>
              <a:buChar char="o"/>
            </a:pPr>
            <a:r>
              <a:rPr lang="ru-RU" sz="1600" b="1" dirty="0">
                <a:solidFill>
                  <a:srgbClr val="002060"/>
                </a:solidFill>
                <a:latin typeface="Comic Sans MS" panose="030F0702030302020204" pitchFamily="66" charset="0"/>
                <a:cs typeface="Times New Roman" pitchFamily="18" charset="0"/>
              </a:rPr>
              <a:t>участвует в заседаниях групп;</a:t>
            </a:r>
          </a:p>
          <a:p>
            <a:pPr marL="285750" lvl="0" indent="-285750">
              <a:lnSpc>
                <a:spcPct val="80000"/>
              </a:lnSpc>
              <a:spcBef>
                <a:spcPct val="20000"/>
              </a:spcBef>
              <a:buClr>
                <a:srgbClr val="002060"/>
              </a:buClr>
              <a:buSzPct val="100000"/>
              <a:buFont typeface="Courier New" panose="02070309020205020404" pitchFamily="49" charset="0"/>
              <a:buChar char="o"/>
            </a:pPr>
            <a:r>
              <a:rPr lang="ru-RU" sz="1600" b="1" dirty="0">
                <a:solidFill>
                  <a:srgbClr val="002060"/>
                </a:solidFill>
                <a:latin typeface="Comic Sans MS" panose="030F0702030302020204" pitchFamily="66" charset="0"/>
                <a:cs typeface="Times New Roman" pitchFamily="18" charset="0"/>
              </a:rPr>
              <a:t>оказывает содействие процессу творчества учащихся;</a:t>
            </a:r>
          </a:p>
          <a:p>
            <a:pPr marL="285750" lvl="0" indent="-285750">
              <a:lnSpc>
                <a:spcPct val="80000"/>
              </a:lnSpc>
              <a:spcBef>
                <a:spcPct val="20000"/>
              </a:spcBef>
              <a:buClr>
                <a:srgbClr val="002060"/>
              </a:buClr>
              <a:buSzPct val="100000"/>
              <a:buFont typeface="Courier New" panose="02070309020205020404" pitchFamily="49" charset="0"/>
              <a:buChar char="o"/>
            </a:pPr>
            <a:r>
              <a:rPr lang="ru-RU" sz="1600" b="1" dirty="0">
                <a:solidFill>
                  <a:srgbClr val="002060"/>
                </a:solidFill>
                <a:latin typeface="Comic Sans MS" panose="030F0702030302020204" pitchFamily="66" charset="0"/>
                <a:cs typeface="Times New Roman" pitchFamily="18" charset="0"/>
              </a:rPr>
              <a:t>сам является источником информации.</a:t>
            </a:r>
          </a:p>
        </p:txBody>
      </p:sp>
    </p:spTree>
    <p:extLst>
      <p:ext uri="{BB962C8B-B14F-4D97-AF65-F5344CB8AC3E}">
        <p14:creationId xmlns:p14="http://schemas.microsoft.com/office/powerpoint/2010/main" val="4272349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686800" cy="838200"/>
          </a:xfrm>
          <a:blipFill>
            <a:blip r:embed="rId2"/>
            <a:tile tx="0" ty="0" sx="100000" sy="100000" flip="none" algn="tl"/>
          </a:blipFill>
          <a:ln>
            <a:noFill/>
          </a:ln>
          <a:effectLst>
            <a:glow rad="228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en-US" sz="3200" b="1" cap="none" dirty="0" smtClean="0">
                <a:solidFill>
                  <a:srgbClr val="0070C0"/>
                </a:solidFill>
                <a:effectLst/>
                <a:latin typeface="Comic Sans MS" panose="030F0702030302020204" pitchFamily="66" charset="0"/>
              </a:rPr>
              <a:t>IV </a:t>
            </a:r>
            <a:r>
              <a:rPr lang="ru-RU" sz="3200" b="1" cap="none" dirty="0" smtClean="0">
                <a:solidFill>
                  <a:srgbClr val="0070C0"/>
                </a:solidFill>
                <a:effectLst/>
                <a:latin typeface="Comic Sans MS" panose="030F0702030302020204" pitchFamily="66" charset="0"/>
              </a:rPr>
              <a:t>этап </a:t>
            </a:r>
            <a:r>
              <a:rPr lang="ru-RU" sz="3200" b="1" cap="none" dirty="0">
                <a:solidFill>
                  <a:srgbClr val="0070C0"/>
                </a:solidFill>
                <a:effectLst/>
                <a:latin typeface="Comic Sans MS" panose="030F0702030302020204" pitchFamily="66" charset="0"/>
              </a:rPr>
              <a:t>- рефлексивно-оценочный</a:t>
            </a:r>
            <a:endParaRPr lang="ru-RU" sz="3200" b="1" dirty="0">
              <a:solidFill>
                <a:srgbClr val="0070C0"/>
              </a:solidFill>
              <a:latin typeface="Comic Sans MS" panose="030F0702030302020204" pitchFamily="66" charset="0"/>
            </a:endParaRPr>
          </a:p>
        </p:txBody>
      </p:sp>
      <p:sp>
        <p:nvSpPr>
          <p:cNvPr id="3" name="Объект 2"/>
          <p:cNvSpPr>
            <a:spLocks noGrp="1"/>
          </p:cNvSpPr>
          <p:nvPr>
            <p:ph idx="1"/>
          </p:nvPr>
        </p:nvSpPr>
        <p:spPr>
          <a:xfrm>
            <a:off x="304800" y="1340768"/>
            <a:ext cx="8587680" cy="5040560"/>
          </a:xfrm>
          <a:blipFill>
            <a:blip r:embed="rId2"/>
            <a:tile tx="0" ty="0" sx="100000" sy="100000" flip="none" algn="tl"/>
          </a:blipFill>
          <a:effectLst>
            <a:glow rad="228600">
              <a:schemeClr val="accent6">
                <a:satMod val="175000"/>
                <a:alpha val="40000"/>
              </a:schemeClr>
            </a:glow>
          </a:effectLst>
        </p:spPr>
        <p:txBody>
          <a:bodyPr>
            <a:normAutofit/>
          </a:bodyPr>
          <a:lstStyle/>
          <a:p>
            <a:pPr marL="274320" lvl="0" indent="-274320">
              <a:lnSpc>
                <a:spcPct val="80000"/>
              </a:lnSpc>
              <a:buClr>
                <a:srgbClr val="B83D68"/>
              </a:buClr>
              <a:buSzPct val="100000"/>
              <a:buNone/>
            </a:pPr>
            <a:r>
              <a:rPr lang="ru-RU" sz="2400" b="1" dirty="0">
                <a:solidFill>
                  <a:srgbClr val="002060"/>
                </a:solidFill>
                <a:latin typeface="Comic Sans MS" panose="030F0702030302020204" pitchFamily="66" charset="0"/>
                <a:cs typeface="Times New Roman" pitchFamily="18" charset="0"/>
              </a:rPr>
              <a:t>Ученики</a:t>
            </a:r>
            <a:r>
              <a:rPr lang="ru-RU" sz="2400" b="1" dirty="0" smtClean="0">
                <a:solidFill>
                  <a:srgbClr val="002060"/>
                </a:solidFill>
                <a:latin typeface="Comic Sans MS" panose="030F0702030302020204" pitchFamily="66" charset="0"/>
                <a:cs typeface="Times New Roman" pitchFamily="18" charset="0"/>
              </a:rPr>
              <a:t>:</a:t>
            </a:r>
            <a:endParaRPr lang="en-US" sz="2400" b="1" dirty="0" smtClean="0">
              <a:solidFill>
                <a:srgbClr val="002060"/>
              </a:solidFill>
              <a:latin typeface="Comic Sans MS" panose="030F0702030302020204" pitchFamily="66" charset="0"/>
              <a:cs typeface="Times New Roman" pitchFamily="18" charset="0"/>
            </a:endParaRPr>
          </a:p>
          <a:p>
            <a:pPr marL="274320" lvl="0" indent="-274320">
              <a:lnSpc>
                <a:spcPct val="80000"/>
              </a:lnSpc>
              <a:buClr>
                <a:srgbClr val="B83D68"/>
              </a:buClr>
              <a:buSzPct val="100000"/>
              <a:buNone/>
            </a:pPr>
            <a:endParaRPr lang="ru-RU" sz="2400" b="1" dirty="0">
              <a:solidFill>
                <a:srgbClr val="002060"/>
              </a:solidFill>
              <a:latin typeface="Comic Sans MS" panose="030F0702030302020204" pitchFamily="66" charset="0"/>
              <a:cs typeface="Times New Roman" pitchFamily="18" charset="0"/>
            </a:endParaRPr>
          </a:p>
          <a:p>
            <a:pPr lvl="0">
              <a:lnSpc>
                <a:spcPct val="80000"/>
              </a:lnSpc>
              <a:buClr>
                <a:srgbClr val="002060"/>
              </a:buClr>
              <a:buSzPct val="100000"/>
              <a:buFont typeface="Courier New" panose="02070309020205020404" pitchFamily="49" charset="0"/>
              <a:buChar char="o"/>
            </a:pPr>
            <a:r>
              <a:rPr lang="ru-RU" sz="2000" b="1" dirty="0">
                <a:solidFill>
                  <a:srgbClr val="002060"/>
                </a:solidFill>
                <a:latin typeface="Comic Sans MS" panose="030F0702030302020204" pitchFamily="66" charset="0"/>
                <a:cs typeface="Times New Roman" pitchFamily="18" charset="0"/>
              </a:rPr>
              <a:t>представляют проекты на экспертизу;</a:t>
            </a:r>
          </a:p>
          <a:p>
            <a:pPr lvl="0">
              <a:lnSpc>
                <a:spcPct val="80000"/>
              </a:lnSpc>
              <a:buClr>
                <a:srgbClr val="002060"/>
              </a:buClr>
              <a:buSzPct val="100000"/>
              <a:buFont typeface="Courier New" panose="02070309020205020404" pitchFamily="49" charset="0"/>
              <a:buChar char="o"/>
            </a:pPr>
            <a:r>
              <a:rPr lang="ru-RU" sz="2000" b="1" dirty="0">
                <a:solidFill>
                  <a:srgbClr val="002060"/>
                </a:solidFill>
                <a:latin typeface="Comic Sans MS" panose="030F0702030302020204" pitchFamily="66" charset="0"/>
                <a:cs typeface="Times New Roman" pitchFamily="18" charset="0"/>
              </a:rPr>
              <a:t>защищают проект;</a:t>
            </a:r>
          </a:p>
          <a:p>
            <a:pPr lvl="0">
              <a:lnSpc>
                <a:spcPct val="80000"/>
              </a:lnSpc>
              <a:buClr>
                <a:srgbClr val="002060"/>
              </a:buClr>
              <a:buSzPct val="100000"/>
              <a:buFont typeface="Courier New" panose="02070309020205020404" pitchFamily="49" charset="0"/>
              <a:buChar char="o"/>
            </a:pPr>
            <a:r>
              <a:rPr lang="ru-RU" sz="2000" b="1" dirty="0">
                <a:solidFill>
                  <a:srgbClr val="002060"/>
                </a:solidFill>
                <a:latin typeface="Comic Sans MS" panose="030F0702030302020204" pitchFamily="66" charset="0"/>
                <a:cs typeface="Times New Roman" pitchFamily="18" charset="0"/>
              </a:rPr>
              <a:t>участвуют в коллективном обсуждении и содержательной оценке результатов и процесса работы;</a:t>
            </a:r>
          </a:p>
          <a:p>
            <a:pPr lvl="0">
              <a:lnSpc>
                <a:spcPct val="80000"/>
              </a:lnSpc>
              <a:buClr>
                <a:srgbClr val="002060"/>
              </a:buClr>
              <a:buSzPct val="100000"/>
              <a:buFont typeface="Courier New" panose="02070309020205020404" pitchFamily="49" charset="0"/>
              <a:buChar char="o"/>
            </a:pPr>
            <a:r>
              <a:rPr lang="ru-RU" sz="2000" b="1" dirty="0">
                <a:solidFill>
                  <a:srgbClr val="002060"/>
                </a:solidFill>
                <a:latin typeface="Comic Sans MS" panose="030F0702030302020204" pitchFamily="66" charset="0"/>
                <a:cs typeface="Times New Roman" pitchFamily="18" charset="0"/>
              </a:rPr>
              <a:t>оценивают достижение поставленных целей;</a:t>
            </a:r>
          </a:p>
          <a:p>
            <a:pPr lvl="0">
              <a:lnSpc>
                <a:spcPct val="80000"/>
              </a:lnSpc>
              <a:buClr>
                <a:srgbClr val="002060"/>
              </a:buClr>
              <a:buSzPct val="100000"/>
              <a:buFont typeface="Courier New" panose="02070309020205020404" pitchFamily="49" charset="0"/>
              <a:buChar char="o"/>
            </a:pPr>
            <a:r>
              <a:rPr lang="ru-RU" sz="2000" b="1" dirty="0">
                <a:solidFill>
                  <a:srgbClr val="002060"/>
                </a:solidFill>
                <a:latin typeface="Comic Sans MS" panose="030F0702030302020204" pitchFamily="66" charset="0"/>
                <a:cs typeface="Times New Roman" pitchFamily="18" charset="0"/>
              </a:rPr>
              <a:t>осуществляют устную или письменную самооценку;</a:t>
            </a:r>
          </a:p>
          <a:p>
            <a:pPr lvl="0">
              <a:lnSpc>
                <a:spcPct val="80000"/>
              </a:lnSpc>
              <a:buClr>
                <a:srgbClr val="002060"/>
              </a:buClr>
              <a:buSzPct val="100000"/>
              <a:buFont typeface="Courier New" panose="02070309020205020404" pitchFamily="49" charset="0"/>
              <a:buChar char="o"/>
            </a:pPr>
            <a:r>
              <a:rPr lang="ru-RU" sz="2000" b="1" dirty="0">
                <a:solidFill>
                  <a:srgbClr val="002060"/>
                </a:solidFill>
                <a:latin typeface="Comic Sans MS" panose="030F0702030302020204" pitchFamily="66" charset="0"/>
                <a:cs typeface="Times New Roman" pitchFamily="18" charset="0"/>
              </a:rPr>
              <a:t>исправляют или дополняют содержание проекта;</a:t>
            </a:r>
          </a:p>
          <a:p>
            <a:pPr lvl="0">
              <a:lnSpc>
                <a:spcPct val="80000"/>
              </a:lnSpc>
              <a:buClr>
                <a:srgbClr val="002060"/>
              </a:buClr>
              <a:buSzPct val="100000"/>
              <a:buFont typeface="Courier New" panose="02070309020205020404" pitchFamily="49" charset="0"/>
              <a:buChar char="o"/>
            </a:pPr>
            <a:r>
              <a:rPr lang="ru-RU" sz="2000" b="1" dirty="0">
                <a:solidFill>
                  <a:srgbClr val="002060"/>
                </a:solidFill>
                <a:latin typeface="Comic Sans MS" panose="030F0702030302020204" pitchFamily="66" charset="0"/>
                <a:cs typeface="Times New Roman" pitchFamily="18" charset="0"/>
              </a:rPr>
              <a:t>рефлексируют;</a:t>
            </a:r>
          </a:p>
          <a:p>
            <a:pPr marL="274320" lvl="0" indent="-274320">
              <a:lnSpc>
                <a:spcPct val="80000"/>
              </a:lnSpc>
              <a:buClr>
                <a:srgbClr val="FFFF00"/>
              </a:buClr>
              <a:buSzPct val="100000"/>
              <a:buFont typeface="Symbol" pitchFamily="18" charset="2"/>
              <a:buChar char=""/>
            </a:pPr>
            <a:endParaRPr lang="ru-RU" sz="2400" b="1" dirty="0">
              <a:solidFill>
                <a:srgbClr val="002060"/>
              </a:solidFill>
              <a:latin typeface="Times New Roman" pitchFamily="18" charset="0"/>
              <a:cs typeface="Times New Roman" pitchFamily="18" charset="0"/>
            </a:endParaRPr>
          </a:p>
          <a:p>
            <a:pPr marL="274320" lvl="0" indent="-274320">
              <a:lnSpc>
                <a:spcPct val="80000"/>
              </a:lnSpc>
              <a:buClr>
                <a:srgbClr val="B83D68"/>
              </a:buClr>
              <a:buSzPct val="100000"/>
              <a:buNone/>
            </a:pPr>
            <a:r>
              <a:rPr lang="ru-RU" sz="2400" b="1" dirty="0">
                <a:solidFill>
                  <a:srgbClr val="002060"/>
                </a:solidFill>
                <a:latin typeface="Comic Sans MS" panose="030F0702030302020204" pitchFamily="66" charset="0"/>
                <a:cs typeface="Times New Roman" pitchFamily="18" charset="0"/>
              </a:rPr>
              <a:t>Учитель:</a:t>
            </a:r>
          </a:p>
          <a:p>
            <a:pPr lvl="0">
              <a:lnSpc>
                <a:spcPct val="80000"/>
              </a:lnSpc>
              <a:buClr>
                <a:srgbClr val="002060"/>
              </a:buClr>
              <a:buSzPct val="100000"/>
              <a:buFont typeface="Courier New" panose="02070309020205020404" pitchFamily="49" charset="0"/>
              <a:buChar char="o"/>
            </a:pPr>
            <a:r>
              <a:rPr lang="ru-RU" sz="2000" b="1" dirty="0">
                <a:solidFill>
                  <a:srgbClr val="002060"/>
                </a:solidFill>
                <a:latin typeface="Comic Sans MS" panose="030F0702030302020204" pitchFamily="66" charset="0"/>
                <a:cs typeface="Times New Roman" pitchFamily="18" charset="0"/>
              </a:rPr>
              <a:t>выступает участником коллективной оценочной деятельности;</a:t>
            </a:r>
          </a:p>
          <a:p>
            <a:endParaRPr lang="ru-RU" dirty="0"/>
          </a:p>
        </p:txBody>
      </p:sp>
    </p:spTree>
    <p:extLst>
      <p:ext uri="{BB962C8B-B14F-4D97-AF65-F5344CB8AC3E}">
        <p14:creationId xmlns:p14="http://schemas.microsoft.com/office/powerpoint/2010/main" val="1726454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23728" y="332656"/>
            <a:ext cx="5085710" cy="584775"/>
          </a:xfrm>
          <a:prstGeom prst="rect">
            <a:avLst/>
          </a:prstGeo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ru-RU" sz="3200" b="1" dirty="0">
                <a:solidFill>
                  <a:srgbClr val="0070C0"/>
                </a:solidFill>
                <a:latin typeface="Comic Sans MS" panose="030F0702030302020204" pitchFamily="66" charset="0"/>
                <a:ea typeface="+mj-ea"/>
                <a:cs typeface="Times New Roman" pitchFamily="18" charset="0"/>
              </a:rPr>
              <a:t>Продукт проекта</a:t>
            </a:r>
            <a:endParaRPr lang="ru-RU" sz="3200" dirty="0">
              <a:solidFill>
                <a:srgbClr val="0070C0"/>
              </a:solidFill>
              <a:latin typeface="Comic Sans MS" panose="030F0702030302020204" pitchFamily="66" charset="0"/>
            </a:endParaRPr>
          </a:p>
        </p:txBody>
      </p:sp>
      <p:sp>
        <p:nvSpPr>
          <p:cNvPr id="6" name="Объект 5"/>
          <p:cNvSpPr>
            <a:spLocks noGrp="1"/>
          </p:cNvSpPr>
          <p:nvPr>
            <p:ph idx="1"/>
          </p:nvPr>
        </p:nvSpPr>
        <p:spPr/>
        <p:txBody>
          <a:bodyPr>
            <a:normAutofit/>
          </a:bodyPr>
          <a:lstStyle/>
          <a:p>
            <a:pPr marL="0" lvl="0" indent="0" algn="just">
              <a:buClr>
                <a:srgbClr val="B83D68"/>
              </a:buClr>
              <a:buSzPct val="100000"/>
              <a:buNone/>
            </a:pPr>
            <a:r>
              <a:rPr lang="ru-RU" sz="2400" b="1" dirty="0">
                <a:solidFill>
                  <a:srgbClr val="002060"/>
                </a:solidFill>
                <a:latin typeface="Comic Sans MS" panose="030F0702030302020204" pitchFamily="66" charset="0"/>
                <a:cs typeface="Times New Roman" pitchFamily="18" charset="0"/>
              </a:rPr>
              <a:t>А</a:t>
            </a:r>
            <a:r>
              <a:rPr lang="ru-RU" sz="2400" b="1" dirty="0" smtClean="0">
                <a:solidFill>
                  <a:srgbClr val="002060"/>
                </a:solidFill>
                <a:latin typeface="Comic Sans MS" panose="030F0702030302020204" pitchFamily="66" charset="0"/>
                <a:cs typeface="Times New Roman" pitchFamily="18" charset="0"/>
              </a:rPr>
              <a:t>тлас</a:t>
            </a:r>
            <a:r>
              <a:rPr lang="ru-RU" sz="2400" b="1" dirty="0">
                <a:solidFill>
                  <a:srgbClr val="002060"/>
                </a:solidFill>
                <a:latin typeface="Comic Sans MS" panose="030F0702030302020204" pitchFamily="66" charset="0"/>
                <a:cs typeface="Times New Roman" pitchFamily="18" charset="0"/>
              </a:rPr>
              <a:t>, видеофильм, диафильм, газета, журнал, коллекция, гербарий, костюм, макет, модель, наглядные пособия, плакат, публикация, справочник, словарь, экологическая программа, книга, сборник стихов, сказок, викторина, панно, поделка, праздник, представление, план, реферат, серия иллюстраций, стенгазета, сценарий праздника, экскурсия, путешествие, реклама, инсценировка, спектакль, соревнования, телепередача. научная конференция, ролевая, деловая, спортивная, интеллектуально - творческая игра.</a:t>
            </a:r>
          </a:p>
        </p:txBody>
      </p:sp>
    </p:spTree>
    <p:extLst>
      <p:ext uri="{BB962C8B-B14F-4D97-AF65-F5344CB8AC3E}">
        <p14:creationId xmlns:p14="http://schemas.microsoft.com/office/powerpoint/2010/main" val="885268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60648"/>
            <a:ext cx="8686800" cy="838200"/>
          </a:xfr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pPr lvl="0" algn="ctr">
              <a:spcBef>
                <a:spcPts val="0"/>
              </a:spcBef>
            </a:pPr>
            <a:r>
              <a:rPr lang="en-US" b="1" cap="none" dirty="0" smtClean="0">
                <a:solidFill>
                  <a:srgbClr val="C00000"/>
                </a:solidFill>
                <a:effectLst/>
                <a:latin typeface="Times New Roman" pitchFamily="18" charset="0"/>
                <a:ea typeface="+mn-ea"/>
                <a:cs typeface="Times New Roman" pitchFamily="18" charset="0"/>
              </a:rPr>
              <a:t/>
            </a:r>
            <a:br>
              <a:rPr lang="en-US" b="1" cap="none" dirty="0" smtClean="0">
                <a:solidFill>
                  <a:srgbClr val="C00000"/>
                </a:solidFill>
                <a:effectLst/>
                <a:latin typeface="Times New Roman" pitchFamily="18" charset="0"/>
                <a:ea typeface="+mn-ea"/>
                <a:cs typeface="Times New Roman" pitchFamily="18" charset="0"/>
              </a:rPr>
            </a:br>
            <a:r>
              <a:rPr lang="ru-RU" b="1" cap="none" dirty="0" smtClean="0">
                <a:solidFill>
                  <a:srgbClr val="0070C0"/>
                </a:solidFill>
                <a:effectLst/>
                <a:latin typeface="Comic Sans MS" panose="030F0702030302020204" pitchFamily="66" charset="0"/>
                <a:ea typeface="+mn-ea"/>
                <a:cs typeface="Times New Roman" pitchFamily="18" charset="0"/>
              </a:rPr>
              <a:t>ПРАКТИЧЕСКАЯ </a:t>
            </a:r>
            <a:r>
              <a:rPr lang="ru-RU" b="1" cap="none" dirty="0">
                <a:solidFill>
                  <a:srgbClr val="0070C0"/>
                </a:solidFill>
                <a:effectLst/>
                <a:latin typeface="Comic Sans MS" panose="030F0702030302020204" pitchFamily="66" charset="0"/>
                <a:ea typeface="+mn-ea"/>
                <a:cs typeface="Times New Roman" pitchFamily="18" charset="0"/>
              </a:rPr>
              <a:t>РАБОТА</a:t>
            </a:r>
            <a:r>
              <a:rPr lang="ru-RU" b="1" cap="none" dirty="0">
                <a:solidFill>
                  <a:srgbClr val="0070C0"/>
                </a:solidFill>
                <a:effectLst/>
                <a:latin typeface="Times New Roman" pitchFamily="18" charset="0"/>
                <a:ea typeface="+mn-ea"/>
                <a:cs typeface="Times New Roman" pitchFamily="18" charset="0"/>
              </a:rPr>
              <a:t/>
            </a:r>
            <a:br>
              <a:rPr lang="ru-RU" b="1" cap="none" dirty="0">
                <a:solidFill>
                  <a:srgbClr val="0070C0"/>
                </a:solidFill>
                <a:effectLst/>
                <a:latin typeface="Times New Roman" pitchFamily="18" charset="0"/>
                <a:ea typeface="+mn-ea"/>
                <a:cs typeface="Times New Roman" pitchFamily="18" charset="0"/>
              </a:rPr>
            </a:br>
            <a:endParaRPr lang="ru-RU" dirty="0">
              <a:solidFill>
                <a:srgbClr val="0070C0"/>
              </a:solidFill>
            </a:endParaRPr>
          </a:p>
        </p:txBody>
      </p:sp>
      <p:sp>
        <p:nvSpPr>
          <p:cNvPr id="4" name="Объект 3"/>
          <p:cNvSpPr>
            <a:spLocks noGrp="1"/>
          </p:cNvSpPr>
          <p:nvPr>
            <p:ph idx="1"/>
          </p:nvPr>
        </p:nvSpPr>
        <p:spPr>
          <a:blipFill>
            <a:blip r:embed="rId2"/>
            <a:tile tx="0" ty="0" sx="100000" sy="100000" flip="none" algn="tl"/>
          </a:blipFill>
          <a:effectLst>
            <a:glow rad="228600">
              <a:schemeClr val="accent6">
                <a:satMod val="175000"/>
                <a:alpha val="40000"/>
              </a:schemeClr>
            </a:glow>
          </a:effectLst>
        </p:spPr>
        <p:txBody>
          <a:bodyPr>
            <a:normAutofit fontScale="70000" lnSpcReduction="20000"/>
          </a:bodyPr>
          <a:lstStyle/>
          <a:p>
            <a:pPr marL="457200" lvl="0" indent="-457200" algn="just" fontAlgn="base">
              <a:spcBef>
                <a:spcPct val="0"/>
              </a:spcBef>
              <a:spcAft>
                <a:spcPct val="0"/>
              </a:spcAft>
              <a:buClrTx/>
              <a:buSzTx/>
              <a:buAutoNum type="arabicPeriod"/>
            </a:pPr>
            <a:endParaRPr lang="ru-RU" sz="2400" b="1" dirty="0" smtClean="0">
              <a:solidFill>
                <a:srgbClr val="C00000"/>
              </a:solidFill>
              <a:latin typeface="Times New Roman" pitchFamily="18" charset="0"/>
              <a:ea typeface="Calibri" pitchFamily="34" charset="0"/>
              <a:cs typeface="Times New Roman" pitchFamily="18" charset="0"/>
            </a:endParaRPr>
          </a:p>
          <a:p>
            <a:pPr marL="0" lvl="0" indent="0" algn="just" fontAlgn="base">
              <a:spcBef>
                <a:spcPct val="0"/>
              </a:spcBef>
              <a:spcAft>
                <a:spcPct val="0"/>
              </a:spcAft>
              <a:buClrTx/>
              <a:buSzTx/>
              <a:buNone/>
            </a:pPr>
            <a:r>
              <a:rPr lang="ru-RU" sz="3100" b="1" i="1" dirty="0">
                <a:solidFill>
                  <a:srgbClr val="0070C0"/>
                </a:solidFill>
                <a:latin typeface="Times New Roman" pitchFamily="18" charset="0"/>
                <a:ea typeface="Calibri" pitchFamily="34" charset="0"/>
                <a:cs typeface="Times New Roman" pitchFamily="18" charset="0"/>
              </a:rPr>
              <a:t>1.Мотивационный </a:t>
            </a:r>
            <a:r>
              <a:rPr lang="ru-RU" sz="3100" b="1" i="1" dirty="0" smtClean="0">
                <a:solidFill>
                  <a:srgbClr val="0070C0"/>
                </a:solidFill>
                <a:latin typeface="Times New Roman" pitchFamily="18" charset="0"/>
                <a:ea typeface="Calibri" pitchFamily="34" charset="0"/>
                <a:cs typeface="Times New Roman" pitchFamily="18" charset="0"/>
              </a:rPr>
              <a:t>:</a:t>
            </a:r>
            <a:endParaRPr lang="ru-RU" sz="3100" b="1" i="1" dirty="0">
              <a:solidFill>
                <a:srgbClr val="0070C0"/>
              </a:solidFill>
              <a:latin typeface="Times New Roman" pitchFamily="18" charset="0"/>
              <a:ea typeface="Calibri" pitchFamily="34" charset="0"/>
              <a:cs typeface="Times New Roman" pitchFamily="18" charset="0"/>
            </a:endParaRPr>
          </a:p>
          <a:p>
            <a:pPr marL="0" lvl="0" indent="0" algn="just" fontAlgn="base">
              <a:spcBef>
                <a:spcPct val="0"/>
              </a:spcBef>
              <a:spcAft>
                <a:spcPct val="0"/>
              </a:spcAft>
              <a:buClrTx/>
              <a:buSzTx/>
              <a:buNone/>
            </a:pPr>
            <a:r>
              <a:rPr lang="ru-RU" sz="3100" b="1" i="1" dirty="0">
                <a:solidFill>
                  <a:srgbClr val="0070C0"/>
                </a:solidFill>
                <a:latin typeface="Times New Roman" pitchFamily="18" charset="0"/>
                <a:ea typeface="Calibri" pitchFamily="34" charset="0"/>
                <a:cs typeface="Times New Roman" pitchFamily="18" charset="0"/>
              </a:rPr>
              <a:t> О чем они могут нам рассказать ?</a:t>
            </a:r>
          </a:p>
          <a:p>
            <a:pPr marL="457200" lvl="0" indent="-457200" algn="just" fontAlgn="base">
              <a:spcBef>
                <a:spcPct val="0"/>
              </a:spcBef>
              <a:spcAft>
                <a:spcPct val="0"/>
              </a:spcAft>
              <a:buClrTx/>
              <a:buSzTx/>
              <a:buAutoNum type="arabicPeriod"/>
            </a:pPr>
            <a:endParaRPr lang="ru-RU" sz="2800" b="1" i="1" dirty="0">
              <a:solidFill>
                <a:srgbClr val="0070C0"/>
              </a:solidFill>
              <a:latin typeface="Times New Roman" pitchFamily="18" charset="0"/>
              <a:ea typeface="Calibri" pitchFamily="34" charset="0"/>
              <a:cs typeface="Times New Roman" pitchFamily="18" charset="0"/>
            </a:endParaRPr>
          </a:p>
          <a:p>
            <a:pPr marL="0" lvl="0" indent="0" algn="just" eaLnBrk="0" fontAlgn="base" hangingPunct="0">
              <a:spcBef>
                <a:spcPct val="0"/>
              </a:spcBef>
              <a:spcAft>
                <a:spcPct val="0"/>
              </a:spcAft>
              <a:buClrTx/>
              <a:buSzTx/>
              <a:buNone/>
            </a:pPr>
            <a:r>
              <a:rPr lang="ru-RU" sz="2800" dirty="0" smtClean="0">
                <a:solidFill>
                  <a:srgbClr val="002060"/>
                </a:solidFill>
                <a:latin typeface="Comic Sans MS" panose="030F0702030302020204" pitchFamily="66" charset="0"/>
                <a:ea typeface="Calibri" pitchFamily="34" charset="0"/>
                <a:cs typeface="Times New Roman" pitchFamily="18" charset="0"/>
              </a:rPr>
              <a:t>- </a:t>
            </a:r>
            <a:r>
              <a:rPr lang="ru-RU" sz="2800" dirty="0">
                <a:solidFill>
                  <a:srgbClr val="002060"/>
                </a:solidFill>
                <a:latin typeface="Comic Sans MS" panose="030F0702030302020204" pitchFamily="66" charset="0"/>
                <a:ea typeface="Calibri" pitchFamily="34" charset="0"/>
                <a:cs typeface="Times New Roman" pitchFamily="18" charset="0"/>
              </a:rPr>
              <a:t>Какие проекты можно сделать в наших условиях?</a:t>
            </a:r>
            <a:endParaRPr lang="ru-RU" sz="2800" dirty="0">
              <a:solidFill>
                <a:srgbClr val="002060"/>
              </a:solidFill>
              <a:latin typeface="Comic Sans MS" panose="030F0702030302020204" pitchFamily="66" charset="0"/>
              <a:cs typeface="Times New Roman" pitchFamily="18" charset="0"/>
            </a:endParaRPr>
          </a:p>
          <a:p>
            <a:pPr marL="0" lvl="0" indent="0" algn="just" eaLnBrk="0" fontAlgn="base" hangingPunct="0">
              <a:spcBef>
                <a:spcPct val="0"/>
              </a:spcBef>
              <a:spcAft>
                <a:spcPct val="0"/>
              </a:spcAft>
              <a:buClrTx/>
              <a:buSzTx/>
              <a:buNone/>
            </a:pPr>
            <a:r>
              <a:rPr lang="ru-RU" sz="2800" dirty="0">
                <a:solidFill>
                  <a:srgbClr val="002060"/>
                </a:solidFill>
                <a:latin typeface="Comic Sans MS" panose="030F0702030302020204" pitchFamily="66" charset="0"/>
                <a:ea typeface="Calibri" pitchFamily="34" charset="0"/>
                <a:cs typeface="Times New Roman" pitchFamily="18" charset="0"/>
              </a:rPr>
              <a:t>- </a:t>
            </a:r>
            <a:r>
              <a:rPr lang="ru-RU" sz="2800" dirty="0" smtClean="0">
                <a:solidFill>
                  <a:srgbClr val="002060"/>
                </a:solidFill>
                <a:latin typeface="Comic Sans MS" panose="030F0702030302020204" pitchFamily="66" charset="0"/>
                <a:ea typeface="Calibri" pitchFamily="34" charset="0"/>
                <a:cs typeface="Times New Roman" pitchFamily="18" charset="0"/>
              </a:rPr>
              <a:t>Презентацию (информационный </a:t>
            </a:r>
            <a:r>
              <a:rPr lang="ru-RU" sz="2800" dirty="0">
                <a:solidFill>
                  <a:srgbClr val="002060"/>
                </a:solidFill>
                <a:latin typeface="Comic Sans MS" panose="030F0702030302020204" pitchFamily="66" charset="0"/>
                <a:ea typeface="Calibri" pitchFamily="34" charset="0"/>
                <a:cs typeface="Times New Roman" pitchFamily="18" charset="0"/>
              </a:rPr>
              <a:t>проект) </a:t>
            </a:r>
            <a:r>
              <a:rPr lang="ru-RU" sz="2800" dirty="0" smtClean="0">
                <a:solidFill>
                  <a:srgbClr val="002060"/>
                </a:solidFill>
                <a:latin typeface="Comic Sans MS" panose="030F0702030302020204" pitchFamily="66" charset="0"/>
                <a:ea typeface="Calibri" pitchFamily="34" charset="0"/>
                <a:cs typeface="Times New Roman" pitchFamily="18" charset="0"/>
              </a:rPr>
              <a:t>творческий</a:t>
            </a:r>
            <a:endParaRPr lang="ru-RU" sz="2800" dirty="0">
              <a:solidFill>
                <a:srgbClr val="002060"/>
              </a:solidFill>
              <a:latin typeface="Comic Sans MS" panose="030F0702030302020204" pitchFamily="66" charset="0"/>
              <a:cs typeface="Times New Roman" pitchFamily="18" charset="0"/>
            </a:endParaRPr>
          </a:p>
          <a:p>
            <a:pPr marL="0" lvl="0" indent="0" algn="just" eaLnBrk="0" fontAlgn="base" hangingPunct="0">
              <a:spcBef>
                <a:spcPct val="0"/>
              </a:spcBef>
              <a:spcAft>
                <a:spcPct val="0"/>
              </a:spcAft>
              <a:buClrTx/>
              <a:buSzTx/>
              <a:buNone/>
            </a:pPr>
            <a:r>
              <a:rPr lang="ru-RU" sz="2800" dirty="0">
                <a:solidFill>
                  <a:srgbClr val="002060"/>
                </a:solidFill>
                <a:latin typeface="Comic Sans MS" panose="030F0702030302020204" pitchFamily="66" charset="0"/>
                <a:ea typeface="Calibri" pitchFamily="34" charset="0"/>
                <a:cs typeface="Times New Roman" pitchFamily="18" charset="0"/>
              </a:rPr>
              <a:t>- К</a:t>
            </a:r>
            <a:r>
              <a:rPr lang="ru-RU" sz="2800" dirty="0" smtClean="0">
                <a:solidFill>
                  <a:srgbClr val="002060"/>
                </a:solidFill>
                <a:latin typeface="Comic Sans MS" panose="030F0702030302020204" pitchFamily="66" charset="0"/>
                <a:ea typeface="Calibri" pitchFamily="34" charset="0"/>
                <a:cs typeface="Times New Roman" pitchFamily="18" charset="0"/>
              </a:rPr>
              <a:t>оллаж  </a:t>
            </a:r>
            <a:r>
              <a:rPr lang="ru-RU" sz="2800" dirty="0">
                <a:solidFill>
                  <a:srgbClr val="002060"/>
                </a:solidFill>
                <a:latin typeface="Comic Sans MS" panose="030F0702030302020204" pitchFamily="66" charset="0"/>
                <a:ea typeface="Calibri" pitchFamily="34" charset="0"/>
                <a:cs typeface="Times New Roman" pitchFamily="18" charset="0"/>
              </a:rPr>
              <a:t>(информационный) творческий</a:t>
            </a:r>
            <a:endParaRPr lang="ru-RU" sz="2800" dirty="0">
              <a:solidFill>
                <a:srgbClr val="002060"/>
              </a:solidFill>
              <a:latin typeface="Comic Sans MS" panose="030F0702030302020204" pitchFamily="66" charset="0"/>
              <a:cs typeface="Times New Roman" pitchFamily="18" charset="0"/>
            </a:endParaRPr>
          </a:p>
          <a:p>
            <a:pPr marL="0" lvl="0" indent="0" algn="just" eaLnBrk="0" fontAlgn="base" hangingPunct="0">
              <a:spcBef>
                <a:spcPct val="0"/>
              </a:spcBef>
              <a:spcAft>
                <a:spcPct val="0"/>
              </a:spcAft>
              <a:buClrTx/>
              <a:buSzTx/>
              <a:buFontTx/>
              <a:buChar char="-"/>
            </a:pPr>
            <a:r>
              <a:rPr lang="ru-RU" sz="2800" dirty="0">
                <a:solidFill>
                  <a:srgbClr val="002060"/>
                </a:solidFill>
                <a:latin typeface="Comic Sans MS" panose="030F0702030302020204" pitchFamily="66" charset="0"/>
                <a:ea typeface="Calibri" pitchFamily="34" charset="0"/>
                <a:cs typeface="Times New Roman" pitchFamily="18" charset="0"/>
              </a:rPr>
              <a:t> О</a:t>
            </a:r>
            <a:r>
              <a:rPr lang="ru-RU" sz="2800" dirty="0" smtClean="0">
                <a:solidFill>
                  <a:srgbClr val="002060"/>
                </a:solidFill>
                <a:latin typeface="Comic Sans MS" panose="030F0702030302020204" pitchFamily="66" charset="0"/>
                <a:ea typeface="Calibri" pitchFamily="34" charset="0"/>
                <a:cs typeface="Times New Roman" pitchFamily="18" charset="0"/>
              </a:rPr>
              <a:t>звучивание видеоролика </a:t>
            </a:r>
            <a:r>
              <a:rPr lang="ru-RU" sz="2800" dirty="0">
                <a:solidFill>
                  <a:srgbClr val="002060"/>
                </a:solidFill>
                <a:latin typeface="Comic Sans MS" panose="030F0702030302020204" pitchFamily="66" charset="0"/>
                <a:ea typeface="Calibri" pitchFamily="34" charset="0"/>
                <a:cs typeface="Times New Roman" pitchFamily="18" charset="0"/>
              </a:rPr>
              <a:t>(творческий</a:t>
            </a:r>
            <a:r>
              <a:rPr lang="ru-RU" sz="2800" dirty="0" smtClean="0">
                <a:solidFill>
                  <a:srgbClr val="002060"/>
                </a:solidFill>
                <a:latin typeface="Comic Sans MS" panose="030F0702030302020204" pitchFamily="66" charset="0"/>
                <a:ea typeface="Calibri" pitchFamily="34" charset="0"/>
                <a:cs typeface="Times New Roman" pitchFamily="18" charset="0"/>
              </a:rPr>
              <a:t>)</a:t>
            </a:r>
          </a:p>
          <a:p>
            <a:pPr marL="0" lvl="0" indent="0" algn="just" eaLnBrk="0" fontAlgn="base" hangingPunct="0">
              <a:spcBef>
                <a:spcPct val="0"/>
              </a:spcBef>
              <a:spcAft>
                <a:spcPct val="0"/>
              </a:spcAft>
              <a:buClrTx/>
              <a:buSzTx/>
              <a:buFontTx/>
              <a:buChar char="-"/>
            </a:pPr>
            <a:endParaRPr lang="ru-RU" sz="2800" dirty="0">
              <a:solidFill>
                <a:srgbClr val="002060"/>
              </a:solidFill>
              <a:latin typeface="Comic Sans MS" panose="030F0702030302020204" pitchFamily="66" charset="0"/>
              <a:ea typeface="Calibri" pitchFamily="34" charset="0"/>
              <a:cs typeface="Times New Roman" pitchFamily="18" charset="0"/>
            </a:endParaRPr>
          </a:p>
          <a:p>
            <a:pPr marL="0" lvl="0" indent="0" algn="just" eaLnBrk="0" fontAlgn="base" hangingPunct="0">
              <a:spcBef>
                <a:spcPct val="0"/>
              </a:spcBef>
              <a:spcAft>
                <a:spcPct val="0"/>
              </a:spcAft>
              <a:buClrTx/>
              <a:buSzTx/>
              <a:buNone/>
            </a:pPr>
            <a:endParaRPr lang="ru-RU" sz="2400" dirty="0">
              <a:solidFill>
                <a:prstClr val="black"/>
              </a:solidFill>
              <a:latin typeface="Times New Roman" pitchFamily="18" charset="0"/>
              <a:cs typeface="Times New Roman" pitchFamily="18" charset="0"/>
            </a:endParaRPr>
          </a:p>
          <a:p>
            <a:pPr marL="0" lvl="0" indent="0" algn="just" eaLnBrk="0" fontAlgn="base" hangingPunct="0">
              <a:spcBef>
                <a:spcPct val="0"/>
              </a:spcBef>
              <a:spcAft>
                <a:spcPct val="0"/>
              </a:spcAft>
              <a:buClrTx/>
              <a:buSzTx/>
              <a:buNone/>
            </a:pPr>
            <a:r>
              <a:rPr lang="ru-RU" sz="3100" b="1" i="1" dirty="0">
                <a:solidFill>
                  <a:srgbClr val="0070C0"/>
                </a:solidFill>
                <a:latin typeface="Times New Roman" pitchFamily="18" charset="0"/>
                <a:ea typeface="Calibri" pitchFamily="34" charset="0"/>
                <a:cs typeface="Times New Roman" pitchFamily="18" charset="0"/>
              </a:rPr>
              <a:t>2. Деление на группы. </a:t>
            </a:r>
            <a:r>
              <a:rPr lang="ru-RU" sz="3100" b="1" i="1" dirty="0">
                <a:solidFill>
                  <a:srgbClr val="002060"/>
                </a:solidFill>
                <a:latin typeface="Times New Roman" pitchFamily="18" charset="0"/>
                <a:ea typeface="Calibri" pitchFamily="34" charset="0"/>
                <a:cs typeface="Times New Roman" pitchFamily="18" charset="0"/>
              </a:rPr>
              <a:t>Задания группам</a:t>
            </a:r>
          </a:p>
          <a:p>
            <a:pPr marL="0" lvl="0" indent="0" algn="just" eaLnBrk="0" fontAlgn="base" hangingPunct="0">
              <a:spcBef>
                <a:spcPct val="0"/>
              </a:spcBef>
              <a:spcAft>
                <a:spcPct val="0"/>
              </a:spcAft>
              <a:buClrTx/>
              <a:buSzTx/>
              <a:buNone/>
            </a:pPr>
            <a:endParaRPr lang="ru-RU" sz="3100" b="1" i="1" dirty="0">
              <a:solidFill>
                <a:srgbClr val="0070C0"/>
              </a:solidFill>
              <a:latin typeface="Times New Roman" pitchFamily="18" charset="0"/>
              <a:ea typeface="Calibri" pitchFamily="34" charset="0"/>
              <a:cs typeface="Times New Roman" pitchFamily="18" charset="0"/>
            </a:endParaRPr>
          </a:p>
          <a:p>
            <a:pPr marL="0" lvl="0" indent="0" algn="just" eaLnBrk="0" fontAlgn="base" hangingPunct="0">
              <a:spcBef>
                <a:spcPct val="0"/>
              </a:spcBef>
              <a:spcAft>
                <a:spcPct val="0"/>
              </a:spcAft>
              <a:buClrTx/>
              <a:buSzTx/>
              <a:buNone/>
            </a:pPr>
            <a:r>
              <a:rPr lang="ru-RU" sz="3100" b="1" i="1" dirty="0">
                <a:solidFill>
                  <a:srgbClr val="0070C0"/>
                </a:solidFill>
                <a:latin typeface="Times New Roman" pitchFamily="18" charset="0"/>
                <a:ea typeface="Calibri" pitchFamily="34" charset="0"/>
                <a:cs typeface="Times New Roman" pitchFamily="18" charset="0"/>
              </a:rPr>
              <a:t>3. Составление плана проектов.</a:t>
            </a:r>
          </a:p>
          <a:p>
            <a:pPr marL="0" lvl="0" indent="0" algn="just" eaLnBrk="0" fontAlgn="base" hangingPunct="0">
              <a:spcBef>
                <a:spcPct val="0"/>
              </a:spcBef>
              <a:spcAft>
                <a:spcPct val="0"/>
              </a:spcAft>
              <a:buClrTx/>
              <a:buSzTx/>
              <a:buNone/>
            </a:pPr>
            <a:endParaRPr lang="ru-RU" sz="3100" b="1" i="1" dirty="0">
              <a:solidFill>
                <a:srgbClr val="0070C0"/>
              </a:solidFill>
              <a:latin typeface="Times New Roman" pitchFamily="18" charset="0"/>
              <a:ea typeface="Calibri" pitchFamily="34" charset="0"/>
              <a:cs typeface="Times New Roman" pitchFamily="18" charset="0"/>
            </a:endParaRPr>
          </a:p>
          <a:p>
            <a:pPr marL="0" lvl="0" indent="0">
              <a:spcBef>
                <a:spcPts val="0"/>
              </a:spcBef>
              <a:buClrTx/>
              <a:buSzTx/>
              <a:buNone/>
            </a:pPr>
            <a:r>
              <a:rPr lang="ru-RU" sz="3100" b="1" i="1" dirty="0">
                <a:solidFill>
                  <a:srgbClr val="0070C0"/>
                </a:solidFill>
                <a:latin typeface="Times New Roman" pitchFamily="18" charset="0"/>
                <a:ea typeface="Calibri" pitchFamily="34" charset="0"/>
                <a:cs typeface="Times New Roman" pitchFamily="18" charset="0"/>
              </a:rPr>
              <a:t>4. Работа над проектом</a:t>
            </a:r>
          </a:p>
          <a:p>
            <a:pPr marL="0" lvl="0" indent="0">
              <a:spcBef>
                <a:spcPts val="0"/>
              </a:spcBef>
              <a:buClrTx/>
              <a:buSzTx/>
              <a:buNone/>
            </a:pPr>
            <a:endParaRPr lang="ru-RU" sz="3100" b="1" i="1" dirty="0">
              <a:solidFill>
                <a:srgbClr val="0070C0"/>
              </a:solidFill>
              <a:latin typeface="Times New Roman" pitchFamily="18" charset="0"/>
              <a:ea typeface="Calibri" pitchFamily="34" charset="0"/>
              <a:cs typeface="Times New Roman" pitchFamily="18" charset="0"/>
            </a:endParaRPr>
          </a:p>
          <a:p>
            <a:pPr marL="0" lvl="0" indent="0">
              <a:spcBef>
                <a:spcPts val="0"/>
              </a:spcBef>
              <a:buClrTx/>
              <a:buSzTx/>
              <a:buNone/>
            </a:pPr>
            <a:r>
              <a:rPr lang="ru-RU" sz="3100" b="1" i="1" dirty="0">
                <a:solidFill>
                  <a:srgbClr val="0070C0"/>
                </a:solidFill>
                <a:latin typeface="Times New Roman" pitchFamily="18" charset="0"/>
                <a:ea typeface="Calibri" pitchFamily="34" charset="0"/>
                <a:cs typeface="Times New Roman" pitchFamily="18" charset="0"/>
              </a:rPr>
              <a:t>5. Выступления групп.  Защита.</a:t>
            </a:r>
          </a:p>
          <a:p>
            <a:endParaRPr lang="ru-RU" sz="3100" b="1" i="1" dirty="0">
              <a:solidFill>
                <a:srgbClr val="0070C0"/>
              </a:solidFill>
              <a:latin typeface="Times New Roman" pitchFamily="18" charset="0"/>
              <a:ea typeface="Calibri" pitchFamily="34" charset="0"/>
              <a:cs typeface="Times New Roman" pitchFamily="18" charset="0"/>
            </a:endParaRPr>
          </a:p>
        </p:txBody>
      </p:sp>
    </p:spTree>
    <p:extLst>
      <p:ext uri="{BB962C8B-B14F-4D97-AF65-F5344CB8AC3E}">
        <p14:creationId xmlns:p14="http://schemas.microsoft.com/office/powerpoint/2010/main" val="2683043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76672"/>
            <a:ext cx="8686800" cy="838200"/>
          </a:xfr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ru-RU" sz="3200" b="1" dirty="0" smtClean="0">
                <a:solidFill>
                  <a:srgbClr val="0070C0"/>
                </a:solidFill>
                <a:latin typeface="Comic Sans MS" panose="030F0702030302020204" pitchFamily="66" charset="0"/>
              </a:rPr>
              <a:t>План  работы:</a:t>
            </a:r>
            <a:endParaRPr lang="ru-RU" sz="3200" b="1" dirty="0">
              <a:solidFill>
                <a:srgbClr val="0070C0"/>
              </a:solidFill>
              <a:latin typeface="Comic Sans MS" panose="030F0702030302020204" pitchFamily="66" charset="0"/>
            </a:endParaRPr>
          </a:p>
        </p:txBody>
      </p:sp>
      <p:sp>
        <p:nvSpPr>
          <p:cNvPr id="3" name="Объект 2"/>
          <p:cNvSpPr>
            <a:spLocks noGrp="1"/>
          </p:cNvSpPr>
          <p:nvPr>
            <p:ph idx="1"/>
          </p:nvPr>
        </p:nvSpPr>
        <p:spPr>
          <a:xfrm>
            <a:off x="304800" y="1554162"/>
            <a:ext cx="8371656" cy="4395117"/>
          </a:xfrm>
        </p:spPr>
        <p:txBody>
          <a:bodyPr>
            <a:normAutofit lnSpcReduction="10000"/>
          </a:bodyPr>
          <a:lstStyle/>
          <a:p>
            <a:pPr lvl="0">
              <a:buClr>
                <a:srgbClr val="0070C0"/>
              </a:buClr>
              <a:buSzPct val="100000"/>
              <a:buFont typeface="Courier New" panose="02070309020205020404" pitchFamily="49" charset="0"/>
              <a:buChar char="o"/>
            </a:pPr>
            <a:r>
              <a:rPr lang="ru-RU" b="1" dirty="0" smtClean="0">
                <a:solidFill>
                  <a:srgbClr val="00B0F0"/>
                </a:solidFill>
                <a:latin typeface="Comic Sans MS" panose="030F0702030302020204" pitchFamily="66" charset="0"/>
                <a:cs typeface="Times New Roman" pitchFamily="18" charset="0"/>
              </a:rPr>
              <a:t>Информационный </a:t>
            </a:r>
            <a:r>
              <a:rPr lang="ru-RU" b="1" dirty="0">
                <a:solidFill>
                  <a:srgbClr val="00B0F0"/>
                </a:solidFill>
                <a:latin typeface="Comic Sans MS" panose="030F0702030302020204" pitchFamily="66" charset="0"/>
                <a:cs typeface="Times New Roman" pitchFamily="18" charset="0"/>
              </a:rPr>
              <a:t>блок. </a:t>
            </a:r>
            <a:endParaRPr lang="ru-RU" b="1" dirty="0" smtClean="0">
              <a:solidFill>
                <a:srgbClr val="00B0F0"/>
              </a:solidFill>
              <a:latin typeface="Comic Sans MS" panose="030F0702030302020204" pitchFamily="66" charset="0"/>
              <a:cs typeface="Times New Roman" pitchFamily="18" charset="0"/>
            </a:endParaRPr>
          </a:p>
          <a:p>
            <a:pPr lvl="0">
              <a:buClr>
                <a:srgbClr val="0070C0"/>
              </a:buClr>
              <a:buSzPct val="100000"/>
              <a:buFont typeface="Courier New" panose="02070309020205020404" pitchFamily="49" charset="0"/>
              <a:buChar char="o"/>
            </a:pPr>
            <a:endParaRPr lang="ru-RU" b="1" dirty="0">
              <a:solidFill>
                <a:srgbClr val="00B0F0"/>
              </a:solidFill>
              <a:latin typeface="Comic Sans MS" panose="030F0702030302020204" pitchFamily="66" charset="0"/>
              <a:cs typeface="Times New Roman" pitchFamily="18" charset="0"/>
            </a:endParaRPr>
          </a:p>
          <a:p>
            <a:pPr lvl="0">
              <a:buClr>
                <a:srgbClr val="0070C0"/>
              </a:buClr>
              <a:buSzPct val="100000"/>
              <a:buFont typeface="Courier New" panose="02070309020205020404" pitchFamily="49" charset="0"/>
              <a:buChar char="o"/>
            </a:pPr>
            <a:r>
              <a:rPr lang="ru-RU" b="1" dirty="0">
                <a:solidFill>
                  <a:srgbClr val="00B0F0"/>
                </a:solidFill>
                <a:latin typeface="Comic Sans MS" panose="030F0702030302020204" pitchFamily="66" charset="0"/>
                <a:cs typeface="Times New Roman" pitchFamily="18" charset="0"/>
              </a:rPr>
              <a:t>Презентация педагогического опыта</a:t>
            </a:r>
            <a:r>
              <a:rPr lang="ru-RU" b="1" dirty="0" smtClean="0">
                <a:solidFill>
                  <a:srgbClr val="00B0F0"/>
                </a:solidFill>
                <a:latin typeface="Comic Sans MS" panose="030F0702030302020204" pitchFamily="66" charset="0"/>
                <a:cs typeface="Times New Roman" pitchFamily="18" charset="0"/>
              </a:rPr>
              <a:t>.</a:t>
            </a:r>
          </a:p>
          <a:p>
            <a:pPr lvl="0">
              <a:buClr>
                <a:srgbClr val="0070C0"/>
              </a:buClr>
              <a:buSzPct val="100000"/>
              <a:buFont typeface="Courier New" panose="02070309020205020404" pitchFamily="49" charset="0"/>
              <a:buChar char="o"/>
            </a:pPr>
            <a:endParaRPr lang="ru-RU" b="1" dirty="0">
              <a:solidFill>
                <a:srgbClr val="00B0F0"/>
              </a:solidFill>
              <a:latin typeface="Comic Sans MS" panose="030F0702030302020204" pitchFamily="66" charset="0"/>
              <a:cs typeface="Times New Roman" pitchFamily="18" charset="0"/>
            </a:endParaRPr>
          </a:p>
          <a:p>
            <a:pPr>
              <a:buClr>
                <a:srgbClr val="0070C0"/>
              </a:buClr>
              <a:buSzPct val="100000"/>
              <a:buFont typeface="Courier New" panose="02070309020205020404" pitchFamily="49" charset="0"/>
              <a:buChar char="o"/>
            </a:pPr>
            <a:r>
              <a:rPr lang="ru-RU" b="1" dirty="0">
                <a:solidFill>
                  <a:srgbClr val="00B0F0"/>
                </a:solidFill>
                <a:latin typeface="Comic Sans MS" panose="030F0702030302020204" pitchFamily="66" charset="0"/>
                <a:cs typeface="Times New Roman" pitchFamily="18" charset="0"/>
              </a:rPr>
              <a:t>Творческий блок:</a:t>
            </a:r>
          </a:p>
          <a:p>
            <a:pPr marL="0" lvl="0" indent="0">
              <a:buClr>
                <a:srgbClr val="B83D68"/>
              </a:buClr>
              <a:buSzPct val="100000"/>
              <a:buNone/>
            </a:pPr>
            <a:r>
              <a:rPr lang="ru-RU" b="1" dirty="0">
                <a:solidFill>
                  <a:srgbClr val="00B0F0"/>
                </a:solidFill>
                <a:latin typeface="Comic Sans MS" panose="030F0702030302020204" pitchFamily="66" charset="0"/>
                <a:cs typeface="Times New Roman" pitchFamily="18" charset="0"/>
              </a:rPr>
              <a:t>   Моделирование</a:t>
            </a:r>
            <a:r>
              <a:rPr lang="ru-RU" b="1" dirty="0" smtClean="0">
                <a:solidFill>
                  <a:srgbClr val="00B0F0"/>
                </a:solidFill>
                <a:latin typeface="Comic Sans MS" panose="030F0702030302020204" pitchFamily="66" charset="0"/>
                <a:cs typeface="Times New Roman" pitchFamily="18" charset="0"/>
              </a:rPr>
              <a:t>.</a:t>
            </a:r>
          </a:p>
          <a:p>
            <a:pPr marL="0" lvl="0" indent="0">
              <a:buClr>
                <a:srgbClr val="B83D68"/>
              </a:buClr>
              <a:buSzPct val="100000"/>
              <a:buNone/>
            </a:pPr>
            <a:endParaRPr lang="ru-RU" b="1" dirty="0">
              <a:solidFill>
                <a:srgbClr val="00B0F0"/>
              </a:solidFill>
              <a:latin typeface="Comic Sans MS" panose="030F0702030302020204" pitchFamily="66" charset="0"/>
              <a:cs typeface="Times New Roman" pitchFamily="18" charset="0"/>
            </a:endParaRPr>
          </a:p>
          <a:p>
            <a:pPr lvl="0">
              <a:buClr>
                <a:srgbClr val="0070C0"/>
              </a:buClr>
              <a:buSzPct val="100000"/>
              <a:buFont typeface="Courier New" panose="02070309020205020404" pitchFamily="49" charset="0"/>
              <a:buChar char="o"/>
            </a:pPr>
            <a:r>
              <a:rPr lang="ru-RU" b="1" dirty="0">
                <a:solidFill>
                  <a:srgbClr val="00B0F0"/>
                </a:solidFill>
                <a:latin typeface="Comic Sans MS" panose="030F0702030302020204" pitchFamily="66" charset="0"/>
                <a:cs typeface="Times New Roman" pitchFamily="18" charset="0"/>
              </a:rPr>
              <a:t>Рефлексия</a:t>
            </a:r>
            <a:r>
              <a:rPr lang="ru-RU" b="1" dirty="0" smtClean="0">
                <a:solidFill>
                  <a:srgbClr val="00B0F0"/>
                </a:solidFill>
                <a:latin typeface="Comic Sans MS" panose="030F0702030302020204" pitchFamily="66" charset="0"/>
                <a:cs typeface="Times New Roman" pitchFamily="18" charset="0"/>
              </a:rPr>
              <a:t>.</a:t>
            </a:r>
          </a:p>
          <a:p>
            <a:pPr lvl="0">
              <a:buClr>
                <a:srgbClr val="0070C0"/>
              </a:buClr>
              <a:buSzPct val="100000"/>
              <a:buFont typeface="Courier New" panose="02070309020205020404" pitchFamily="49" charset="0"/>
              <a:buChar char="o"/>
            </a:pPr>
            <a:endParaRPr lang="ru-RU" b="1" dirty="0" smtClean="0">
              <a:solidFill>
                <a:srgbClr val="00B0F0"/>
              </a:solidFill>
              <a:latin typeface="Comic Sans MS" panose="030F0702030302020204" pitchFamily="66" charset="0"/>
              <a:cs typeface="Times New Roman" pitchFamily="18" charset="0"/>
            </a:endParaRPr>
          </a:p>
          <a:p>
            <a:pPr lvl="0">
              <a:buClr>
                <a:srgbClr val="0070C0"/>
              </a:buClr>
              <a:buSzPct val="100000"/>
              <a:buFont typeface="Courier New" panose="02070309020205020404" pitchFamily="49" charset="0"/>
              <a:buChar char="o"/>
            </a:pPr>
            <a:endParaRPr lang="ru-RU" b="1" dirty="0">
              <a:solidFill>
                <a:srgbClr val="00B0F0"/>
              </a:solidFill>
              <a:latin typeface="Comic Sans MS" panose="030F0702030302020204" pitchFamily="66" charset="0"/>
              <a:cs typeface="Times New Roman" pitchFamily="18" charset="0"/>
            </a:endParaRPr>
          </a:p>
          <a:p>
            <a:pPr lvl="0">
              <a:buClr>
                <a:srgbClr val="0070C0"/>
              </a:buClr>
              <a:buSzPct val="100000"/>
              <a:buFont typeface="Courier New" panose="02070309020205020404" pitchFamily="49" charset="0"/>
              <a:buChar char="o"/>
            </a:pPr>
            <a:endParaRPr lang="ru-RU" b="1" dirty="0">
              <a:solidFill>
                <a:srgbClr val="00B0F0"/>
              </a:solidFill>
              <a:latin typeface="Comic Sans MS" panose="030F0702030302020204" pitchFamily="66" charset="0"/>
              <a:cs typeface="Times New Roman" pitchFamily="18" charset="0"/>
            </a:endParaRPr>
          </a:p>
          <a:p>
            <a:pPr marL="0" indent="0">
              <a:buNone/>
            </a:pPr>
            <a:endParaRPr lang="ru-RU" dirty="0"/>
          </a:p>
        </p:txBody>
      </p:sp>
    </p:spTree>
    <p:extLst>
      <p:ext uri="{BB962C8B-B14F-4D97-AF65-F5344CB8AC3E}">
        <p14:creationId xmlns:p14="http://schemas.microsoft.com/office/powerpoint/2010/main" val="8005386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pPr marL="0" lvl="0" indent="0" algn="ctr" fontAlgn="base">
              <a:spcBef>
                <a:spcPct val="0"/>
              </a:spcBef>
              <a:spcAft>
                <a:spcPct val="0"/>
              </a:spcAft>
              <a:buClrTx/>
              <a:buSzTx/>
              <a:buNone/>
            </a:pPr>
            <a:r>
              <a:rPr lang="ru-RU" sz="2400" b="1" dirty="0">
                <a:solidFill>
                  <a:srgbClr val="002060"/>
                </a:solidFill>
                <a:latin typeface="Comic Sans MS" panose="030F0702030302020204" pitchFamily="66" charset="0"/>
                <a:ea typeface="Calibri" pitchFamily="34" charset="0"/>
                <a:cs typeface="Times New Roman" pitchFamily="18" charset="0"/>
              </a:rPr>
              <a:t>На листе бумаги обведите свою ладонь. Каждый палец – это какая-то позиция, по которой необходимо высказать своё мнение.</a:t>
            </a:r>
            <a:endParaRPr lang="ru-RU" sz="2400" b="1" dirty="0">
              <a:solidFill>
                <a:srgbClr val="002060"/>
              </a:solidFill>
              <a:latin typeface="Comic Sans MS" panose="030F0702030302020204" pitchFamily="66" charset="0"/>
              <a:cs typeface="Arial" pitchFamily="34" charset="0"/>
            </a:endParaRPr>
          </a:p>
          <a:p>
            <a:pPr marL="0" lvl="0" indent="0" algn="ctr" eaLnBrk="0" fontAlgn="base" hangingPunct="0">
              <a:spcBef>
                <a:spcPct val="0"/>
              </a:spcBef>
              <a:spcAft>
                <a:spcPct val="0"/>
              </a:spcAft>
              <a:buClrTx/>
              <a:buSzTx/>
              <a:buNone/>
            </a:pPr>
            <a:r>
              <a:rPr lang="ru-RU" sz="2400" b="1" dirty="0">
                <a:solidFill>
                  <a:srgbClr val="002060"/>
                </a:solidFill>
                <a:latin typeface="Comic Sans MS" panose="030F0702030302020204" pitchFamily="66" charset="0"/>
                <a:ea typeface="Calibri" pitchFamily="34" charset="0"/>
                <a:cs typeface="Times New Roman" pitchFamily="18" charset="0"/>
              </a:rPr>
              <a:t>Закончите фразу, записав на соответствующем пальце вашей ладони.</a:t>
            </a:r>
          </a:p>
          <a:p>
            <a:pPr marL="0" lvl="0" indent="0" eaLnBrk="0" fontAlgn="base" hangingPunct="0">
              <a:spcBef>
                <a:spcPct val="0"/>
              </a:spcBef>
              <a:spcAft>
                <a:spcPct val="0"/>
              </a:spcAft>
              <a:buClrTx/>
              <a:buSzTx/>
              <a:buNone/>
            </a:pPr>
            <a:endParaRPr lang="ru-RU" sz="2400" dirty="0">
              <a:solidFill>
                <a:prstClr val="black"/>
              </a:solidFill>
              <a:latin typeface="Arial" pitchFamily="34" charset="0"/>
              <a:cs typeface="Arial" pitchFamily="34" charset="0"/>
            </a:endParaRPr>
          </a:p>
          <a:p>
            <a:pPr marL="0" lvl="0" indent="0" algn="ctr" eaLnBrk="0" fontAlgn="base" hangingPunct="0">
              <a:spcBef>
                <a:spcPct val="0"/>
              </a:spcBef>
              <a:spcAft>
                <a:spcPct val="0"/>
              </a:spcAft>
              <a:buClrTx/>
              <a:buSzTx/>
              <a:buNone/>
            </a:pPr>
            <a:r>
              <a:rPr lang="ru-RU" sz="2400" dirty="0">
                <a:solidFill>
                  <a:srgbClr val="0070C0"/>
                </a:solidFill>
                <a:latin typeface="Comic Sans MS" panose="030F0702030302020204" pitchFamily="66" charset="0"/>
                <a:ea typeface="Calibri" pitchFamily="34" charset="0"/>
                <a:cs typeface="Times New Roman" pitchFamily="18" charset="0"/>
              </a:rPr>
              <a:t>       </a:t>
            </a:r>
            <a:r>
              <a:rPr lang="ru-RU" sz="2400" b="1" dirty="0">
                <a:solidFill>
                  <a:srgbClr val="0070C0"/>
                </a:solidFill>
                <a:latin typeface="Comic Sans MS" panose="030F0702030302020204" pitchFamily="66" charset="0"/>
                <a:ea typeface="Calibri" pitchFamily="34" charset="0"/>
                <a:cs typeface="Times New Roman" pitchFamily="18" charset="0"/>
              </a:rPr>
              <a:t>Большой </a:t>
            </a:r>
            <a:r>
              <a:rPr lang="ru-RU" sz="2400" b="1" dirty="0">
                <a:solidFill>
                  <a:prstClr val="black"/>
                </a:solidFill>
                <a:latin typeface="Calibri"/>
                <a:ea typeface="Calibri" pitchFamily="34" charset="0"/>
                <a:cs typeface="Times New Roman" pitchFamily="18" charset="0"/>
              </a:rPr>
              <a:t>–</a:t>
            </a:r>
            <a:r>
              <a:rPr lang="ru-RU" sz="2400" b="1" dirty="0">
                <a:solidFill>
                  <a:prstClr val="black"/>
                </a:solidFill>
                <a:latin typeface="Times New Roman" pitchFamily="18" charset="0"/>
                <a:ea typeface="Calibri" pitchFamily="34" charset="0"/>
                <a:cs typeface="Times New Roman" pitchFamily="18" charset="0"/>
              </a:rPr>
              <a:t> для меня это важно и интересно</a:t>
            </a:r>
            <a:r>
              <a:rPr lang="ru-RU" sz="2400" b="1" dirty="0">
                <a:solidFill>
                  <a:prstClr val="black"/>
                </a:solidFill>
                <a:latin typeface="Calibri"/>
                <a:ea typeface="Calibri" pitchFamily="34" charset="0"/>
                <a:cs typeface="Times New Roman" pitchFamily="18" charset="0"/>
              </a:rPr>
              <a:t>…</a:t>
            </a:r>
            <a:endParaRPr lang="ru-RU" sz="2400" b="1" dirty="0">
              <a:solidFill>
                <a:prstClr val="black"/>
              </a:solidFill>
              <a:latin typeface="Arial" pitchFamily="34" charset="0"/>
              <a:cs typeface="Arial" pitchFamily="34" charset="0"/>
            </a:endParaRPr>
          </a:p>
          <a:p>
            <a:pPr marL="0" lvl="0" indent="0" algn="ctr" eaLnBrk="0" fontAlgn="base" hangingPunct="0">
              <a:spcBef>
                <a:spcPct val="0"/>
              </a:spcBef>
              <a:spcAft>
                <a:spcPct val="0"/>
              </a:spcAft>
              <a:buClrTx/>
              <a:buSzTx/>
              <a:buNone/>
            </a:pPr>
            <a:r>
              <a:rPr lang="ru-RU" sz="2400" b="1" dirty="0">
                <a:solidFill>
                  <a:srgbClr val="0070C0"/>
                </a:solidFill>
                <a:latin typeface="Comic Sans MS" panose="030F0702030302020204" pitchFamily="66" charset="0"/>
                <a:ea typeface="Calibri" pitchFamily="34" charset="0"/>
                <a:cs typeface="Times New Roman" pitchFamily="18" charset="0"/>
              </a:rPr>
              <a:t>Указательный</a:t>
            </a:r>
            <a:r>
              <a:rPr lang="ru-RU" sz="2400" b="1" dirty="0">
                <a:solidFill>
                  <a:prstClr val="black"/>
                </a:solidFill>
                <a:latin typeface="Times New Roman" pitchFamily="18" charset="0"/>
                <a:ea typeface="Calibri" pitchFamily="34" charset="0"/>
                <a:cs typeface="Times New Roman" pitchFamily="18" charset="0"/>
              </a:rPr>
              <a:t> </a:t>
            </a:r>
            <a:r>
              <a:rPr lang="ru-RU" sz="2400" b="1" dirty="0">
                <a:solidFill>
                  <a:prstClr val="black"/>
                </a:solidFill>
                <a:latin typeface="Calibri"/>
                <a:ea typeface="Calibri" pitchFamily="34" charset="0"/>
                <a:cs typeface="Times New Roman" pitchFamily="18" charset="0"/>
              </a:rPr>
              <a:t>–</a:t>
            </a:r>
            <a:r>
              <a:rPr lang="ru-RU" sz="2400" b="1" dirty="0">
                <a:solidFill>
                  <a:prstClr val="black"/>
                </a:solidFill>
                <a:latin typeface="Times New Roman" pitchFamily="18" charset="0"/>
                <a:ea typeface="Calibri" pitchFamily="34" charset="0"/>
                <a:cs typeface="Times New Roman" pitchFamily="18" charset="0"/>
              </a:rPr>
              <a:t> я получил конкретные рекомендации</a:t>
            </a:r>
            <a:r>
              <a:rPr lang="ru-RU" sz="2400" b="1" dirty="0">
                <a:solidFill>
                  <a:prstClr val="black"/>
                </a:solidFill>
                <a:latin typeface="Calibri"/>
                <a:ea typeface="Calibri" pitchFamily="34" charset="0"/>
                <a:cs typeface="Times New Roman" pitchFamily="18" charset="0"/>
              </a:rPr>
              <a:t>…</a:t>
            </a:r>
            <a:endParaRPr lang="ru-RU" sz="2400" b="1" dirty="0">
              <a:solidFill>
                <a:prstClr val="black"/>
              </a:solidFill>
              <a:latin typeface="Arial" pitchFamily="34" charset="0"/>
              <a:cs typeface="Arial" pitchFamily="34" charset="0"/>
            </a:endParaRPr>
          </a:p>
          <a:p>
            <a:pPr marL="0" lvl="0" indent="0" algn="ctr" eaLnBrk="0" fontAlgn="base" hangingPunct="0">
              <a:spcBef>
                <a:spcPct val="0"/>
              </a:spcBef>
              <a:spcAft>
                <a:spcPct val="0"/>
              </a:spcAft>
              <a:buClrTx/>
              <a:buSzTx/>
              <a:buNone/>
            </a:pPr>
            <a:r>
              <a:rPr lang="ru-RU" sz="2400" b="1" dirty="0">
                <a:solidFill>
                  <a:srgbClr val="0070C0"/>
                </a:solidFill>
                <a:latin typeface="Comic Sans MS" panose="030F0702030302020204" pitchFamily="66" charset="0"/>
                <a:ea typeface="Calibri" pitchFamily="34" charset="0"/>
                <a:cs typeface="Times New Roman" pitchFamily="18" charset="0"/>
              </a:rPr>
              <a:t>Средний</a:t>
            </a:r>
            <a:r>
              <a:rPr lang="ru-RU" sz="2400" b="1" dirty="0">
                <a:solidFill>
                  <a:prstClr val="black"/>
                </a:solidFill>
                <a:latin typeface="Times New Roman" pitchFamily="18" charset="0"/>
                <a:ea typeface="Calibri" pitchFamily="34" charset="0"/>
                <a:cs typeface="Times New Roman" pitchFamily="18" charset="0"/>
              </a:rPr>
              <a:t> </a:t>
            </a:r>
            <a:r>
              <a:rPr lang="ru-RU" sz="2400" b="1" dirty="0">
                <a:solidFill>
                  <a:prstClr val="black"/>
                </a:solidFill>
                <a:latin typeface="Calibri"/>
                <a:ea typeface="Calibri" pitchFamily="34" charset="0"/>
                <a:cs typeface="Times New Roman" pitchFamily="18" charset="0"/>
              </a:rPr>
              <a:t>–</a:t>
            </a:r>
            <a:r>
              <a:rPr lang="ru-RU" sz="2400" b="1" dirty="0">
                <a:solidFill>
                  <a:prstClr val="black"/>
                </a:solidFill>
                <a:latin typeface="Times New Roman" pitchFamily="18" charset="0"/>
                <a:ea typeface="Calibri" pitchFamily="34" charset="0"/>
                <a:cs typeface="Times New Roman" pitchFamily="18" charset="0"/>
              </a:rPr>
              <a:t> мне было трудно (не понравилось) </a:t>
            </a:r>
            <a:r>
              <a:rPr lang="ru-RU" sz="2400" b="1" dirty="0">
                <a:solidFill>
                  <a:prstClr val="black"/>
                </a:solidFill>
                <a:latin typeface="Calibri"/>
                <a:ea typeface="Calibri" pitchFamily="34" charset="0"/>
                <a:cs typeface="Times New Roman" pitchFamily="18" charset="0"/>
              </a:rPr>
              <a:t>…</a:t>
            </a:r>
            <a:endParaRPr lang="ru-RU" sz="2400" b="1" dirty="0">
              <a:solidFill>
                <a:prstClr val="black"/>
              </a:solidFill>
              <a:latin typeface="Arial" pitchFamily="34" charset="0"/>
              <a:cs typeface="Arial" pitchFamily="34" charset="0"/>
            </a:endParaRPr>
          </a:p>
          <a:p>
            <a:pPr marL="0" lvl="0" indent="0" algn="ctr" eaLnBrk="0" fontAlgn="base" hangingPunct="0">
              <a:spcBef>
                <a:spcPct val="0"/>
              </a:spcBef>
              <a:spcAft>
                <a:spcPct val="0"/>
              </a:spcAft>
              <a:buClrTx/>
              <a:buSzTx/>
              <a:buNone/>
            </a:pPr>
            <a:r>
              <a:rPr lang="ru-RU" sz="2400" b="1" dirty="0">
                <a:solidFill>
                  <a:srgbClr val="0070C0"/>
                </a:solidFill>
                <a:latin typeface="Comic Sans MS" panose="030F0702030302020204" pitchFamily="66" charset="0"/>
                <a:ea typeface="Calibri" pitchFamily="34" charset="0"/>
                <a:cs typeface="Times New Roman" pitchFamily="18" charset="0"/>
              </a:rPr>
              <a:t>Безымянный</a:t>
            </a:r>
            <a:r>
              <a:rPr lang="ru-RU" sz="2400" b="1" dirty="0">
                <a:solidFill>
                  <a:prstClr val="black"/>
                </a:solidFill>
                <a:latin typeface="Times New Roman" pitchFamily="18" charset="0"/>
                <a:ea typeface="Calibri" pitchFamily="34" charset="0"/>
                <a:cs typeface="Times New Roman" pitchFamily="18" charset="0"/>
              </a:rPr>
              <a:t> </a:t>
            </a:r>
            <a:r>
              <a:rPr lang="ru-RU" sz="2400" b="1" dirty="0">
                <a:solidFill>
                  <a:prstClr val="black"/>
                </a:solidFill>
                <a:latin typeface="Calibri"/>
                <a:ea typeface="Calibri" pitchFamily="34" charset="0"/>
                <a:cs typeface="Times New Roman" pitchFamily="18" charset="0"/>
              </a:rPr>
              <a:t>–</a:t>
            </a:r>
            <a:r>
              <a:rPr lang="ru-RU" sz="2400" b="1" dirty="0">
                <a:solidFill>
                  <a:prstClr val="black"/>
                </a:solidFill>
                <a:latin typeface="Times New Roman" pitchFamily="18" charset="0"/>
                <a:ea typeface="Calibri" pitchFamily="34" charset="0"/>
                <a:cs typeface="Times New Roman" pitchFamily="18" charset="0"/>
              </a:rPr>
              <a:t> моя оценка психологической атмосфере </a:t>
            </a:r>
            <a:r>
              <a:rPr lang="ru-RU" sz="2400" b="1" dirty="0">
                <a:solidFill>
                  <a:prstClr val="black"/>
                </a:solidFill>
                <a:latin typeface="Calibri"/>
                <a:ea typeface="Calibri" pitchFamily="34" charset="0"/>
                <a:cs typeface="Times New Roman" pitchFamily="18" charset="0"/>
              </a:rPr>
              <a:t>…</a:t>
            </a:r>
            <a:endParaRPr lang="ru-RU" sz="2400" b="1" dirty="0">
              <a:solidFill>
                <a:prstClr val="black"/>
              </a:solidFill>
              <a:latin typeface="Arial" pitchFamily="34" charset="0"/>
              <a:cs typeface="Arial" pitchFamily="34" charset="0"/>
            </a:endParaRPr>
          </a:p>
          <a:p>
            <a:pPr marL="0" lvl="0" indent="0" algn="ctr" eaLnBrk="0" fontAlgn="base" hangingPunct="0">
              <a:spcBef>
                <a:spcPct val="0"/>
              </a:spcBef>
              <a:spcAft>
                <a:spcPct val="0"/>
              </a:spcAft>
              <a:buClrTx/>
              <a:buSzTx/>
              <a:buNone/>
            </a:pPr>
            <a:r>
              <a:rPr lang="ru-RU" sz="2400" b="1" dirty="0">
                <a:solidFill>
                  <a:srgbClr val="0070C0"/>
                </a:solidFill>
                <a:latin typeface="Comic Sans MS" panose="030F0702030302020204" pitchFamily="66" charset="0"/>
                <a:ea typeface="Calibri" pitchFamily="34" charset="0"/>
                <a:cs typeface="Times New Roman" pitchFamily="18" charset="0"/>
              </a:rPr>
              <a:t>Мизинец</a:t>
            </a:r>
            <a:r>
              <a:rPr lang="ru-RU" sz="2400" b="1" dirty="0">
                <a:solidFill>
                  <a:prstClr val="black"/>
                </a:solidFill>
                <a:latin typeface="Times New Roman" pitchFamily="18" charset="0"/>
                <a:ea typeface="Calibri" pitchFamily="34" charset="0"/>
                <a:cs typeface="Times New Roman" pitchFamily="18" charset="0"/>
              </a:rPr>
              <a:t> </a:t>
            </a:r>
            <a:r>
              <a:rPr lang="ru-RU" sz="2400" b="1" dirty="0">
                <a:solidFill>
                  <a:prstClr val="black"/>
                </a:solidFill>
                <a:latin typeface="Calibri"/>
                <a:ea typeface="Calibri" pitchFamily="34" charset="0"/>
                <a:cs typeface="Times New Roman" pitchFamily="18" charset="0"/>
              </a:rPr>
              <a:t>–</a:t>
            </a:r>
            <a:r>
              <a:rPr lang="ru-RU" sz="2400" b="1" dirty="0">
                <a:solidFill>
                  <a:prstClr val="black"/>
                </a:solidFill>
                <a:latin typeface="Times New Roman" pitchFamily="18" charset="0"/>
                <a:ea typeface="Calibri" pitchFamily="34" charset="0"/>
                <a:cs typeface="Times New Roman" pitchFamily="18" charset="0"/>
              </a:rPr>
              <a:t> для меня было недостаточно </a:t>
            </a:r>
            <a:r>
              <a:rPr lang="ru-RU" sz="2400" b="1" dirty="0">
                <a:solidFill>
                  <a:prstClr val="black"/>
                </a:solidFill>
                <a:latin typeface="Calibri"/>
                <a:ea typeface="Calibri" pitchFamily="34" charset="0"/>
                <a:cs typeface="Times New Roman" pitchFamily="18" charset="0"/>
              </a:rPr>
              <a:t>…</a:t>
            </a:r>
            <a:endParaRPr lang="ru-RU" sz="2400" b="1" dirty="0">
              <a:solidFill>
                <a:prstClr val="black"/>
              </a:solidFill>
              <a:latin typeface="Arial" pitchFamily="34" charset="0"/>
              <a:cs typeface="Arial" pitchFamily="34" charset="0"/>
            </a:endParaRPr>
          </a:p>
          <a:p>
            <a:endParaRPr lang="ru-RU" dirty="0"/>
          </a:p>
        </p:txBody>
      </p:sp>
      <p:sp>
        <p:nvSpPr>
          <p:cNvPr id="5" name="TextBox 4"/>
          <p:cNvSpPr txBox="1"/>
          <p:nvPr/>
        </p:nvSpPr>
        <p:spPr>
          <a:xfrm>
            <a:off x="971600" y="188640"/>
            <a:ext cx="7128792" cy="1077218"/>
          </a:xfrm>
          <a:prstGeom prst="rect">
            <a:avLst/>
          </a:prstGeo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ru-RU" sz="3200" b="1" dirty="0" smtClean="0">
                <a:solidFill>
                  <a:srgbClr val="C00000"/>
                </a:solidFill>
                <a:latin typeface="Times New Roman" pitchFamily="18" charset="0"/>
                <a:cs typeface="Times New Roman" pitchFamily="18" charset="0"/>
              </a:rPr>
              <a:t>    </a:t>
            </a:r>
            <a:r>
              <a:rPr lang="ru-RU" sz="3200" b="1" dirty="0" smtClean="0">
                <a:solidFill>
                  <a:srgbClr val="0070C0"/>
                </a:solidFill>
                <a:latin typeface="Comic Sans MS" panose="030F0702030302020204" pitchFamily="66" charset="0"/>
                <a:cs typeface="Times New Roman" pitchFamily="18" charset="0"/>
              </a:rPr>
              <a:t>Р Е Ф Л Е К С И </a:t>
            </a:r>
            <a:r>
              <a:rPr lang="ru-RU" sz="3200" b="1" dirty="0" smtClean="0">
                <a:solidFill>
                  <a:srgbClr val="0070C0"/>
                </a:solidFill>
                <a:latin typeface="Comic Sans MS" panose="030F0702030302020204" pitchFamily="66" charset="0"/>
                <a:cs typeface="Times New Roman" pitchFamily="18" charset="0"/>
              </a:rPr>
              <a:t>Я</a:t>
            </a:r>
          </a:p>
          <a:p>
            <a:pPr algn="ctr"/>
            <a:endParaRPr lang="ru-RU" sz="3200" b="1" dirty="0">
              <a:solidFill>
                <a:srgbClr val="0070C0"/>
              </a:solidFill>
              <a:latin typeface="Comic Sans MS" panose="030F0702030302020204" pitchFamily="66" charset="0"/>
              <a:cs typeface="Times New Roman" pitchFamily="18" charset="0"/>
            </a:endParaRPr>
          </a:p>
        </p:txBody>
      </p:sp>
    </p:spTree>
    <p:extLst>
      <p:ext uri="{BB962C8B-B14F-4D97-AF65-F5344CB8AC3E}">
        <p14:creationId xmlns:p14="http://schemas.microsoft.com/office/powerpoint/2010/main" val="34529999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60648"/>
            <a:ext cx="8686800" cy="838200"/>
          </a:xfr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pPr marL="342900" lvl="0" indent="-342900" algn="ctr">
              <a:spcBef>
                <a:spcPct val="20000"/>
              </a:spcBef>
            </a:pPr>
            <a:r>
              <a:rPr lang="ru-RU" b="1" cap="none" dirty="0" smtClean="0">
                <a:solidFill>
                  <a:srgbClr val="0070C0"/>
                </a:solidFill>
                <a:effectLst/>
                <a:latin typeface="Comic Sans MS" panose="030F0702030302020204" pitchFamily="66" charset="0"/>
                <a:ea typeface="+mn-ea"/>
                <a:cs typeface="+mn-cs"/>
              </a:rPr>
              <a:t/>
            </a:r>
            <a:br>
              <a:rPr lang="ru-RU" b="1" cap="none" dirty="0" smtClean="0">
                <a:solidFill>
                  <a:srgbClr val="0070C0"/>
                </a:solidFill>
                <a:effectLst/>
                <a:latin typeface="Comic Sans MS" panose="030F0702030302020204" pitchFamily="66" charset="0"/>
                <a:ea typeface="+mn-ea"/>
                <a:cs typeface="+mn-cs"/>
              </a:rPr>
            </a:br>
            <a:r>
              <a:rPr lang="ru-RU" b="1" cap="none" dirty="0" smtClean="0">
                <a:solidFill>
                  <a:srgbClr val="0070C0"/>
                </a:solidFill>
                <a:effectLst/>
                <a:latin typeface="Comic Sans MS" panose="030F0702030302020204" pitchFamily="66" charset="0"/>
                <a:ea typeface="+mn-ea"/>
                <a:cs typeface="+mn-cs"/>
              </a:rPr>
              <a:t>Рефлексия </a:t>
            </a:r>
            <a:r>
              <a:rPr lang="ru-RU" b="1" cap="none" dirty="0">
                <a:solidFill>
                  <a:srgbClr val="0070C0"/>
                </a:solidFill>
                <a:effectLst/>
                <a:latin typeface="Comic Sans MS" panose="030F0702030302020204" pitchFamily="66" charset="0"/>
                <a:ea typeface="+mn-ea"/>
                <a:cs typeface="+mn-cs"/>
              </a:rPr>
              <a:t>содержания материала</a:t>
            </a:r>
            <a:r>
              <a:rPr lang="ru-RU" sz="3000" b="1" cap="none" dirty="0">
                <a:solidFill>
                  <a:srgbClr val="000000"/>
                </a:solidFill>
                <a:effectLst/>
                <a:latin typeface="Cuprum"/>
                <a:ea typeface="+mn-ea"/>
                <a:cs typeface="+mn-cs"/>
              </a:rPr>
              <a:t/>
            </a:r>
            <a:br>
              <a:rPr lang="ru-RU" sz="3000" b="1" cap="none" dirty="0">
                <a:solidFill>
                  <a:srgbClr val="000000"/>
                </a:solidFill>
                <a:effectLst/>
                <a:latin typeface="Cuprum"/>
                <a:ea typeface="+mn-ea"/>
                <a:cs typeface="+mn-cs"/>
              </a:rPr>
            </a:br>
            <a:endParaRPr lang="ru-RU" dirty="0"/>
          </a:p>
        </p:txBody>
      </p:sp>
      <p:sp>
        <p:nvSpPr>
          <p:cNvPr id="3" name="Объект 2"/>
          <p:cNvSpPr>
            <a:spLocks noGrp="1"/>
          </p:cNvSpPr>
          <p:nvPr>
            <p:ph idx="1"/>
          </p:nvPr>
        </p:nvSpPr>
        <p:spPr/>
        <p:txBody>
          <a:bodyPr>
            <a:normAutofit/>
          </a:bodyPr>
          <a:lstStyle/>
          <a:p>
            <a:pPr algn="just">
              <a:buClr>
                <a:srgbClr val="002060"/>
              </a:buClr>
              <a:buFont typeface="Courier New" panose="02070309020205020404" pitchFamily="49" charset="0"/>
              <a:buChar char="o"/>
            </a:pPr>
            <a:r>
              <a:rPr lang="ru-RU" sz="2800" dirty="0" smtClean="0">
                <a:solidFill>
                  <a:srgbClr val="002060"/>
                </a:solidFill>
                <a:latin typeface="Comic Sans MS" panose="030F0702030302020204" pitchFamily="66" charset="0"/>
              </a:rPr>
              <a:t>сегодня </a:t>
            </a:r>
            <a:r>
              <a:rPr lang="ru-RU" sz="2800" dirty="0">
                <a:solidFill>
                  <a:srgbClr val="002060"/>
                </a:solidFill>
                <a:latin typeface="Comic Sans MS" panose="030F0702030302020204" pitchFamily="66" charset="0"/>
              </a:rPr>
              <a:t>я узнал...</a:t>
            </a:r>
          </a:p>
          <a:p>
            <a:pPr algn="just">
              <a:buClr>
                <a:srgbClr val="002060"/>
              </a:buClr>
              <a:buFont typeface="Courier New" panose="02070309020205020404" pitchFamily="49" charset="0"/>
              <a:buChar char="o"/>
            </a:pPr>
            <a:r>
              <a:rPr lang="ru-RU" sz="2800" dirty="0">
                <a:solidFill>
                  <a:srgbClr val="002060"/>
                </a:solidFill>
                <a:latin typeface="Comic Sans MS" panose="030F0702030302020204" pitchFamily="66" charset="0"/>
              </a:rPr>
              <a:t>было трудно…</a:t>
            </a:r>
          </a:p>
          <a:p>
            <a:pPr algn="just">
              <a:buClr>
                <a:srgbClr val="002060"/>
              </a:buClr>
              <a:buFont typeface="Courier New" panose="02070309020205020404" pitchFamily="49" charset="0"/>
              <a:buChar char="o"/>
            </a:pPr>
            <a:r>
              <a:rPr lang="ru-RU" sz="2800" dirty="0">
                <a:solidFill>
                  <a:srgbClr val="002060"/>
                </a:solidFill>
                <a:latin typeface="Comic Sans MS" panose="030F0702030302020204" pitchFamily="66" charset="0"/>
              </a:rPr>
              <a:t>я понял, что…</a:t>
            </a:r>
          </a:p>
          <a:p>
            <a:pPr algn="just">
              <a:buClr>
                <a:srgbClr val="002060"/>
              </a:buClr>
              <a:buFont typeface="Courier New" panose="02070309020205020404" pitchFamily="49" charset="0"/>
              <a:buChar char="o"/>
            </a:pPr>
            <a:r>
              <a:rPr lang="ru-RU" sz="2800" dirty="0">
                <a:solidFill>
                  <a:srgbClr val="002060"/>
                </a:solidFill>
                <a:latin typeface="Comic Sans MS" panose="030F0702030302020204" pitchFamily="66" charset="0"/>
              </a:rPr>
              <a:t>я научился…</a:t>
            </a:r>
          </a:p>
          <a:p>
            <a:pPr algn="just">
              <a:buClr>
                <a:srgbClr val="002060"/>
              </a:buClr>
              <a:buFont typeface="Courier New" panose="02070309020205020404" pitchFamily="49" charset="0"/>
              <a:buChar char="o"/>
            </a:pPr>
            <a:r>
              <a:rPr lang="ru-RU" sz="2800" dirty="0">
                <a:solidFill>
                  <a:srgbClr val="002060"/>
                </a:solidFill>
                <a:latin typeface="Comic Sans MS" panose="030F0702030302020204" pitchFamily="66" charset="0"/>
              </a:rPr>
              <a:t>я смог…</a:t>
            </a:r>
          </a:p>
          <a:p>
            <a:pPr algn="just">
              <a:buClr>
                <a:srgbClr val="002060"/>
              </a:buClr>
              <a:buFont typeface="Courier New" panose="02070309020205020404" pitchFamily="49" charset="0"/>
              <a:buChar char="o"/>
            </a:pPr>
            <a:r>
              <a:rPr lang="ru-RU" sz="2800" dirty="0">
                <a:solidFill>
                  <a:srgbClr val="002060"/>
                </a:solidFill>
                <a:latin typeface="Comic Sans MS" panose="030F0702030302020204" pitchFamily="66" charset="0"/>
              </a:rPr>
              <a:t>было интересно узнать, что…</a:t>
            </a:r>
          </a:p>
          <a:p>
            <a:pPr algn="just">
              <a:buClr>
                <a:srgbClr val="002060"/>
              </a:buClr>
              <a:buFont typeface="Courier New" panose="02070309020205020404" pitchFamily="49" charset="0"/>
              <a:buChar char="o"/>
            </a:pPr>
            <a:r>
              <a:rPr lang="ru-RU" sz="2800" dirty="0">
                <a:solidFill>
                  <a:srgbClr val="002060"/>
                </a:solidFill>
                <a:latin typeface="Comic Sans MS" panose="030F0702030302020204" pitchFamily="66" charset="0"/>
              </a:rPr>
              <a:t>меня удивило…</a:t>
            </a:r>
          </a:p>
          <a:p>
            <a:pPr algn="just">
              <a:buClr>
                <a:srgbClr val="002060"/>
              </a:buClr>
              <a:buFont typeface="Courier New" panose="02070309020205020404" pitchFamily="49" charset="0"/>
              <a:buChar char="o"/>
            </a:pPr>
            <a:r>
              <a:rPr lang="ru-RU" sz="2800" dirty="0">
                <a:solidFill>
                  <a:srgbClr val="002060"/>
                </a:solidFill>
                <a:latin typeface="Comic Sans MS" panose="030F0702030302020204" pitchFamily="66" charset="0"/>
              </a:rPr>
              <a:t>мне захотелось… и т.д.</a:t>
            </a:r>
          </a:p>
          <a:p>
            <a:endParaRPr lang="ru-RU" dirty="0"/>
          </a:p>
        </p:txBody>
      </p:sp>
    </p:spTree>
    <p:extLst>
      <p:ext uri="{BB962C8B-B14F-4D97-AF65-F5344CB8AC3E}">
        <p14:creationId xmlns:p14="http://schemas.microsoft.com/office/powerpoint/2010/main" val="4187323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200" b="1" dirty="0" smtClean="0">
                <a:solidFill>
                  <a:srgbClr val="0070C0"/>
                </a:solidFill>
                <a:latin typeface="Comic Sans MS" panose="030F0702030302020204" pitchFamily="66" charset="0"/>
              </a:rPr>
              <a:t>Спасибо за внимание !</a:t>
            </a:r>
            <a:endParaRPr lang="ru-RU" sz="3200" b="1"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16658876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1988840"/>
            <a:ext cx="8686800" cy="4091285"/>
          </a:xfrm>
          <a:blipFill>
            <a:blip r:embed="rId2"/>
            <a:tile tx="0" ty="0" sx="100000" sy="100000" flip="none" algn="tl"/>
          </a:blipFill>
          <a:ln>
            <a:noFill/>
          </a:ln>
          <a:effectLst>
            <a:glow rad="228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marL="0" indent="0" algn="ctr">
              <a:buNone/>
            </a:pPr>
            <a:endParaRPr lang="ru-RU" sz="1400" b="1" dirty="0" smtClean="0">
              <a:solidFill>
                <a:srgbClr val="0070C0"/>
              </a:solidFill>
              <a:latin typeface="Comic Sans MS" panose="030F0702030302020204" pitchFamily="66" charset="0"/>
            </a:endParaRPr>
          </a:p>
          <a:p>
            <a:pPr marL="0" indent="0" algn="ctr">
              <a:buNone/>
            </a:pPr>
            <a:endParaRPr lang="ru-RU" sz="1400" b="1" dirty="0">
              <a:solidFill>
                <a:srgbClr val="0070C0"/>
              </a:solidFill>
              <a:latin typeface="Comic Sans MS" panose="030F0702030302020204" pitchFamily="66" charset="0"/>
            </a:endParaRPr>
          </a:p>
          <a:p>
            <a:pPr marL="0" indent="0" algn="ctr">
              <a:buNone/>
            </a:pPr>
            <a:endParaRPr lang="ru-RU" sz="1400" b="1" dirty="0" smtClean="0">
              <a:solidFill>
                <a:srgbClr val="0070C0"/>
              </a:solidFill>
              <a:latin typeface="Comic Sans MS" panose="030F0702030302020204" pitchFamily="66" charset="0"/>
            </a:endParaRPr>
          </a:p>
          <a:p>
            <a:pPr marL="0" indent="0" algn="ctr">
              <a:buNone/>
            </a:pPr>
            <a:endParaRPr lang="ru-RU" sz="1400" b="1" dirty="0">
              <a:solidFill>
                <a:srgbClr val="0070C0"/>
              </a:solidFill>
              <a:latin typeface="Comic Sans MS" panose="030F0702030302020204" pitchFamily="66" charset="0"/>
            </a:endParaRPr>
          </a:p>
          <a:p>
            <a:pPr marL="0" indent="0" algn="ctr">
              <a:buNone/>
            </a:pPr>
            <a:endParaRPr lang="ru-RU" sz="1400" b="1" dirty="0" smtClean="0">
              <a:solidFill>
                <a:srgbClr val="0070C0"/>
              </a:solidFill>
              <a:latin typeface="Comic Sans MS" panose="030F0702030302020204" pitchFamily="66" charset="0"/>
            </a:endParaRPr>
          </a:p>
          <a:p>
            <a:pPr marL="0" indent="0" algn="ctr">
              <a:buNone/>
            </a:pPr>
            <a:r>
              <a:rPr lang="en-US" sz="1400" b="1" dirty="0" smtClean="0">
                <a:solidFill>
                  <a:srgbClr val="0070C0"/>
                </a:solidFill>
                <a:latin typeface="Comic Sans MS" panose="030F0702030302020204" pitchFamily="66" charset="0"/>
              </a:rPr>
              <a:t>http</a:t>
            </a:r>
            <a:r>
              <a:rPr lang="en-US" sz="1400" b="1" dirty="0">
                <a:solidFill>
                  <a:srgbClr val="0070C0"/>
                </a:solidFill>
                <a:latin typeface="Comic Sans MS" panose="030F0702030302020204" pitchFamily="66" charset="0"/>
              </a:rPr>
              <a:t>://pedacademy1.jimdo.com/</a:t>
            </a:r>
            <a:endParaRPr lang="ru-RU" sz="1400" b="1"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3371159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ru-RU" sz="3200" b="1" dirty="0" smtClean="0">
                <a:solidFill>
                  <a:srgbClr val="0070C0"/>
                </a:solidFill>
                <a:latin typeface="Comic Sans MS" panose="030F0702030302020204" pitchFamily="66" charset="0"/>
              </a:rPr>
              <a:t>Мастер- класс</a:t>
            </a:r>
            <a:endParaRPr lang="ru-RU" sz="3200" b="1" dirty="0">
              <a:solidFill>
                <a:srgbClr val="0070C0"/>
              </a:solidFill>
              <a:latin typeface="Comic Sans MS" panose="030F0702030302020204" pitchFamily="66" charset="0"/>
            </a:endParaRPr>
          </a:p>
        </p:txBody>
      </p:sp>
      <p:sp>
        <p:nvSpPr>
          <p:cNvPr id="3" name="Объект 2"/>
          <p:cNvSpPr>
            <a:spLocks noGrp="1"/>
          </p:cNvSpPr>
          <p:nvPr>
            <p:ph idx="1"/>
          </p:nvPr>
        </p:nvSpPr>
        <p:spPr>
          <a:ln>
            <a:noFill/>
          </a:ln>
        </p:spPr>
        <p:txBody>
          <a:bodyPr>
            <a:normAutofit/>
          </a:bodyPr>
          <a:lstStyle/>
          <a:p>
            <a:pPr marL="0" indent="0" algn="ctr">
              <a:lnSpc>
                <a:spcPct val="150000"/>
              </a:lnSpc>
              <a:buNone/>
            </a:pPr>
            <a:endParaRPr lang="ru-RU" b="1" dirty="0" smtClean="0">
              <a:solidFill>
                <a:srgbClr val="00B0F0"/>
              </a:solidFill>
              <a:latin typeface="Comic Sans MS" panose="030F0702030302020204" pitchFamily="66" charset="0"/>
            </a:endParaRPr>
          </a:p>
          <a:p>
            <a:pPr marL="0" indent="0" algn="ctr">
              <a:lnSpc>
                <a:spcPct val="150000"/>
              </a:lnSpc>
              <a:buNone/>
            </a:pPr>
            <a:r>
              <a:rPr lang="ru-RU" b="1" dirty="0" smtClean="0">
                <a:solidFill>
                  <a:srgbClr val="00B0F0"/>
                </a:solidFill>
                <a:latin typeface="Comic Sans MS" panose="030F0702030302020204" pitchFamily="66" charset="0"/>
              </a:rPr>
              <a:t>Тема :</a:t>
            </a:r>
            <a:endParaRPr lang="ru-RU" b="1" dirty="0" smtClean="0">
              <a:solidFill>
                <a:srgbClr val="00B0F0"/>
              </a:solidFill>
              <a:latin typeface="Comic Sans MS" panose="030F0702030302020204" pitchFamily="66" charset="0"/>
            </a:endParaRPr>
          </a:p>
          <a:p>
            <a:pPr marL="0" indent="0" algn="ctr">
              <a:lnSpc>
                <a:spcPct val="150000"/>
              </a:lnSpc>
              <a:buNone/>
            </a:pPr>
            <a:r>
              <a:rPr lang="ru-RU" b="1" dirty="0" smtClean="0">
                <a:solidFill>
                  <a:srgbClr val="00B0F0"/>
                </a:solidFill>
                <a:latin typeface="Comic Sans MS" panose="030F0702030302020204" pitchFamily="66" charset="0"/>
              </a:rPr>
              <a:t>«</a:t>
            </a:r>
            <a:r>
              <a:rPr lang="ru-RU" b="1" dirty="0" smtClean="0">
                <a:solidFill>
                  <a:srgbClr val="00B0F0"/>
                </a:solidFill>
                <a:latin typeface="Comic Sans MS" panose="030F0702030302020204" pitchFamily="66" charset="0"/>
              </a:rPr>
              <a:t>Работа над проектом как один из способов организации учебных действий»</a:t>
            </a:r>
            <a:endParaRPr lang="ru-RU" b="1" dirty="0">
              <a:solidFill>
                <a:srgbClr val="00B0F0"/>
              </a:solidFill>
              <a:latin typeface="Comic Sans MS" panose="030F0702030302020204" pitchFamily="66" charset="0"/>
            </a:endParaRPr>
          </a:p>
        </p:txBody>
      </p:sp>
    </p:spTree>
    <p:extLst>
      <p:ext uri="{BB962C8B-B14F-4D97-AF65-F5344CB8AC3E}">
        <p14:creationId xmlns:p14="http://schemas.microsoft.com/office/powerpoint/2010/main" val="1581158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556792"/>
            <a:ext cx="8659688" cy="4464496"/>
          </a:xfrm>
        </p:spPr>
        <p:txBody>
          <a:bodyPr>
            <a:normAutofit lnSpcReduction="10000"/>
          </a:bodyPr>
          <a:lstStyle/>
          <a:p>
            <a:pPr indent="0" algn="ctr">
              <a:spcAft>
                <a:spcPts val="0"/>
              </a:spcAft>
              <a:buNone/>
            </a:pPr>
            <a:endParaRPr lang="ru-RU" sz="3600" b="1" dirty="0">
              <a:solidFill>
                <a:srgbClr val="0070C0"/>
              </a:solidFill>
              <a:latin typeface="Comic Sans MS" panose="030F0702030302020204" pitchFamily="66" charset="0"/>
              <a:ea typeface="Times New Roman"/>
            </a:endParaRPr>
          </a:p>
          <a:p>
            <a:pPr indent="0" algn="ctr">
              <a:spcAft>
                <a:spcPts val="0"/>
              </a:spcAft>
              <a:buNone/>
            </a:pPr>
            <a:r>
              <a:rPr lang="ru-RU" sz="2400" dirty="0" smtClean="0">
                <a:solidFill>
                  <a:srgbClr val="002060"/>
                </a:solidFill>
                <a:latin typeface="Comic Sans MS" panose="030F0702030302020204" pitchFamily="66" charset="0"/>
                <a:ea typeface="Times New Roman"/>
              </a:rPr>
              <a:t>Российское образование развивается.</a:t>
            </a:r>
          </a:p>
          <a:p>
            <a:pPr indent="0" algn="just">
              <a:spcAft>
                <a:spcPts val="0"/>
              </a:spcAft>
              <a:buNone/>
            </a:pPr>
            <a:r>
              <a:rPr lang="ru-RU" sz="2400" dirty="0" smtClean="0">
                <a:solidFill>
                  <a:srgbClr val="002060"/>
                </a:solidFill>
                <a:latin typeface="Comic Sans MS" panose="030F0702030302020204" pitchFamily="66" charset="0"/>
                <a:ea typeface="Times New Roman"/>
              </a:rPr>
              <a:t>«</a:t>
            </a:r>
            <a:r>
              <a:rPr lang="ru-RU" sz="2400" dirty="0">
                <a:solidFill>
                  <a:srgbClr val="002060"/>
                </a:solidFill>
                <a:latin typeface="Comic Sans MS" panose="030F0702030302020204" pitchFamily="66" charset="0"/>
                <a:ea typeface="Times New Roman"/>
              </a:rPr>
              <a:t>Мы должны научиться корректировать само содержание и методы обучения… необходимо формировать такую структуру, которая действует на </a:t>
            </a:r>
            <a:r>
              <a:rPr lang="ru-RU" sz="2400" u="sng" dirty="0">
                <a:solidFill>
                  <a:srgbClr val="002060"/>
                </a:solidFill>
                <a:latin typeface="Comic Sans MS" panose="030F0702030302020204" pitchFamily="66" charset="0"/>
                <a:ea typeface="Times New Roman"/>
              </a:rPr>
              <a:t>проектных </a:t>
            </a:r>
            <a:r>
              <a:rPr lang="ru-RU" sz="2400" dirty="0">
                <a:solidFill>
                  <a:srgbClr val="002060"/>
                </a:solidFill>
                <a:latin typeface="Comic Sans MS" panose="030F0702030302020204" pitchFamily="66" charset="0"/>
                <a:ea typeface="Times New Roman"/>
              </a:rPr>
              <a:t>и сетевых принципах. Ее задачей должна стать координация подготовки образовательных стандартов нового поколения, ориентированных на требования инновационной экономики» </a:t>
            </a:r>
            <a:r>
              <a:rPr lang="ru-RU" sz="2400" dirty="0" smtClean="0">
                <a:solidFill>
                  <a:srgbClr val="002060"/>
                </a:solidFill>
                <a:latin typeface="Comic Sans MS" panose="030F0702030302020204" pitchFamily="66" charset="0"/>
                <a:ea typeface="Times New Roman"/>
              </a:rPr>
              <a:t>.</a:t>
            </a:r>
          </a:p>
          <a:p>
            <a:pPr indent="0" algn="just">
              <a:spcAft>
                <a:spcPts val="0"/>
              </a:spcAft>
              <a:buNone/>
            </a:pPr>
            <a:r>
              <a:rPr lang="ru-RU" sz="2400" dirty="0" smtClean="0">
                <a:solidFill>
                  <a:srgbClr val="002060"/>
                </a:solidFill>
                <a:latin typeface="Comic Sans MS" panose="030F0702030302020204" pitchFamily="66" charset="0"/>
                <a:ea typeface="Times New Roman"/>
              </a:rPr>
              <a:t>( Д. Медведев </a:t>
            </a:r>
            <a:r>
              <a:rPr lang="ru-RU" sz="2400" dirty="0" smtClean="0">
                <a:solidFill>
                  <a:srgbClr val="002060"/>
                </a:solidFill>
                <a:latin typeface="Comic Sans MS" panose="030F0702030302020204" pitchFamily="66" charset="0"/>
                <a:ea typeface="Times New Roman"/>
              </a:rPr>
              <a:t>приоритетный нац. </a:t>
            </a:r>
            <a:r>
              <a:rPr lang="ru-RU" sz="2400" dirty="0">
                <a:solidFill>
                  <a:srgbClr val="002060"/>
                </a:solidFill>
                <a:latin typeface="Comic Sans MS" panose="030F0702030302020204" pitchFamily="66" charset="0"/>
                <a:ea typeface="Times New Roman"/>
              </a:rPr>
              <a:t>п</a:t>
            </a:r>
            <a:r>
              <a:rPr lang="ru-RU" sz="2400" dirty="0" smtClean="0">
                <a:solidFill>
                  <a:srgbClr val="002060"/>
                </a:solidFill>
                <a:latin typeface="Comic Sans MS" panose="030F0702030302020204" pitchFamily="66" charset="0"/>
                <a:ea typeface="Times New Roman"/>
              </a:rPr>
              <a:t>роект «Образование»)</a:t>
            </a:r>
            <a:endParaRPr lang="ru-RU" sz="2400" dirty="0">
              <a:solidFill>
                <a:srgbClr val="002060"/>
              </a:solidFill>
              <a:latin typeface="Comic Sans MS" panose="030F0702030302020204" pitchFamily="66" charset="0"/>
              <a:ea typeface="Times New Roman"/>
            </a:endParaRPr>
          </a:p>
          <a:p>
            <a:pPr marL="0" indent="0">
              <a:buNone/>
            </a:pPr>
            <a:endParaRPr lang="ru-RU" sz="2400" dirty="0">
              <a:solidFill>
                <a:srgbClr val="002060"/>
              </a:solidFill>
            </a:endParaRPr>
          </a:p>
        </p:txBody>
      </p:sp>
      <p:sp>
        <p:nvSpPr>
          <p:cNvPr id="5" name="TextBox 4"/>
          <p:cNvSpPr txBox="1"/>
          <p:nvPr/>
        </p:nvSpPr>
        <p:spPr>
          <a:xfrm>
            <a:off x="2411760" y="620688"/>
            <a:ext cx="4392488" cy="584775"/>
          </a:xfrm>
          <a:prstGeom prst="rect">
            <a:avLst/>
          </a:prstGeo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defPPr>
              <a:defRPr lang="ru-RU"/>
            </a:defPPr>
            <a:lvl1pPr>
              <a:defRPr sz="3200" b="1">
                <a:solidFill>
                  <a:srgbClr val="0070C0"/>
                </a:solidFill>
                <a:latin typeface="Comic Sans MS" panose="030F0702030302020204" pitchFamily="66" charset="0"/>
              </a:defRPr>
            </a:lvl1pPr>
          </a:lstStyle>
          <a:p>
            <a:pPr algn="ctr"/>
            <a:r>
              <a:rPr lang="ru-RU" dirty="0"/>
              <a:t>Актуальность</a:t>
            </a:r>
          </a:p>
        </p:txBody>
      </p:sp>
    </p:spTree>
    <p:extLst>
      <p:ext uri="{BB962C8B-B14F-4D97-AF65-F5344CB8AC3E}">
        <p14:creationId xmlns:p14="http://schemas.microsoft.com/office/powerpoint/2010/main" val="6732558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55776" y="381816"/>
            <a:ext cx="3960440" cy="584775"/>
          </a:xfrm>
          <a:prstGeom prst="rect">
            <a:avLst/>
          </a:prstGeo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ru-RU" sz="3200" b="1" dirty="0" smtClean="0">
                <a:solidFill>
                  <a:srgbClr val="0070C0"/>
                </a:solidFill>
                <a:latin typeface="Comic Sans MS" panose="030F0702030302020204" pitchFamily="66" charset="0"/>
              </a:rPr>
              <a:t>«Проект»- это</a:t>
            </a:r>
            <a:endParaRPr lang="ru-RU" sz="3200" b="1" dirty="0">
              <a:solidFill>
                <a:srgbClr val="0070C0"/>
              </a:solidFill>
              <a:latin typeface="Comic Sans MS" panose="030F0702030302020204" pitchFamily="66" charset="0"/>
            </a:endParaRPr>
          </a:p>
        </p:txBody>
      </p:sp>
      <p:sp>
        <p:nvSpPr>
          <p:cNvPr id="4" name="TextBox 3"/>
          <p:cNvSpPr txBox="1"/>
          <p:nvPr/>
        </p:nvSpPr>
        <p:spPr>
          <a:xfrm>
            <a:off x="1043608" y="1484784"/>
            <a:ext cx="7344816" cy="2246769"/>
          </a:xfrm>
          <a:prstGeom prst="rect">
            <a:avLst/>
          </a:prstGeom>
          <a:noFill/>
        </p:spPr>
        <p:txBody>
          <a:bodyPr wrap="square" rtlCol="0">
            <a:spAutoFit/>
          </a:bodyPr>
          <a:lstStyle/>
          <a:p>
            <a:pPr algn="ctr"/>
            <a:r>
              <a:rPr lang="ru-RU" sz="2800" dirty="0">
                <a:solidFill>
                  <a:srgbClr val="002060"/>
                </a:solidFill>
                <a:latin typeface="Comic Sans MS" panose="030F0702030302020204" pitchFamily="66" charset="0"/>
              </a:rPr>
              <a:t>Понятие «Проект» заимствовано из латинского языка. Буквальный перевод – это «брошенный вперёд». </a:t>
            </a:r>
            <a:br>
              <a:rPr lang="ru-RU" sz="2800" dirty="0">
                <a:solidFill>
                  <a:srgbClr val="002060"/>
                </a:solidFill>
                <a:latin typeface="Comic Sans MS" panose="030F0702030302020204" pitchFamily="66" charset="0"/>
              </a:rPr>
            </a:br>
            <a:r>
              <a:rPr lang="ru-RU" sz="2800" dirty="0">
                <a:solidFill>
                  <a:srgbClr val="002060"/>
                </a:solidFill>
                <a:latin typeface="Comic Sans MS" panose="030F0702030302020204" pitchFamily="66" charset="0"/>
              </a:rPr>
              <a:t>В древнегреческой культуре оно означает «помеху, препятствие, задачу, вопрос».</a:t>
            </a:r>
          </a:p>
        </p:txBody>
      </p:sp>
    </p:spTree>
    <p:extLst>
      <p:ext uri="{BB962C8B-B14F-4D97-AF65-F5344CB8AC3E}">
        <p14:creationId xmlns:p14="http://schemas.microsoft.com/office/powerpoint/2010/main" val="1290647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446712" cy="1152128"/>
          </a:xfr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bodyPr>
          <a:lstStyle/>
          <a:p>
            <a:pPr indent="449580" algn="ctr">
              <a:spcAft>
                <a:spcPts val="0"/>
              </a:spcAft>
            </a:pPr>
            <a:r>
              <a:rPr lang="ru-RU" sz="3200" b="1" dirty="0" smtClean="0">
                <a:solidFill>
                  <a:srgbClr val="0070C0"/>
                </a:solidFill>
                <a:effectLst/>
                <a:latin typeface="Comic Sans MS" panose="030F0702030302020204" pitchFamily="66" charset="0"/>
              </a:rPr>
              <a:t/>
            </a:r>
            <a:br>
              <a:rPr lang="ru-RU" sz="3200" b="1" dirty="0" smtClean="0">
                <a:solidFill>
                  <a:srgbClr val="0070C0"/>
                </a:solidFill>
                <a:effectLst/>
                <a:latin typeface="Comic Sans MS" panose="030F0702030302020204" pitchFamily="66" charset="0"/>
              </a:rPr>
            </a:br>
            <a:r>
              <a:rPr lang="ru-RU" sz="3200" b="1" dirty="0" smtClean="0">
                <a:solidFill>
                  <a:srgbClr val="0070C0"/>
                </a:solidFill>
                <a:effectLst/>
                <a:latin typeface="Comic Sans MS" panose="030F0702030302020204" pitchFamily="66" charset="0"/>
              </a:rPr>
              <a:t/>
            </a:r>
            <a:br>
              <a:rPr lang="ru-RU" sz="3200" b="1" dirty="0" smtClean="0">
                <a:solidFill>
                  <a:srgbClr val="0070C0"/>
                </a:solidFill>
                <a:effectLst/>
                <a:latin typeface="Comic Sans MS" panose="030F0702030302020204" pitchFamily="66" charset="0"/>
              </a:rPr>
            </a:br>
            <a:r>
              <a:rPr lang="ru-RU" sz="3200" b="1" dirty="0" smtClean="0">
                <a:solidFill>
                  <a:srgbClr val="0070C0"/>
                </a:solidFill>
                <a:effectLst/>
                <a:latin typeface="Comic Sans MS" panose="030F0702030302020204" pitchFamily="66" charset="0"/>
              </a:rPr>
              <a:t>Цель </a:t>
            </a:r>
            <a:r>
              <a:rPr lang="ru-RU" sz="3200" b="1" dirty="0" smtClean="0">
                <a:solidFill>
                  <a:srgbClr val="0070C0"/>
                </a:solidFill>
                <a:effectLst/>
                <a:latin typeface="Comic Sans MS" panose="030F0702030302020204" pitchFamily="66" charset="0"/>
              </a:rPr>
              <a:t>проектной </a:t>
            </a:r>
            <a:r>
              <a:rPr lang="ru-RU" sz="3200" b="1" dirty="0" smtClean="0">
                <a:solidFill>
                  <a:srgbClr val="0070C0"/>
                </a:solidFill>
                <a:effectLst/>
                <a:latin typeface="Comic Sans MS" panose="030F0702030302020204" pitchFamily="66" charset="0"/>
              </a:rPr>
              <a:t>деятельности</a:t>
            </a:r>
            <a:br>
              <a:rPr lang="ru-RU" sz="3200" b="1" dirty="0" smtClean="0">
                <a:solidFill>
                  <a:srgbClr val="0070C0"/>
                </a:solidFill>
                <a:effectLst/>
                <a:latin typeface="Comic Sans MS" panose="030F0702030302020204" pitchFamily="66" charset="0"/>
              </a:rPr>
            </a:br>
            <a:r>
              <a:rPr lang="ru-RU" sz="3200" b="1" dirty="0" smtClean="0">
                <a:solidFill>
                  <a:srgbClr val="0070C0"/>
                </a:solidFill>
                <a:effectLst/>
                <a:latin typeface="Comic Sans MS" panose="030F0702030302020204" pitchFamily="66" charset="0"/>
              </a:rPr>
              <a:t> </a:t>
            </a:r>
            <a:r>
              <a:rPr lang="ru-RU" sz="2400" dirty="0" smtClean="0">
                <a:solidFill>
                  <a:srgbClr val="002060"/>
                </a:solidFill>
                <a:effectLst/>
                <a:latin typeface="Comic Sans MS" panose="030F0702030302020204" pitchFamily="66" charset="0"/>
                <a:ea typeface="Times New Roman"/>
              </a:rPr>
              <a:t> </a:t>
            </a:r>
            <a:r>
              <a:rPr lang="ru-RU" sz="2400" dirty="0">
                <a:solidFill>
                  <a:srgbClr val="002060"/>
                </a:solidFill>
                <a:effectLst/>
                <a:latin typeface="Comic Sans MS" panose="030F0702030302020204" pitchFamily="66" charset="0"/>
                <a:ea typeface="Times New Roman"/>
              </a:rPr>
              <a:t/>
            </a:r>
            <a:br>
              <a:rPr lang="ru-RU" sz="2400" dirty="0">
                <a:solidFill>
                  <a:srgbClr val="002060"/>
                </a:solidFill>
                <a:effectLst/>
                <a:latin typeface="Comic Sans MS" panose="030F0702030302020204" pitchFamily="66" charset="0"/>
                <a:ea typeface="Times New Roman"/>
              </a:rPr>
            </a:br>
            <a:endParaRPr lang="ru-RU" sz="2400" b="1" dirty="0">
              <a:solidFill>
                <a:srgbClr val="002060"/>
              </a:solidFill>
              <a:latin typeface="Comic Sans MS" panose="030F0702030302020204" pitchFamily="66" charset="0"/>
            </a:endParaRPr>
          </a:p>
        </p:txBody>
      </p:sp>
      <p:sp>
        <p:nvSpPr>
          <p:cNvPr id="3" name="TextBox 2"/>
          <p:cNvSpPr txBox="1"/>
          <p:nvPr/>
        </p:nvSpPr>
        <p:spPr>
          <a:xfrm>
            <a:off x="49591" y="3229919"/>
            <a:ext cx="8928992" cy="4247317"/>
          </a:xfrm>
          <a:prstGeom prst="rect">
            <a:avLst/>
          </a:prstGeom>
          <a:noFill/>
        </p:spPr>
        <p:txBody>
          <a:bodyPr wrap="square" rtlCol="0">
            <a:spAutoFit/>
          </a:bodyPr>
          <a:lstStyle/>
          <a:p>
            <a:r>
              <a:rPr lang="ru-RU" sz="3200" b="1" dirty="0" smtClean="0">
                <a:solidFill>
                  <a:srgbClr val="0070C0"/>
                </a:solidFill>
                <a:latin typeface="Comic Sans MS" panose="030F0702030302020204" pitchFamily="66" charset="0"/>
              </a:rPr>
              <a:t>Задачи:</a:t>
            </a:r>
          </a:p>
          <a:p>
            <a:pPr marL="342900" indent="-342900" algn="just">
              <a:spcAft>
                <a:spcPts val="0"/>
              </a:spcAft>
              <a:buFont typeface="Courier New" panose="02070309020205020404" pitchFamily="49" charset="0"/>
              <a:buChar char="o"/>
            </a:pPr>
            <a:r>
              <a:rPr lang="ru-RU" sz="2000" dirty="0">
                <a:solidFill>
                  <a:srgbClr val="002060"/>
                </a:solidFill>
                <a:latin typeface="Comic Sans MS" panose="030F0702030302020204" pitchFamily="66" charset="0"/>
                <a:ea typeface="Times New Roman"/>
              </a:rPr>
              <a:t>В</a:t>
            </a:r>
            <a:r>
              <a:rPr lang="ru-RU" sz="2000" dirty="0" smtClean="0">
                <a:solidFill>
                  <a:srgbClr val="002060"/>
                </a:solidFill>
                <a:latin typeface="Comic Sans MS" panose="030F0702030302020204" pitchFamily="66" charset="0"/>
                <a:ea typeface="Times New Roman"/>
              </a:rPr>
              <a:t>ключить </a:t>
            </a:r>
            <a:r>
              <a:rPr lang="ru-RU" sz="2000" dirty="0">
                <a:solidFill>
                  <a:srgbClr val="002060"/>
                </a:solidFill>
                <a:latin typeface="Comic Sans MS" panose="030F0702030302020204" pitchFamily="66" charset="0"/>
                <a:ea typeface="Times New Roman"/>
              </a:rPr>
              <a:t>детей в разнообразную деятельность (это достигается специальными видами практических работ);</a:t>
            </a:r>
          </a:p>
          <a:p>
            <a:pPr marL="342900" indent="-342900" algn="just">
              <a:spcAft>
                <a:spcPts val="0"/>
              </a:spcAft>
              <a:buFont typeface="Courier New" panose="02070309020205020404" pitchFamily="49" charset="0"/>
              <a:buChar char="o"/>
            </a:pPr>
            <a:r>
              <a:rPr lang="ru-RU" sz="2000" dirty="0" smtClean="0">
                <a:solidFill>
                  <a:srgbClr val="002060"/>
                </a:solidFill>
                <a:latin typeface="Comic Sans MS" panose="030F0702030302020204" pitchFamily="66" charset="0"/>
                <a:ea typeface="Times New Roman"/>
              </a:rPr>
              <a:t> </a:t>
            </a:r>
            <a:r>
              <a:rPr lang="ru-RU" sz="2000" dirty="0">
                <a:solidFill>
                  <a:srgbClr val="002060"/>
                </a:solidFill>
                <a:latin typeface="Comic Sans MS" panose="030F0702030302020204" pitchFamily="66" charset="0"/>
                <a:ea typeface="Times New Roman"/>
              </a:rPr>
              <a:t>В</a:t>
            </a:r>
            <a:r>
              <a:rPr lang="ru-RU" sz="2000" dirty="0" smtClean="0">
                <a:solidFill>
                  <a:srgbClr val="002060"/>
                </a:solidFill>
                <a:latin typeface="Comic Sans MS" panose="030F0702030302020204" pitchFamily="66" charset="0"/>
                <a:ea typeface="Times New Roman"/>
              </a:rPr>
              <a:t>ыработать </a:t>
            </a:r>
            <a:r>
              <a:rPr lang="ru-RU" sz="2000" dirty="0">
                <a:solidFill>
                  <a:srgbClr val="002060"/>
                </a:solidFill>
                <a:latin typeface="Comic Sans MS" panose="030F0702030302020204" pitchFamily="66" charset="0"/>
                <a:ea typeface="Times New Roman"/>
              </a:rPr>
              <a:t>гибкие умения, позволяющие учащимся быстро осваивать новые виды деятельности, то есть перенос знаний и навыков на практику;</a:t>
            </a:r>
          </a:p>
          <a:p>
            <a:pPr marL="342900" indent="-342900" algn="just">
              <a:spcAft>
                <a:spcPts val="0"/>
              </a:spcAft>
              <a:buFont typeface="Courier New" panose="02070309020205020404" pitchFamily="49" charset="0"/>
              <a:buChar char="o"/>
            </a:pPr>
            <a:r>
              <a:rPr lang="ru-RU" sz="2000" dirty="0" smtClean="0">
                <a:solidFill>
                  <a:srgbClr val="002060"/>
                </a:solidFill>
                <a:latin typeface="Comic Sans MS" panose="030F0702030302020204" pitchFamily="66" charset="0"/>
                <a:ea typeface="Times New Roman"/>
              </a:rPr>
              <a:t> </a:t>
            </a:r>
            <a:r>
              <a:rPr lang="ru-RU" sz="2000" dirty="0">
                <a:solidFill>
                  <a:srgbClr val="002060"/>
                </a:solidFill>
                <a:latin typeface="Comic Sans MS" panose="030F0702030302020204" pitchFamily="66" charset="0"/>
                <a:ea typeface="Times New Roman"/>
              </a:rPr>
              <a:t>Р</a:t>
            </a:r>
            <a:r>
              <a:rPr lang="ru-RU" sz="2000" dirty="0" smtClean="0">
                <a:solidFill>
                  <a:srgbClr val="002060"/>
                </a:solidFill>
                <a:latin typeface="Comic Sans MS" panose="030F0702030302020204" pitchFamily="66" charset="0"/>
                <a:ea typeface="Times New Roman"/>
              </a:rPr>
              <a:t>азвить </a:t>
            </a:r>
            <a:r>
              <a:rPr lang="ru-RU" sz="2000" dirty="0">
                <a:solidFill>
                  <a:srgbClr val="002060"/>
                </a:solidFill>
                <a:latin typeface="Comic Sans MS" panose="030F0702030302020204" pitchFamily="66" charset="0"/>
                <a:ea typeface="Times New Roman"/>
              </a:rPr>
              <a:t>сообразительность и творческую активность </a:t>
            </a:r>
            <a:r>
              <a:rPr lang="ru-RU" sz="2000" dirty="0" smtClean="0">
                <a:solidFill>
                  <a:srgbClr val="002060"/>
                </a:solidFill>
                <a:latin typeface="Comic Sans MS" panose="030F0702030302020204" pitchFamily="66" charset="0"/>
                <a:ea typeface="Times New Roman"/>
              </a:rPr>
              <a:t>учащихся;</a:t>
            </a:r>
            <a:endParaRPr lang="ru-RU" sz="2000" dirty="0">
              <a:solidFill>
                <a:srgbClr val="002060"/>
              </a:solidFill>
              <a:latin typeface="Comic Sans MS" panose="030F0702030302020204" pitchFamily="66" charset="0"/>
              <a:ea typeface="Times New Roman"/>
            </a:endParaRPr>
          </a:p>
          <a:p>
            <a:pPr marL="457200" indent="-457200">
              <a:buFont typeface="Courier New" panose="02070309020205020404" pitchFamily="49" charset="0"/>
              <a:buChar char="o"/>
            </a:pPr>
            <a:r>
              <a:rPr lang="ru-RU" sz="2000" dirty="0">
                <a:solidFill>
                  <a:srgbClr val="002060"/>
                </a:solidFill>
                <a:latin typeface="Comic Sans MS" panose="030F0702030302020204" pitchFamily="66" charset="0"/>
                <a:ea typeface="Times New Roman"/>
              </a:rPr>
              <a:t>Развивать индивидуальность </a:t>
            </a:r>
            <a:r>
              <a:rPr lang="ru-RU" sz="2000" dirty="0" smtClean="0">
                <a:solidFill>
                  <a:srgbClr val="002060"/>
                </a:solidFill>
                <a:latin typeface="Comic Sans MS" panose="030F0702030302020204" pitchFamily="66" charset="0"/>
                <a:ea typeface="Times New Roman"/>
              </a:rPr>
              <a:t>каждого;</a:t>
            </a:r>
          </a:p>
          <a:p>
            <a:pPr marL="457200" indent="-457200">
              <a:buFont typeface="Courier New" panose="02070309020205020404" pitchFamily="49" charset="0"/>
              <a:buChar char="o"/>
            </a:pPr>
            <a:r>
              <a:rPr lang="ru-RU" sz="2000" dirty="0" smtClean="0">
                <a:solidFill>
                  <a:srgbClr val="002060"/>
                </a:solidFill>
                <a:latin typeface="Comic Sans MS" panose="030F0702030302020204" pitchFamily="66" charset="0"/>
                <a:ea typeface="Times New Roman"/>
              </a:rPr>
              <a:t>Привлечь внимание родителей;</a:t>
            </a:r>
          </a:p>
          <a:p>
            <a:pPr marL="457200" indent="-457200">
              <a:buFont typeface="Courier New" panose="02070309020205020404" pitchFamily="49" charset="0"/>
              <a:buChar char="o"/>
            </a:pPr>
            <a:r>
              <a:rPr lang="ru-RU" sz="2000" dirty="0" smtClean="0">
                <a:solidFill>
                  <a:srgbClr val="002060"/>
                </a:solidFill>
                <a:latin typeface="Comic Sans MS" panose="030F0702030302020204" pitchFamily="66" charset="0"/>
                <a:ea typeface="Times New Roman"/>
              </a:rPr>
              <a:t>Реализовать право ребенка </a:t>
            </a:r>
            <a:r>
              <a:rPr lang="ru-RU" sz="2000" smtClean="0">
                <a:solidFill>
                  <a:srgbClr val="002060"/>
                </a:solidFill>
                <a:latin typeface="Comic Sans MS" panose="030F0702030302020204" pitchFamily="66" charset="0"/>
                <a:ea typeface="Times New Roman"/>
              </a:rPr>
              <a:t>на творчество.</a:t>
            </a:r>
            <a:endParaRPr lang="ru-RU" sz="2000" dirty="0" smtClean="0">
              <a:solidFill>
                <a:srgbClr val="002060"/>
              </a:solidFill>
              <a:latin typeface="Comic Sans MS" panose="030F0702030302020204" pitchFamily="66" charset="0"/>
              <a:ea typeface="Times New Roman"/>
            </a:endParaRPr>
          </a:p>
          <a:p>
            <a:pPr marL="457200" indent="-457200">
              <a:buFont typeface="Courier New" panose="02070309020205020404" pitchFamily="49" charset="0"/>
              <a:buChar char="o"/>
            </a:pPr>
            <a:endParaRPr lang="ru-RU" sz="2000" dirty="0" smtClean="0">
              <a:solidFill>
                <a:srgbClr val="002060"/>
              </a:solidFill>
              <a:latin typeface="Comic Sans MS" panose="030F0702030302020204" pitchFamily="66" charset="0"/>
              <a:ea typeface="Times New Roman"/>
            </a:endParaRPr>
          </a:p>
          <a:p>
            <a:pPr marL="457200" indent="-457200">
              <a:buFont typeface="Courier New" panose="02070309020205020404" pitchFamily="49" charset="0"/>
              <a:buChar char="o"/>
            </a:pPr>
            <a:endParaRPr lang="ru-RU" sz="2000" dirty="0">
              <a:solidFill>
                <a:srgbClr val="002060"/>
              </a:solidFill>
              <a:latin typeface="Comic Sans MS" panose="030F0702030302020204" pitchFamily="66" charset="0"/>
              <a:ea typeface="Times New Roman"/>
            </a:endParaRPr>
          </a:p>
          <a:p>
            <a:endParaRPr lang="ru-RU" dirty="0"/>
          </a:p>
        </p:txBody>
      </p:sp>
      <p:sp>
        <p:nvSpPr>
          <p:cNvPr id="4" name="TextBox 3"/>
          <p:cNvSpPr txBox="1"/>
          <p:nvPr/>
        </p:nvSpPr>
        <p:spPr>
          <a:xfrm>
            <a:off x="233909" y="1484784"/>
            <a:ext cx="8560357" cy="1938992"/>
          </a:xfrm>
          <a:prstGeom prst="rect">
            <a:avLst/>
          </a:prstGeom>
          <a:noFill/>
        </p:spPr>
        <p:txBody>
          <a:bodyPr wrap="none" rtlCol="0">
            <a:spAutoFit/>
          </a:bodyPr>
          <a:lstStyle/>
          <a:p>
            <a:pPr marL="342900" indent="-342900">
              <a:buFont typeface="Courier New" panose="02070309020205020404" pitchFamily="49" charset="0"/>
              <a:buChar char="o"/>
            </a:pPr>
            <a:r>
              <a:rPr lang="ru-RU" sz="2000" dirty="0" smtClean="0">
                <a:solidFill>
                  <a:srgbClr val="002060"/>
                </a:solidFill>
                <a:latin typeface="Comic Sans MS" panose="030F0702030302020204" pitchFamily="66" charset="0"/>
                <a:ea typeface="Times New Roman"/>
              </a:rPr>
              <a:t>Создание условий, при которых обучающиеся самостоятельно</a:t>
            </a:r>
          </a:p>
          <a:p>
            <a:r>
              <a:rPr lang="ru-RU" sz="2000" dirty="0">
                <a:solidFill>
                  <a:srgbClr val="002060"/>
                </a:solidFill>
                <a:latin typeface="Comic Sans MS" panose="030F0702030302020204" pitchFamily="66" charset="0"/>
                <a:ea typeface="Times New Roman"/>
              </a:rPr>
              <a:t>п</a:t>
            </a:r>
            <a:r>
              <a:rPr lang="ru-RU" sz="2000" dirty="0" smtClean="0">
                <a:solidFill>
                  <a:srgbClr val="002060"/>
                </a:solidFill>
                <a:latin typeface="Comic Sans MS" panose="030F0702030302020204" pitchFamily="66" charset="0"/>
                <a:ea typeface="Times New Roman"/>
              </a:rPr>
              <a:t>риобретают недостающие знания из разных источников;</a:t>
            </a:r>
          </a:p>
          <a:p>
            <a:pPr marL="342900" indent="-342900">
              <a:buFont typeface="Courier New" panose="02070309020205020404" pitchFamily="49" charset="0"/>
              <a:buChar char="o"/>
            </a:pPr>
            <a:r>
              <a:rPr lang="ru-RU" sz="2000" dirty="0" smtClean="0">
                <a:solidFill>
                  <a:srgbClr val="002060"/>
                </a:solidFill>
                <a:latin typeface="Comic Sans MS" panose="030F0702030302020204" pitchFamily="66" charset="0"/>
                <a:ea typeface="Times New Roman"/>
              </a:rPr>
              <a:t>Учатся пользоваться приобретенными знаниями для решения</a:t>
            </a:r>
          </a:p>
          <a:p>
            <a:r>
              <a:rPr lang="ru-RU" sz="2000" dirty="0">
                <a:solidFill>
                  <a:srgbClr val="002060"/>
                </a:solidFill>
                <a:latin typeface="Comic Sans MS" panose="030F0702030302020204" pitchFamily="66" charset="0"/>
                <a:ea typeface="Times New Roman"/>
              </a:rPr>
              <a:t>п</a:t>
            </a:r>
            <a:r>
              <a:rPr lang="ru-RU" sz="2000" dirty="0" smtClean="0">
                <a:solidFill>
                  <a:srgbClr val="002060"/>
                </a:solidFill>
                <a:latin typeface="Comic Sans MS" panose="030F0702030302020204" pitchFamily="66" charset="0"/>
                <a:ea typeface="Times New Roman"/>
              </a:rPr>
              <a:t>ознавательных и практических задач; </a:t>
            </a:r>
          </a:p>
          <a:p>
            <a:pPr marL="342900" indent="-342900">
              <a:buFont typeface="Courier New" panose="02070309020205020404" pitchFamily="49" charset="0"/>
              <a:buChar char="o"/>
            </a:pPr>
            <a:r>
              <a:rPr lang="ru-RU" sz="2000" dirty="0" smtClean="0">
                <a:solidFill>
                  <a:srgbClr val="002060"/>
                </a:solidFill>
                <a:latin typeface="Comic Sans MS" panose="030F0702030302020204" pitchFamily="66" charset="0"/>
                <a:ea typeface="Times New Roman"/>
              </a:rPr>
              <a:t>Общее </a:t>
            </a:r>
            <a:r>
              <a:rPr lang="ru-RU" sz="2000" dirty="0">
                <a:solidFill>
                  <a:srgbClr val="002060"/>
                </a:solidFill>
                <a:latin typeface="Comic Sans MS" panose="030F0702030302020204" pitchFamily="66" charset="0"/>
                <a:ea typeface="Times New Roman"/>
              </a:rPr>
              <a:t>развитие и формирование качеств  </a:t>
            </a:r>
            <a:r>
              <a:rPr lang="ru-RU" sz="2000" dirty="0" smtClean="0">
                <a:solidFill>
                  <a:srgbClr val="002060"/>
                </a:solidFill>
                <a:latin typeface="Comic Sans MS" panose="030F0702030302020204" pitchFamily="66" charset="0"/>
                <a:ea typeface="Times New Roman"/>
              </a:rPr>
              <a:t>творческой </a:t>
            </a:r>
            <a:r>
              <a:rPr lang="ru-RU" sz="2000" dirty="0">
                <a:solidFill>
                  <a:srgbClr val="002060"/>
                </a:solidFill>
                <a:latin typeface="Comic Sans MS" panose="030F0702030302020204" pitchFamily="66" charset="0"/>
                <a:ea typeface="Times New Roman"/>
              </a:rPr>
              <a:t>личности.</a:t>
            </a:r>
            <a:br>
              <a:rPr lang="ru-RU" sz="2000" dirty="0">
                <a:solidFill>
                  <a:srgbClr val="002060"/>
                </a:solidFill>
                <a:latin typeface="Comic Sans MS" panose="030F0702030302020204" pitchFamily="66" charset="0"/>
                <a:ea typeface="Times New Roman"/>
              </a:rPr>
            </a:br>
            <a:endParaRPr lang="ru-RU" sz="2000" dirty="0">
              <a:solidFill>
                <a:srgbClr val="002060"/>
              </a:solidFill>
              <a:latin typeface="Comic Sans MS" panose="030F0702030302020204" pitchFamily="66" charset="0"/>
              <a:ea typeface="Times New Roman"/>
            </a:endParaRPr>
          </a:p>
        </p:txBody>
      </p:sp>
    </p:spTree>
    <p:extLst>
      <p:ext uri="{BB962C8B-B14F-4D97-AF65-F5344CB8AC3E}">
        <p14:creationId xmlns:p14="http://schemas.microsoft.com/office/powerpoint/2010/main" val="263197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371656" cy="1099592"/>
          </a:xfr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200" dirty="0" smtClean="0">
                <a:solidFill>
                  <a:srgbClr val="0070C0"/>
                </a:solidFill>
                <a:effectLst/>
                <a:latin typeface="Comic Sans MS" panose="030F0702030302020204" pitchFamily="66" charset="0"/>
                <a:ea typeface="Times New Roman"/>
              </a:rPr>
              <a:t>Преимущества проектной деятельности</a:t>
            </a:r>
            <a:endParaRPr lang="ru-RU" sz="3200" dirty="0">
              <a:solidFill>
                <a:srgbClr val="0070C0"/>
              </a:solidFill>
              <a:latin typeface="Comic Sans MS" panose="030F0702030302020204" pitchFamily="66" charset="0"/>
            </a:endParaRPr>
          </a:p>
        </p:txBody>
      </p:sp>
      <p:sp>
        <p:nvSpPr>
          <p:cNvPr id="3" name="Объект 2"/>
          <p:cNvSpPr>
            <a:spLocks noGrp="1"/>
          </p:cNvSpPr>
          <p:nvPr>
            <p:ph idx="1"/>
          </p:nvPr>
        </p:nvSpPr>
        <p:spPr>
          <a:xfrm>
            <a:off x="179512" y="2132856"/>
            <a:ext cx="8686800" cy="4320480"/>
          </a:xfrm>
          <a:blipFill>
            <a:blip r:embed="rId2"/>
            <a:tile tx="0" ty="0" sx="100000" sy="100000" flip="none" algn="tl"/>
          </a:blipFill>
          <a:effectLst>
            <a:glow rad="228600">
              <a:schemeClr val="accent6">
                <a:satMod val="175000"/>
                <a:alpha val="40000"/>
              </a:schemeClr>
            </a:glow>
          </a:effectLst>
        </p:spPr>
        <p:txBody>
          <a:bodyPr>
            <a:normAutofit fontScale="25000" lnSpcReduction="20000"/>
          </a:bodyPr>
          <a:lstStyle/>
          <a:p>
            <a:pPr algn="just">
              <a:spcAft>
                <a:spcPts val="0"/>
              </a:spcAft>
              <a:buClr>
                <a:srgbClr val="002060"/>
              </a:buClr>
              <a:buFont typeface="Courier New" panose="02070309020205020404" pitchFamily="49" charset="0"/>
              <a:buChar char="o"/>
            </a:pPr>
            <a:r>
              <a:rPr lang="ru-RU" sz="8600" dirty="0" smtClean="0">
                <a:solidFill>
                  <a:srgbClr val="000000"/>
                </a:solidFill>
                <a:latin typeface="Arial"/>
                <a:ea typeface="Times New Roman"/>
              </a:rPr>
              <a:t>      </a:t>
            </a:r>
            <a:r>
              <a:rPr lang="ru-RU" sz="8600" dirty="0" smtClean="0">
                <a:solidFill>
                  <a:srgbClr val="002060"/>
                </a:solidFill>
                <a:latin typeface="Comic Sans MS" panose="030F0702030302020204" pitchFamily="66" charset="0"/>
                <a:ea typeface="Times New Roman"/>
              </a:rPr>
              <a:t>Нет </a:t>
            </a:r>
            <a:r>
              <a:rPr lang="ru-RU" sz="8600" dirty="0">
                <a:solidFill>
                  <a:srgbClr val="002060"/>
                </a:solidFill>
                <a:latin typeface="Comic Sans MS" panose="030F0702030302020204" pitchFamily="66" charset="0"/>
                <a:ea typeface="Times New Roman"/>
              </a:rPr>
              <a:t>ограничений временными рамками урока деятельности ученика. Работа над проектом переходит во внеурочную деятельность</a:t>
            </a:r>
            <a:r>
              <a:rPr lang="ru-RU" sz="8600" dirty="0" smtClean="0">
                <a:solidFill>
                  <a:srgbClr val="002060"/>
                </a:solidFill>
                <a:latin typeface="Comic Sans MS" panose="030F0702030302020204" pitchFamily="66" charset="0"/>
                <a:ea typeface="Times New Roman"/>
              </a:rPr>
              <a:t>.</a:t>
            </a:r>
          </a:p>
          <a:p>
            <a:pPr algn="just">
              <a:spcAft>
                <a:spcPts val="0"/>
              </a:spcAft>
              <a:buClr>
                <a:srgbClr val="002060"/>
              </a:buClr>
              <a:buFont typeface="Courier New" panose="02070309020205020404" pitchFamily="49" charset="0"/>
              <a:buChar char="o"/>
            </a:pPr>
            <a:endParaRPr lang="ru-RU" sz="8600" dirty="0" smtClean="0">
              <a:solidFill>
                <a:srgbClr val="002060"/>
              </a:solidFill>
              <a:latin typeface="Comic Sans MS" panose="030F0702030302020204" pitchFamily="66" charset="0"/>
              <a:ea typeface="Times New Roman"/>
            </a:endParaRPr>
          </a:p>
          <a:p>
            <a:pPr algn="just">
              <a:spcAft>
                <a:spcPts val="0"/>
              </a:spcAft>
              <a:buClr>
                <a:srgbClr val="002060"/>
              </a:buClr>
              <a:buFont typeface="Courier New" panose="02070309020205020404" pitchFamily="49" charset="0"/>
              <a:buChar char="o"/>
            </a:pPr>
            <a:r>
              <a:rPr lang="ru-RU" sz="8600" dirty="0">
                <a:solidFill>
                  <a:srgbClr val="002060"/>
                </a:solidFill>
                <a:latin typeface="Comic Sans MS" panose="030F0702030302020204" pitchFamily="66" charset="0"/>
                <a:ea typeface="Times New Roman"/>
              </a:rPr>
              <a:t> Осваивая эту технологию, учащиеся приобретают собственный опыт интеллектуальной деятельности</a:t>
            </a:r>
            <a:r>
              <a:rPr lang="ru-RU" sz="8600" dirty="0" smtClean="0">
                <a:solidFill>
                  <a:srgbClr val="002060"/>
                </a:solidFill>
                <a:latin typeface="Comic Sans MS" panose="030F0702030302020204" pitchFamily="66" charset="0"/>
                <a:ea typeface="Times New Roman"/>
              </a:rPr>
              <a:t>.</a:t>
            </a:r>
          </a:p>
          <a:p>
            <a:pPr algn="just">
              <a:spcAft>
                <a:spcPts val="0"/>
              </a:spcAft>
              <a:buClr>
                <a:srgbClr val="002060"/>
              </a:buClr>
              <a:buFont typeface="Courier New" panose="02070309020205020404" pitchFamily="49" charset="0"/>
              <a:buChar char="o"/>
            </a:pPr>
            <a:endParaRPr lang="ru-RU" sz="8600" dirty="0">
              <a:solidFill>
                <a:srgbClr val="002060"/>
              </a:solidFill>
              <a:latin typeface="Comic Sans MS" panose="030F0702030302020204" pitchFamily="66" charset="0"/>
              <a:ea typeface="Times New Roman"/>
            </a:endParaRPr>
          </a:p>
          <a:p>
            <a:pPr algn="just">
              <a:spcAft>
                <a:spcPts val="0"/>
              </a:spcAft>
              <a:buClr>
                <a:srgbClr val="002060"/>
              </a:buClr>
              <a:buFont typeface="Courier New" panose="02070309020205020404" pitchFamily="49" charset="0"/>
              <a:buChar char="o"/>
            </a:pPr>
            <a:r>
              <a:rPr lang="ru-RU" sz="8600" dirty="0">
                <a:solidFill>
                  <a:srgbClr val="002060"/>
                </a:solidFill>
                <a:latin typeface="Comic Sans MS" panose="030F0702030302020204" pitchFamily="66" charset="0"/>
                <a:ea typeface="Times New Roman"/>
              </a:rPr>
              <a:t>   Учащиеся пробуют анализировать и оценивать результаты своей деятельности</a:t>
            </a:r>
            <a:r>
              <a:rPr lang="ru-RU" sz="8600" dirty="0" smtClean="0">
                <a:solidFill>
                  <a:srgbClr val="002060"/>
                </a:solidFill>
                <a:latin typeface="Comic Sans MS" panose="030F0702030302020204" pitchFamily="66" charset="0"/>
                <a:ea typeface="Times New Roman"/>
              </a:rPr>
              <a:t>.</a:t>
            </a:r>
          </a:p>
          <a:p>
            <a:pPr algn="just">
              <a:spcAft>
                <a:spcPts val="0"/>
              </a:spcAft>
              <a:buClr>
                <a:srgbClr val="002060"/>
              </a:buClr>
              <a:buFont typeface="Courier New" panose="02070309020205020404" pitchFamily="49" charset="0"/>
              <a:buChar char="o"/>
            </a:pPr>
            <a:endParaRPr lang="ru-RU" sz="8600" dirty="0">
              <a:solidFill>
                <a:srgbClr val="002060"/>
              </a:solidFill>
              <a:latin typeface="Comic Sans MS" panose="030F0702030302020204" pitchFamily="66" charset="0"/>
              <a:ea typeface="Times New Roman"/>
            </a:endParaRPr>
          </a:p>
          <a:p>
            <a:pPr algn="just">
              <a:buClr>
                <a:srgbClr val="002060"/>
              </a:buClr>
              <a:buFont typeface="Courier New" panose="02070309020205020404" pitchFamily="49" charset="0"/>
              <a:buChar char="o"/>
            </a:pPr>
            <a:r>
              <a:rPr lang="ru-RU" sz="8600" dirty="0">
                <a:solidFill>
                  <a:srgbClr val="002060"/>
                </a:solidFill>
                <a:latin typeface="Comic Sans MS" panose="030F0702030302020204" pitchFamily="66" charset="0"/>
                <a:ea typeface="Times New Roman"/>
              </a:rPr>
              <a:t>  Работа над проектом строится по принципу «от простого к сложному».</a:t>
            </a:r>
          </a:p>
          <a:p>
            <a:pPr marL="0" indent="0" algn="just">
              <a:spcAft>
                <a:spcPts val="0"/>
              </a:spcAft>
              <a:buNone/>
            </a:pPr>
            <a:r>
              <a:rPr lang="ru-RU" sz="8600" dirty="0">
                <a:solidFill>
                  <a:srgbClr val="0070C0"/>
                </a:solidFill>
                <a:latin typeface="Comic Sans MS" panose="030F0702030302020204" pitchFamily="66" charset="0"/>
                <a:ea typeface="Times New Roman"/>
              </a:rPr>
              <a:t> </a:t>
            </a:r>
          </a:p>
          <a:p>
            <a:pPr indent="0" algn="just">
              <a:spcAft>
                <a:spcPts val="0"/>
              </a:spcAft>
              <a:buNone/>
            </a:pPr>
            <a:endParaRPr lang="ru-RU" dirty="0"/>
          </a:p>
        </p:txBody>
      </p:sp>
    </p:spTree>
    <p:extLst>
      <p:ext uri="{BB962C8B-B14F-4D97-AF65-F5344CB8AC3E}">
        <p14:creationId xmlns:p14="http://schemas.microsoft.com/office/powerpoint/2010/main" val="854508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88640"/>
            <a:ext cx="5635352" cy="838200"/>
          </a:xfr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pPr algn="ctr"/>
            <a:r>
              <a:rPr lang="ru-RU" sz="3200" b="1" dirty="0">
                <a:solidFill>
                  <a:srgbClr val="0070C0"/>
                </a:solidFill>
                <a:latin typeface="Comic Sans MS" panose="030F0702030302020204" pitchFamily="66" charset="0"/>
              </a:rPr>
              <a:t>Типы проектов </a:t>
            </a:r>
          </a:p>
        </p:txBody>
      </p:sp>
      <p:sp>
        <p:nvSpPr>
          <p:cNvPr id="3" name="Объект 2"/>
          <p:cNvSpPr>
            <a:spLocks noGrp="1"/>
          </p:cNvSpPr>
          <p:nvPr>
            <p:ph idx="1"/>
          </p:nvPr>
        </p:nvSpPr>
        <p:spPr>
          <a:xfrm>
            <a:off x="251520" y="1542656"/>
            <a:ext cx="8424935" cy="1010741"/>
          </a:xfrm>
        </p:spPr>
        <p:txBody>
          <a:bodyPr>
            <a:noAutofit/>
          </a:bodyPr>
          <a:lstStyle/>
          <a:p>
            <a:pPr marL="0" indent="0" algn="ctr">
              <a:buNone/>
            </a:pPr>
            <a:r>
              <a:rPr lang="ru-RU" sz="2800" b="1" cap="all" dirty="0">
                <a:solidFill>
                  <a:srgbClr val="002060"/>
                </a:solidFill>
                <a:effectLst>
                  <a:reflection blurRad="12700" stA="48000" endA="300" endPos="55000" dir="5400000" sy="-90000" algn="bl" rotWithShape="0"/>
                </a:effectLst>
                <a:latin typeface="Comic Sans MS" panose="030F0702030302020204" pitchFamily="66" charset="0"/>
                <a:ea typeface="+mj-ea"/>
                <a:cs typeface="+mj-cs"/>
              </a:rPr>
              <a:t>по доминирующей </a:t>
            </a:r>
            <a:endParaRPr lang="ru-RU" sz="2800" b="1" cap="all" dirty="0" smtClean="0">
              <a:solidFill>
                <a:srgbClr val="002060"/>
              </a:solidFill>
              <a:effectLst>
                <a:reflection blurRad="12700" stA="48000" endA="300" endPos="55000" dir="5400000" sy="-90000" algn="bl" rotWithShape="0"/>
              </a:effectLst>
              <a:latin typeface="Comic Sans MS" panose="030F0702030302020204" pitchFamily="66" charset="0"/>
              <a:ea typeface="+mj-ea"/>
              <a:cs typeface="+mj-cs"/>
            </a:endParaRPr>
          </a:p>
          <a:p>
            <a:pPr marL="0" indent="0" algn="ctr">
              <a:buNone/>
            </a:pPr>
            <a:r>
              <a:rPr lang="ru-RU" sz="2800" b="1" cap="all" dirty="0" smtClean="0">
                <a:solidFill>
                  <a:srgbClr val="002060"/>
                </a:solidFill>
                <a:effectLst>
                  <a:reflection blurRad="12700" stA="48000" endA="300" endPos="55000" dir="5400000" sy="-90000" algn="bl" rotWithShape="0"/>
                </a:effectLst>
                <a:latin typeface="Comic Sans MS" panose="030F0702030302020204" pitchFamily="66" charset="0"/>
                <a:ea typeface="+mj-ea"/>
                <a:cs typeface="+mj-cs"/>
              </a:rPr>
              <a:t>деятельности учащихся :</a:t>
            </a:r>
            <a:endParaRPr lang="ru-RU" sz="2800" b="1" dirty="0">
              <a:solidFill>
                <a:srgbClr val="002060"/>
              </a:solidFill>
              <a:latin typeface="Comic Sans MS" panose="030F0702030302020204" pitchFamily="66" charset="0"/>
            </a:endParaRPr>
          </a:p>
        </p:txBody>
      </p:sp>
      <p:sp>
        <p:nvSpPr>
          <p:cNvPr id="5" name="Прямоугольник 4"/>
          <p:cNvSpPr/>
          <p:nvPr/>
        </p:nvSpPr>
        <p:spPr>
          <a:xfrm>
            <a:off x="4093" y="2564904"/>
            <a:ext cx="6152083" cy="3970318"/>
          </a:xfrm>
          <a:prstGeom prst="rect">
            <a:avLst/>
          </a:prstGeom>
        </p:spPr>
        <p:txBody>
          <a:bodyPr wrap="square">
            <a:spAutoFit/>
          </a:bodyPr>
          <a:lstStyle/>
          <a:p>
            <a:pPr marL="457200" indent="-457200">
              <a:lnSpc>
                <a:spcPct val="150000"/>
              </a:lnSpc>
              <a:buFont typeface="Arial" panose="020B0604020202020204" pitchFamily="34" charset="0"/>
              <a:buChar char="•"/>
            </a:pPr>
            <a:r>
              <a:rPr lang="ru-RU" sz="2400" b="1" dirty="0" smtClean="0">
                <a:solidFill>
                  <a:schemeClr val="accent6">
                    <a:lumMod val="50000"/>
                  </a:schemeClr>
                </a:solidFill>
                <a:latin typeface="Comic Sans MS" panose="030F0702030302020204" pitchFamily="66" charset="0"/>
              </a:rPr>
              <a:t>Исследовательские</a:t>
            </a:r>
          </a:p>
          <a:p>
            <a:pPr marL="457200" indent="-457200">
              <a:lnSpc>
                <a:spcPct val="150000"/>
              </a:lnSpc>
              <a:buClr>
                <a:schemeClr val="accent2">
                  <a:lumMod val="50000"/>
                </a:schemeClr>
              </a:buClr>
              <a:buFont typeface="Arial" panose="020B0604020202020204" pitchFamily="34" charset="0"/>
              <a:buChar char="•"/>
            </a:pPr>
            <a:r>
              <a:rPr lang="ru-RU" sz="2400" b="1" dirty="0" smtClean="0">
                <a:solidFill>
                  <a:schemeClr val="accent6">
                    <a:lumMod val="50000"/>
                  </a:schemeClr>
                </a:solidFill>
                <a:latin typeface="Comic Sans MS" panose="030F0702030302020204" pitchFamily="66" charset="0"/>
              </a:rPr>
              <a:t>Творческие</a:t>
            </a:r>
          </a:p>
          <a:p>
            <a:pPr marL="457200" indent="-457200">
              <a:lnSpc>
                <a:spcPct val="150000"/>
              </a:lnSpc>
              <a:buClr>
                <a:schemeClr val="accent2">
                  <a:lumMod val="50000"/>
                </a:schemeClr>
              </a:buClr>
              <a:buFont typeface="Arial" panose="020B0604020202020204" pitchFamily="34" charset="0"/>
              <a:buChar char="•"/>
            </a:pPr>
            <a:r>
              <a:rPr lang="ru-RU" sz="2400" b="1" dirty="0" smtClean="0">
                <a:solidFill>
                  <a:schemeClr val="accent6">
                    <a:lumMod val="50000"/>
                  </a:schemeClr>
                </a:solidFill>
                <a:latin typeface="Comic Sans MS" panose="030F0702030302020204" pitchFamily="66" charset="0"/>
              </a:rPr>
              <a:t>Игровые</a:t>
            </a:r>
          </a:p>
          <a:p>
            <a:pPr marL="457200" indent="-457200">
              <a:lnSpc>
                <a:spcPct val="150000"/>
              </a:lnSpc>
              <a:buClr>
                <a:schemeClr val="accent2">
                  <a:lumMod val="50000"/>
                </a:schemeClr>
              </a:buClr>
              <a:buFont typeface="Arial" panose="020B0604020202020204" pitchFamily="34" charset="0"/>
              <a:buChar char="•"/>
            </a:pPr>
            <a:r>
              <a:rPr lang="ru-RU" sz="2400" b="1" dirty="0" smtClean="0">
                <a:solidFill>
                  <a:schemeClr val="accent6">
                    <a:lumMod val="50000"/>
                  </a:schemeClr>
                </a:solidFill>
                <a:latin typeface="Comic Sans MS" panose="030F0702030302020204" pitchFamily="66" charset="0"/>
              </a:rPr>
              <a:t>Информационные</a:t>
            </a:r>
          </a:p>
          <a:p>
            <a:pPr marL="457200" indent="-457200">
              <a:lnSpc>
                <a:spcPct val="150000"/>
              </a:lnSpc>
              <a:buClr>
                <a:schemeClr val="accent2">
                  <a:lumMod val="50000"/>
                </a:schemeClr>
              </a:buClr>
              <a:buFont typeface="Arial" panose="020B0604020202020204" pitchFamily="34" charset="0"/>
              <a:buChar char="•"/>
            </a:pPr>
            <a:r>
              <a:rPr lang="ru-RU" sz="2400" b="1" dirty="0" smtClean="0">
                <a:solidFill>
                  <a:schemeClr val="accent6">
                    <a:lumMod val="50000"/>
                  </a:schemeClr>
                </a:solidFill>
                <a:latin typeface="Comic Sans MS" panose="030F0702030302020204" pitchFamily="66" charset="0"/>
              </a:rPr>
              <a:t>Социально-значимые</a:t>
            </a:r>
          </a:p>
          <a:p>
            <a:pPr marL="457200" indent="-457200">
              <a:lnSpc>
                <a:spcPct val="150000"/>
              </a:lnSpc>
              <a:buClr>
                <a:schemeClr val="accent2">
                  <a:lumMod val="50000"/>
                </a:schemeClr>
              </a:buClr>
              <a:buFont typeface="Arial" panose="020B0604020202020204" pitchFamily="34" charset="0"/>
              <a:buChar char="•"/>
            </a:pPr>
            <a:r>
              <a:rPr lang="ru-RU" sz="2400" b="1" dirty="0" smtClean="0">
                <a:solidFill>
                  <a:schemeClr val="accent6">
                    <a:lumMod val="50000"/>
                  </a:schemeClr>
                </a:solidFill>
                <a:latin typeface="Comic Sans MS" panose="030F0702030302020204" pitchFamily="66" charset="0"/>
              </a:rPr>
              <a:t>Ролевые</a:t>
            </a:r>
          </a:p>
          <a:p>
            <a:pPr marL="457200" indent="-457200">
              <a:lnSpc>
                <a:spcPct val="150000"/>
              </a:lnSpc>
              <a:buClr>
                <a:schemeClr val="accent2">
                  <a:lumMod val="50000"/>
                </a:schemeClr>
              </a:buClr>
              <a:buFont typeface="Arial" panose="020B0604020202020204" pitchFamily="34" charset="0"/>
              <a:buChar char="•"/>
            </a:pPr>
            <a:r>
              <a:rPr lang="ru-RU" sz="2400" b="1" dirty="0" smtClean="0">
                <a:solidFill>
                  <a:schemeClr val="accent6">
                    <a:lumMod val="50000"/>
                  </a:schemeClr>
                </a:solidFill>
                <a:latin typeface="Comic Sans MS" panose="030F0702030302020204" pitchFamily="66" charset="0"/>
              </a:rPr>
              <a:t>Практико-ориентированный</a:t>
            </a:r>
            <a:endParaRPr lang="ru-RU" sz="2400" b="1" dirty="0">
              <a:solidFill>
                <a:schemeClr val="accent6">
                  <a:lumMod val="50000"/>
                </a:schemeClr>
              </a:solidFill>
              <a:latin typeface="Comic Sans MS" panose="030F0702030302020204" pitchFamily="66" charset="0"/>
            </a:endParaRPr>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2970" r="4277"/>
          <a:stretch/>
        </p:blipFill>
        <p:spPr bwMode="auto">
          <a:xfrm>
            <a:off x="5436096" y="2996952"/>
            <a:ext cx="3385739" cy="3292938"/>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5758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03648" y="240068"/>
            <a:ext cx="6840761" cy="1152128"/>
          </a:xfrm>
          <a:prstGeom prst="rect">
            <a:avLst/>
          </a:prstGeom>
          <a:blipFill>
            <a:blip r:embed="rId2"/>
            <a:tile tx="0" ty="0" sx="100000" sy="100000" flip="none" algn="tl"/>
          </a:blip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pPr lvl="0" algn="ctr">
              <a:spcBef>
                <a:spcPct val="20000"/>
              </a:spcBef>
              <a:buClr>
                <a:srgbClr val="F0A22E"/>
              </a:buClr>
              <a:buSzPct val="70000"/>
            </a:pPr>
            <a:r>
              <a:rPr lang="ru-RU" sz="3200" b="1" cap="all" dirty="0">
                <a:solidFill>
                  <a:srgbClr val="0070C0"/>
                </a:solidFill>
                <a:effectLst>
                  <a:reflection blurRad="12700" stA="48000" endA="300" endPos="55000" dir="5400000" sy="-90000" algn="bl" rotWithShape="0"/>
                </a:effectLst>
                <a:latin typeface="Comic Sans MS" panose="030F0702030302020204" pitchFamily="66" charset="0"/>
                <a:ea typeface="+mj-ea"/>
                <a:cs typeface="+mj-cs"/>
              </a:rPr>
              <a:t>По продолжительности времени:</a:t>
            </a:r>
          </a:p>
        </p:txBody>
      </p:sp>
      <p:pic>
        <p:nvPicPr>
          <p:cNvPr id="4098" name="Picture 2"/>
          <p:cNvPicPr>
            <a:picLocks noChangeAspect="1"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artisticCrisscrossEtching/>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158467" y="2778904"/>
            <a:ext cx="6695147" cy="3763285"/>
          </a:xfrm>
          <a:prstGeom prst="round2DiagRect">
            <a:avLst>
              <a:gd name="adj1" fmla="val 16667"/>
              <a:gd name="adj2" fmla="val 10728"/>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4813287" y="3071897"/>
            <a:ext cx="2808312" cy="523220"/>
          </a:xfrm>
          <a:prstGeom prst="rect">
            <a:avLst/>
          </a:prstGeom>
          <a:noFill/>
        </p:spPr>
        <p:txBody>
          <a:bodyPr wrap="square" rtlCol="0">
            <a:spAutoFit/>
          </a:bodyPr>
          <a:lstStyle/>
          <a:p>
            <a:r>
              <a:rPr lang="ru-RU" sz="2800" b="1" dirty="0">
                <a:solidFill>
                  <a:srgbClr val="002060"/>
                </a:solidFill>
                <a:latin typeface="Comic Sans MS" panose="030F0702030302020204" pitchFamily="66" charset="0"/>
              </a:rPr>
              <a:t>Краткосрочные</a:t>
            </a:r>
          </a:p>
        </p:txBody>
      </p:sp>
      <p:sp>
        <p:nvSpPr>
          <p:cNvPr id="13" name="TextBox 12"/>
          <p:cNvSpPr txBox="1"/>
          <p:nvPr/>
        </p:nvSpPr>
        <p:spPr>
          <a:xfrm>
            <a:off x="7092280" y="4005064"/>
            <a:ext cx="1296144" cy="369332"/>
          </a:xfrm>
          <a:prstGeom prst="rect">
            <a:avLst/>
          </a:prstGeom>
          <a:noFill/>
        </p:spPr>
        <p:txBody>
          <a:bodyPr wrap="square" rtlCol="0">
            <a:spAutoFit/>
          </a:bodyPr>
          <a:lstStyle/>
          <a:p>
            <a:endParaRPr lang="ru-RU" dirty="0"/>
          </a:p>
        </p:txBody>
      </p:sp>
      <p:sp>
        <p:nvSpPr>
          <p:cNvPr id="14" name="TextBox 13"/>
          <p:cNvSpPr txBox="1"/>
          <p:nvPr/>
        </p:nvSpPr>
        <p:spPr>
          <a:xfrm>
            <a:off x="4788024" y="5810528"/>
            <a:ext cx="2952328" cy="523220"/>
          </a:xfrm>
          <a:prstGeom prst="rect">
            <a:avLst/>
          </a:prstGeom>
          <a:noFill/>
        </p:spPr>
        <p:txBody>
          <a:bodyPr wrap="square" rtlCol="0">
            <a:spAutoFit/>
          </a:bodyPr>
          <a:lstStyle/>
          <a:p>
            <a:r>
              <a:rPr lang="ru-RU" sz="2800" b="1" dirty="0" smtClean="0">
                <a:solidFill>
                  <a:srgbClr val="002060"/>
                </a:solidFill>
                <a:latin typeface="Comic Sans MS" panose="030F0702030302020204" pitchFamily="66" charset="0"/>
              </a:rPr>
              <a:t>Долгосрочные</a:t>
            </a:r>
            <a:endParaRPr lang="ru-RU" sz="2800" b="1" dirty="0">
              <a:solidFill>
                <a:srgbClr val="002060"/>
              </a:solidFill>
              <a:latin typeface="Comic Sans MS" panose="030F0702030302020204" pitchFamily="66" charset="0"/>
            </a:endParaRPr>
          </a:p>
        </p:txBody>
      </p:sp>
      <p:sp>
        <p:nvSpPr>
          <p:cNvPr id="15" name="TextBox 14"/>
          <p:cNvSpPr txBox="1"/>
          <p:nvPr/>
        </p:nvSpPr>
        <p:spPr>
          <a:xfrm>
            <a:off x="2771800" y="5085184"/>
            <a:ext cx="3015131" cy="523220"/>
          </a:xfrm>
          <a:prstGeom prst="rect">
            <a:avLst/>
          </a:prstGeom>
          <a:noFill/>
        </p:spPr>
        <p:txBody>
          <a:bodyPr wrap="square" rtlCol="0">
            <a:spAutoFit/>
          </a:bodyPr>
          <a:lstStyle/>
          <a:p>
            <a:r>
              <a:rPr lang="ru-RU" sz="2800" b="1" dirty="0" smtClean="0">
                <a:solidFill>
                  <a:srgbClr val="002060"/>
                </a:solidFill>
                <a:latin typeface="Comic Sans MS" panose="030F0702030302020204" pitchFamily="66" charset="0"/>
              </a:rPr>
              <a:t>Среднесрочные</a:t>
            </a:r>
            <a:endParaRPr lang="ru-RU" sz="2800" b="1" dirty="0">
              <a:solidFill>
                <a:srgbClr val="002060"/>
              </a:solidFill>
              <a:latin typeface="Comic Sans MS" panose="030F0702030302020204" pitchFamily="66" charset="0"/>
            </a:endParaRPr>
          </a:p>
        </p:txBody>
      </p:sp>
      <p:sp>
        <p:nvSpPr>
          <p:cNvPr id="16" name="TextBox 15"/>
          <p:cNvSpPr txBox="1"/>
          <p:nvPr/>
        </p:nvSpPr>
        <p:spPr>
          <a:xfrm>
            <a:off x="1403648" y="3092705"/>
            <a:ext cx="2411238" cy="461665"/>
          </a:xfrm>
          <a:prstGeom prst="rect">
            <a:avLst/>
          </a:prstGeom>
          <a:noFill/>
        </p:spPr>
        <p:txBody>
          <a:bodyPr wrap="none" rtlCol="0">
            <a:spAutoFit/>
          </a:bodyPr>
          <a:lstStyle/>
          <a:p>
            <a:r>
              <a:rPr lang="ru-RU" sz="2400" b="1" dirty="0" smtClean="0">
                <a:solidFill>
                  <a:srgbClr val="002060"/>
                </a:solidFill>
                <a:latin typeface="Comic Sans MS" panose="030F0702030302020204" pitchFamily="66" charset="0"/>
              </a:rPr>
              <a:t>Мини проекты</a:t>
            </a:r>
            <a:endParaRPr lang="ru-RU" sz="2400" b="1" dirty="0">
              <a:solidFill>
                <a:srgbClr val="002060"/>
              </a:solidFill>
              <a:latin typeface="Comic Sans MS" panose="030F0702030302020204" pitchFamily="66" charset="0"/>
            </a:endParaRPr>
          </a:p>
        </p:txBody>
      </p:sp>
      <p:sp>
        <p:nvSpPr>
          <p:cNvPr id="2" name="TextBox 1"/>
          <p:cNvSpPr txBox="1"/>
          <p:nvPr/>
        </p:nvSpPr>
        <p:spPr>
          <a:xfrm>
            <a:off x="1547664" y="5807839"/>
            <a:ext cx="1933543" cy="523220"/>
          </a:xfrm>
          <a:prstGeom prst="rect">
            <a:avLst/>
          </a:prstGeom>
          <a:noFill/>
        </p:spPr>
        <p:txBody>
          <a:bodyPr wrap="none" rtlCol="0">
            <a:spAutoFit/>
          </a:bodyPr>
          <a:lstStyle/>
          <a:p>
            <a:r>
              <a:rPr lang="ru-RU" sz="2800" b="1" dirty="0" smtClean="0">
                <a:solidFill>
                  <a:srgbClr val="002060"/>
                </a:solidFill>
                <a:latin typeface="Comic Sans MS" panose="030F0702030302020204" pitchFamily="66" charset="0"/>
              </a:rPr>
              <a:t>Годичные</a:t>
            </a:r>
            <a:endParaRPr lang="ru-RU" sz="2800" b="1" dirty="0">
              <a:solidFill>
                <a:srgbClr val="002060"/>
              </a:solidFill>
              <a:latin typeface="Comic Sans MS" panose="030F0702030302020204" pitchFamily="66" charset="0"/>
            </a:endParaRPr>
          </a:p>
        </p:txBody>
      </p:sp>
    </p:spTree>
    <p:extLst>
      <p:ext uri="{BB962C8B-B14F-4D97-AF65-F5344CB8AC3E}">
        <p14:creationId xmlns:p14="http://schemas.microsoft.com/office/powerpoint/2010/main" val="383753599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1157</TotalTime>
  <Words>809</Words>
  <Application>Microsoft Office PowerPoint</Application>
  <PresentationFormat>Экран (4:3)</PresentationFormat>
  <Paragraphs>176</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Трек</vt:lpstr>
      <vt:lpstr>Антонова Наталья Алексеевна  учитель начальных классов   </vt:lpstr>
      <vt:lpstr>План  работы:</vt:lpstr>
      <vt:lpstr>Мастер- класс</vt:lpstr>
      <vt:lpstr>Презентация PowerPoint</vt:lpstr>
      <vt:lpstr>Презентация PowerPoint</vt:lpstr>
      <vt:lpstr>  Цель проектной деятельности    </vt:lpstr>
      <vt:lpstr>Преимущества проектной деятельности</vt:lpstr>
      <vt:lpstr>Типы проектов </vt:lpstr>
      <vt:lpstr>Презентация PowerPoint</vt:lpstr>
      <vt:lpstr>По уровню контактов: </vt:lpstr>
      <vt:lpstr>По числу участников :</vt:lpstr>
      <vt:lpstr>Презентация PowerPoint</vt:lpstr>
      <vt:lpstr>Сходство всех видов проектов</vt:lpstr>
      <vt:lpstr> этапы работы над  проектом  </vt:lpstr>
      <vt:lpstr>II этап – планирование деятельности      по выполнению проекта:</vt:lpstr>
      <vt:lpstr>III этап - информационно-   операционный (выполнение проекта)</vt:lpstr>
      <vt:lpstr>IV этап - рефлексивно-оценочный</vt:lpstr>
      <vt:lpstr>Презентация PowerPoint</vt:lpstr>
      <vt:lpstr> ПРАКТИЧЕСКАЯ РАБОТА </vt:lpstr>
      <vt:lpstr>Презентация PowerPoint</vt:lpstr>
      <vt:lpstr> Рефлексия содержания материала </vt:lpstr>
      <vt:lpstr>Спасибо за внимание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Наталья Антонова</dc:creator>
  <cp:lastModifiedBy>Димон</cp:lastModifiedBy>
  <cp:revision>69</cp:revision>
  <cp:lastPrinted>2016-01-26T18:18:15Z</cp:lastPrinted>
  <dcterms:created xsi:type="dcterms:W3CDTF">2016-01-21T18:29:42Z</dcterms:created>
  <dcterms:modified xsi:type="dcterms:W3CDTF">2016-01-26T18:28:09Z</dcterms:modified>
</cp:coreProperties>
</file>